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2833-668E-43EF-9DE8-FC563ED4A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Classifying Chemical Reactions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F0A84-5839-400D-9535-475C4F4FB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Introductory Activity Slides</a:t>
            </a:r>
          </a:p>
        </p:txBody>
      </p:sp>
    </p:spTree>
    <p:extLst>
      <p:ext uri="{BB962C8B-B14F-4D97-AF65-F5344CB8AC3E}">
        <p14:creationId xmlns:p14="http://schemas.microsoft.com/office/powerpoint/2010/main" val="261793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739CA-15D5-4BC3-875C-1CB80CAF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1 – Synthesis reactions</a:t>
            </a:r>
            <a:br>
              <a:rPr lang="en-US" dirty="0"/>
            </a:br>
            <a:r>
              <a:rPr lang="en-US" dirty="0"/>
              <a:t>Check out these reactions.  What patterns do you see?  What does this make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79233-B3F4-4C75-96C0-37E9782565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0112" y="2367091"/>
            <a:ext cx="10937289" cy="4211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H20   + So3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H2SO4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en-US" sz="3200" dirty="0">
                <a:sym typeface="Wingdings" panose="05000000000000000000" pitchFamily="2" charset="2"/>
              </a:rPr>
              <a:t>		</a:t>
            </a:r>
            <a:r>
              <a:rPr lang="en-US" sz="3600" dirty="0">
                <a:solidFill>
                  <a:srgbClr val="FF0000"/>
                </a:solidFill>
                <a:sym typeface="Wingdings" panose="05000000000000000000" pitchFamily="2" charset="2"/>
              </a:rPr>
              <a:t>C  +  O2     CO2</a:t>
            </a:r>
            <a:endParaRPr lang="en-US" sz="32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endParaRPr lang="en-US" sz="4400" dirty="0"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H  +  C</a:t>
            </a:r>
            <a:r>
              <a:rPr lang="en-US" sz="4400" cap="none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l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Hc</a:t>
            </a:r>
            <a:r>
              <a:rPr lang="en-US" sz="4400" cap="none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l</a:t>
            </a:r>
            <a:endParaRPr lang="en-US" sz="4400" cap="none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endParaRPr lang="en-US" sz="4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4800" dirty="0">
                <a:sym typeface="Wingdings" panose="05000000000000000000" pitchFamily="2" charset="2"/>
              </a:rPr>
              <a:t>F</a:t>
            </a:r>
            <a:r>
              <a:rPr lang="en-US" sz="4800" cap="none" dirty="0">
                <a:sym typeface="Wingdings" panose="05000000000000000000" pitchFamily="2" charset="2"/>
              </a:rPr>
              <a:t>e   +   S   </a:t>
            </a:r>
            <a:r>
              <a:rPr lang="en-US" sz="4800" cap="none" dirty="0" err="1">
                <a:sym typeface="Wingdings" panose="05000000000000000000" pitchFamily="2" charset="2"/>
              </a:rPr>
              <a:t>FeS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9302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7550B-D641-44E6-9294-F3C7B287C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2 – Combustion reactions</a:t>
            </a:r>
            <a:br>
              <a:rPr lang="en-US" dirty="0"/>
            </a:br>
            <a:r>
              <a:rPr lang="en-US" dirty="0"/>
              <a:t>Check out these reactions.  What patterns do you see?  What does this make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6E37C-578D-4750-965C-C8AA7D1A57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476276" cy="45752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CH4   +  O2 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H2O  + CO2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	</a:t>
            </a:r>
          </a:p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				</a:t>
            </a:r>
            <a:r>
              <a:rPr lang="en-US" sz="2800" dirty="0">
                <a:solidFill>
                  <a:schemeClr val="accent6"/>
                </a:solidFill>
                <a:sym typeface="Wingdings" panose="05000000000000000000" pitchFamily="2" charset="2"/>
              </a:rPr>
              <a:t>2C6H14  +  19O2   14H2O  +  12CO2</a:t>
            </a:r>
          </a:p>
          <a:p>
            <a:pPr marL="0" indent="0">
              <a:buNone/>
            </a:pPr>
            <a:endParaRPr lang="en-US" sz="2800" dirty="0">
              <a:solidFill>
                <a:schemeClr val="accent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2C2H6  +  7O2    6H2O   +  4 CO2</a:t>
            </a: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	</a:t>
            </a:r>
            <a:r>
              <a:rPr lang="en-US" sz="2800" dirty="0">
                <a:solidFill>
                  <a:schemeClr val="tx2"/>
                </a:solidFill>
                <a:sym typeface="Wingdings" panose="05000000000000000000" pitchFamily="2" charset="2"/>
              </a:rPr>
              <a:t>C3H8  +  O2    H2O  +  CO2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12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399B-5AE0-4FC0-B7FD-4F809CD5E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3 – Decomposition reactions</a:t>
            </a:r>
            <a:br>
              <a:rPr lang="en-US" dirty="0"/>
            </a:br>
            <a:r>
              <a:rPr lang="en-US" dirty="0"/>
              <a:t>Check out these reactions.  What patterns do you see?  What does this make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A29F1-DE3F-43D1-9241-97233F2DFA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3379" y="2367092"/>
            <a:ext cx="10434221" cy="4300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accent6"/>
                </a:solidFill>
              </a:rPr>
              <a:t>H2O  </a:t>
            </a:r>
            <a:r>
              <a:rPr lang="en-US" sz="4000" dirty="0">
                <a:solidFill>
                  <a:schemeClr val="accent6"/>
                </a:solidFill>
                <a:sym typeface="Wingdings" panose="05000000000000000000" pitchFamily="2" charset="2"/>
              </a:rPr>
              <a:t>  H2   + O2</a:t>
            </a:r>
            <a:r>
              <a:rPr lang="en-US" sz="4000" dirty="0">
                <a:sym typeface="Wingdings" panose="05000000000000000000" pitchFamily="2" charset="2"/>
              </a:rPr>
              <a:t>			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HC</a:t>
            </a:r>
            <a:r>
              <a:rPr lang="en-US" sz="4000" cap="none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l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  H  +  C</a:t>
            </a:r>
            <a:r>
              <a:rPr lang="en-US" sz="4000" cap="none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l</a:t>
            </a:r>
          </a:p>
          <a:p>
            <a:pPr marL="0" indent="0">
              <a:buNone/>
            </a:pPr>
            <a:endParaRPr lang="en-US" sz="4000" cap="non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4000" cap="none" dirty="0">
                <a:sym typeface="Wingdings" panose="05000000000000000000" pitchFamily="2" charset="2"/>
              </a:rPr>
              <a:t>			</a:t>
            </a:r>
            <a:r>
              <a:rPr lang="en-US" sz="4000" cap="none" dirty="0" err="1">
                <a:solidFill>
                  <a:srgbClr val="FF0000"/>
                </a:solidFill>
                <a:sym typeface="Wingdings" panose="05000000000000000000" pitchFamily="2" charset="2"/>
              </a:rPr>
              <a:t>NaBr</a:t>
            </a:r>
            <a:r>
              <a:rPr lang="en-US" sz="4000" cap="none" dirty="0">
                <a:solidFill>
                  <a:srgbClr val="FF0000"/>
                </a:solidFill>
                <a:sym typeface="Wingdings" panose="05000000000000000000" pitchFamily="2" charset="2"/>
              </a:rPr>
              <a:t>     Na   +  Br</a:t>
            </a:r>
          </a:p>
          <a:p>
            <a:pPr marL="0" indent="0">
              <a:buNone/>
            </a:pPr>
            <a:endParaRPr lang="en-US" sz="4000" cap="none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4000" cap="none" dirty="0">
                <a:sym typeface="Wingdings" panose="05000000000000000000" pitchFamily="2" charset="2"/>
              </a:rPr>
              <a:t>	Fe2S3    Fe   +  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420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7A9C-E0EE-432E-831B-7CF930F6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4 – single displacement reactions</a:t>
            </a:r>
            <a:br>
              <a:rPr lang="en-US" dirty="0"/>
            </a:br>
            <a:r>
              <a:rPr lang="en-US" dirty="0"/>
              <a:t>Check out these reactions.  What patterns do you see?  What does this make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27A31-8364-41FE-86B3-C178355A6D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723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6"/>
                </a:solidFill>
              </a:rPr>
              <a:t>C</a:t>
            </a:r>
            <a:r>
              <a:rPr lang="en-US" sz="3600" cap="none" dirty="0">
                <a:solidFill>
                  <a:schemeClr val="accent6"/>
                </a:solidFill>
              </a:rPr>
              <a:t>u   +   2AgNO3   </a:t>
            </a:r>
            <a:r>
              <a:rPr lang="en-US" sz="3600" cap="none" dirty="0">
                <a:solidFill>
                  <a:schemeClr val="accent6"/>
                </a:solidFill>
                <a:sym typeface="Wingdings" panose="05000000000000000000" pitchFamily="2" charset="2"/>
              </a:rPr>
              <a:t>   2Ag    +  Cu(NO3)2</a:t>
            </a:r>
          </a:p>
          <a:p>
            <a:pPr marL="0" indent="0">
              <a:buNone/>
            </a:pPr>
            <a:r>
              <a:rPr lang="en-US" sz="3600" cap="none" dirty="0">
                <a:sym typeface="Wingdings" panose="05000000000000000000" pitchFamily="2" charset="2"/>
              </a:rPr>
              <a:t>			</a:t>
            </a:r>
            <a:r>
              <a:rPr lang="en-US" sz="3600" cap="none" dirty="0" err="1">
                <a:solidFill>
                  <a:schemeClr val="accent5"/>
                </a:solidFill>
                <a:sym typeface="Wingdings" panose="05000000000000000000" pitchFamily="2" charset="2"/>
              </a:rPr>
              <a:t>KBr</a:t>
            </a:r>
            <a:r>
              <a:rPr lang="en-US" sz="3600" cap="none" dirty="0">
                <a:solidFill>
                  <a:schemeClr val="accent5"/>
                </a:solidFill>
                <a:sym typeface="Wingdings" panose="05000000000000000000" pitchFamily="2" charset="2"/>
              </a:rPr>
              <a:t>   +  Cl2       </a:t>
            </a:r>
            <a:r>
              <a:rPr lang="en-US" sz="3600" cap="none" dirty="0" err="1">
                <a:solidFill>
                  <a:schemeClr val="accent5"/>
                </a:solidFill>
                <a:sym typeface="Wingdings" panose="05000000000000000000" pitchFamily="2" charset="2"/>
              </a:rPr>
              <a:t>KCl</a:t>
            </a:r>
            <a:r>
              <a:rPr lang="en-US" sz="3600" cap="none" dirty="0">
                <a:solidFill>
                  <a:schemeClr val="accent5"/>
                </a:solidFill>
                <a:sym typeface="Wingdings" panose="05000000000000000000" pitchFamily="2" charset="2"/>
              </a:rPr>
              <a:t>    +    Br2</a:t>
            </a:r>
          </a:p>
          <a:p>
            <a:pPr marL="0" indent="0">
              <a:buNone/>
            </a:pPr>
            <a:endParaRPr lang="en-US" sz="3600" cap="none" dirty="0">
              <a:solidFill>
                <a:schemeClr val="accent5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cap="none" dirty="0">
                <a:solidFill>
                  <a:schemeClr val="accent1"/>
                </a:solidFill>
                <a:sym typeface="Wingdings" panose="05000000000000000000" pitchFamily="2" charset="2"/>
              </a:rPr>
              <a:t>Mg   +    Fe2O3         Fe    +    MgO</a:t>
            </a:r>
            <a:endParaRPr lang="en-US" sz="3600" cap="non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cap="none" dirty="0">
                <a:sym typeface="Wingdings" panose="05000000000000000000" pitchFamily="2" charset="2"/>
              </a:rPr>
              <a:t>			NH3  +    I</a:t>
            </a:r>
            <a:r>
              <a:rPr lang="en-US" sz="2400" cap="none" dirty="0">
                <a:sym typeface="Wingdings" panose="05000000000000000000" pitchFamily="2" charset="2"/>
              </a:rPr>
              <a:t>2</a:t>
            </a:r>
            <a:r>
              <a:rPr lang="en-US" sz="3600" cap="none" dirty="0">
                <a:sym typeface="Wingdings" panose="05000000000000000000" pitchFamily="2" charset="2"/>
              </a:rPr>
              <a:t>        N</a:t>
            </a:r>
            <a:r>
              <a:rPr lang="en-US" sz="2800" cap="none" dirty="0">
                <a:sym typeface="Wingdings" panose="05000000000000000000" pitchFamily="2" charset="2"/>
              </a:rPr>
              <a:t>2</a:t>
            </a:r>
            <a:r>
              <a:rPr lang="en-US" sz="3600" cap="none" dirty="0">
                <a:sym typeface="Wingdings" panose="05000000000000000000" pitchFamily="2" charset="2"/>
              </a:rPr>
              <a:t>I</a:t>
            </a:r>
            <a:r>
              <a:rPr lang="en-US" sz="2800" cap="none" dirty="0">
                <a:sym typeface="Wingdings" panose="05000000000000000000" pitchFamily="2" charset="2"/>
              </a:rPr>
              <a:t>6</a:t>
            </a:r>
            <a:r>
              <a:rPr lang="en-US" sz="3600" cap="none" dirty="0">
                <a:sym typeface="Wingdings" panose="05000000000000000000" pitchFamily="2" charset="2"/>
              </a:rPr>
              <a:t>     +     H2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493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A75E9-D763-4481-8DAC-630D4F6A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5 – </a:t>
            </a:r>
            <a:r>
              <a:rPr lang="en-US" dirty="0" err="1"/>
              <a:t>DOuble</a:t>
            </a:r>
            <a:r>
              <a:rPr lang="en-US" dirty="0"/>
              <a:t> displacement reactions</a:t>
            </a:r>
            <a:br>
              <a:rPr lang="en-US" dirty="0"/>
            </a:br>
            <a:r>
              <a:rPr lang="en-US" dirty="0"/>
              <a:t>Check out these reactions.  What patterns do you see?  What does this make you think?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A5722-2DE6-4485-A1F0-18EFA2D41B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8575" y="2214694"/>
            <a:ext cx="10256668" cy="4424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P</a:t>
            </a:r>
            <a:r>
              <a:rPr lang="en-US" sz="3200" cap="none" dirty="0">
                <a:solidFill>
                  <a:srgbClr val="FF0000"/>
                </a:solidFill>
              </a:rPr>
              <a:t>b(NO3)2     +     2KI   </a:t>
            </a:r>
            <a:r>
              <a:rPr lang="en-US" sz="3200" cap="none" dirty="0">
                <a:solidFill>
                  <a:srgbClr val="FF0000"/>
                </a:solidFill>
                <a:sym typeface="Wingdings" panose="05000000000000000000" pitchFamily="2" charset="2"/>
              </a:rPr>
              <a:t>     PbI2     + 2KNO3</a:t>
            </a:r>
          </a:p>
          <a:p>
            <a:pPr marL="0" indent="0">
              <a:buNone/>
            </a:pPr>
            <a:endParaRPr lang="en-US" sz="2800" cap="non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cap="none" dirty="0">
                <a:sym typeface="Wingdings" panose="05000000000000000000" pitchFamily="2" charset="2"/>
              </a:rPr>
              <a:t>		</a:t>
            </a:r>
            <a:r>
              <a:rPr lang="en-US" sz="3200" cap="none" dirty="0">
                <a:solidFill>
                  <a:schemeClr val="accent1"/>
                </a:solidFill>
                <a:sym typeface="Wingdings" panose="05000000000000000000" pitchFamily="2" charset="2"/>
              </a:rPr>
              <a:t>CaCO3    +   HCl        CaCl2    +   H2CO3</a:t>
            </a:r>
          </a:p>
          <a:p>
            <a:pPr marL="0" indent="0">
              <a:buNone/>
            </a:pPr>
            <a:endParaRPr lang="en-US" sz="2800" cap="none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600" cap="none" dirty="0" err="1">
                <a:solidFill>
                  <a:schemeClr val="accent6"/>
                </a:solidFill>
                <a:sym typeface="Wingdings" panose="05000000000000000000" pitchFamily="2" charset="2"/>
              </a:rPr>
              <a:t>NaBr</a:t>
            </a:r>
            <a:r>
              <a:rPr lang="en-US" sz="3600" cap="none" dirty="0">
                <a:solidFill>
                  <a:schemeClr val="accent6"/>
                </a:solidFill>
                <a:sym typeface="Wingdings" panose="05000000000000000000" pitchFamily="2" charset="2"/>
              </a:rPr>
              <a:t>    +   H3PO4         Na3PO4      +     HBr</a:t>
            </a:r>
            <a:endParaRPr lang="en-US" sz="2800" cap="non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cap="none" dirty="0">
                <a:sym typeface="Wingdings" panose="05000000000000000000" pitchFamily="2" charset="2"/>
              </a:rPr>
              <a:t>	</a:t>
            </a:r>
            <a:r>
              <a:rPr lang="en-US" sz="3200" cap="none" dirty="0">
                <a:sym typeface="Wingdings" panose="05000000000000000000" pitchFamily="2" charset="2"/>
              </a:rPr>
              <a:t>KOH     +    HCl         </a:t>
            </a:r>
            <a:r>
              <a:rPr lang="en-US" sz="3200" cap="none" dirty="0" err="1">
                <a:sym typeface="Wingdings" panose="05000000000000000000" pitchFamily="2" charset="2"/>
              </a:rPr>
              <a:t>KCl</a:t>
            </a:r>
            <a:r>
              <a:rPr lang="en-US" sz="3200" cap="none" dirty="0">
                <a:sym typeface="Wingdings" panose="05000000000000000000" pitchFamily="2" charset="2"/>
              </a:rPr>
              <a:t>   +    H2O</a:t>
            </a:r>
          </a:p>
        </p:txBody>
      </p:sp>
    </p:spTree>
    <p:extLst>
      <p:ext uri="{BB962C8B-B14F-4D97-AF65-F5344CB8AC3E}">
        <p14:creationId xmlns:p14="http://schemas.microsoft.com/office/powerpoint/2010/main" val="70298637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34</TotalTime>
  <Words>68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Classifying Chemical Reactions</vt:lpstr>
      <vt:lpstr>Station 1 – Synthesis reactions Check out these reactions.  What patterns do you see?  What does this make you think?</vt:lpstr>
      <vt:lpstr>Station 2 – Combustion reactions Check out these reactions.  What patterns do you see?  What does this make you think?</vt:lpstr>
      <vt:lpstr>Station 3 – Decomposition reactions Check out these reactions.  What patterns do you see?  What does this make you think?</vt:lpstr>
      <vt:lpstr>Station 4 – single displacement reactions Check out these reactions.  What patterns do you see?  What does this make you think?</vt:lpstr>
      <vt:lpstr>Station 5 – DOuble displacement reactions Check out these reactions.  What patterns do you see?  What does this make you think?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Classifying Chemical Reactions</dc:title>
  <dc:creator>Joseph Waeschle</dc:creator>
  <cp:lastModifiedBy>Joseph Waeschle</cp:lastModifiedBy>
  <cp:revision>5</cp:revision>
  <dcterms:created xsi:type="dcterms:W3CDTF">2019-01-12T21:49:00Z</dcterms:created>
  <dcterms:modified xsi:type="dcterms:W3CDTF">2019-01-12T22:23:27Z</dcterms:modified>
</cp:coreProperties>
</file>