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4"/>
  </p:sldMasterIdLst>
  <p:notesMasterIdLst>
    <p:notesMasterId r:id="rId35"/>
  </p:notesMasterIdLst>
  <p:handoutMasterIdLst>
    <p:handoutMasterId r:id="rId36"/>
  </p:handoutMasterIdLst>
  <p:sldIdLst>
    <p:sldId id="310" r:id="rId5"/>
    <p:sldId id="306" r:id="rId6"/>
    <p:sldId id="282" r:id="rId7"/>
    <p:sldId id="295" r:id="rId8"/>
    <p:sldId id="307" r:id="rId9"/>
    <p:sldId id="308" r:id="rId10"/>
    <p:sldId id="283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09" r:id="rId33"/>
    <p:sldId id="304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F8F59-51B5-439D-8240-BAF26009902B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66FE5-26F1-4457-A3A0-511F195D6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CC1EF-6CF5-4D0D-83B4-E5CF5C91CB3E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1BC5C-44A9-47D6-9EA9-1B5EF744F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35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1BC5C-44A9-47D6-9EA9-1B5EF744F9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93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1BC5C-44A9-47D6-9EA9-1B5EF744F99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7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AB8B1-558E-46CB-A44F-68C98BC436C4}" type="datetimeFigureOut">
              <a:rPr lang="en-US"/>
              <a:pPr>
                <a:defRPr/>
              </a:pPr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64992-7F7E-43CF-B2F1-0E6EFF7897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5C4E3-C0B2-4943-8ABC-38814B3BA92D}" type="datetimeFigureOut">
              <a:rPr lang="en-US"/>
              <a:pPr>
                <a:defRPr/>
              </a:pPr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E13B1-67B8-4A9C-A60E-F04632BE3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18097-AD68-4E1A-B9BA-F33A26016071}" type="datetimeFigureOut">
              <a:rPr lang="en-US"/>
              <a:pPr>
                <a:defRPr/>
              </a:pPr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E4818-BAC8-43DD-944C-1B464D85AE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98E83-93A1-4B61-800D-246A036BF979}" type="datetimeFigureOut">
              <a:rPr lang="en-US"/>
              <a:pPr>
                <a:defRPr/>
              </a:pPr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A2801-06D1-4F68-9BB9-51FCE9E27A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78E6C-33FE-4A35-95E6-C866CCC035D6}" type="datetimeFigureOut">
              <a:rPr lang="en-US"/>
              <a:pPr>
                <a:defRPr/>
              </a:pPr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895E-15FB-4A50-B99A-EC1734DD97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B1724-CE04-4A9E-905D-E8B9441F4167}" type="datetimeFigureOut">
              <a:rPr lang="en-US"/>
              <a:pPr>
                <a:defRPr/>
              </a:pPr>
              <a:t>12/4/2017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924E0-D7B4-4E49-A93F-1D6174885B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A0401-28A8-4F17-BF51-C43EE36298FE}" type="datetimeFigureOut">
              <a:rPr lang="en-US"/>
              <a:pPr>
                <a:defRPr/>
              </a:pPr>
              <a:t>12/4/2017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535B7-5B6B-47D5-B86C-F5ACC0CB0A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5E905-5FE5-4025-9010-643E50EAFB80}" type="datetimeFigureOut">
              <a:rPr lang="en-US"/>
              <a:pPr>
                <a:defRPr/>
              </a:pPr>
              <a:t>12/4/2017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20CB6-9B4F-43FD-AC38-D9BC3F8FF5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CD74-DBB0-4EA8-9D73-0184DF26ED60}" type="datetimeFigureOut">
              <a:rPr lang="en-US"/>
              <a:pPr>
                <a:defRPr/>
              </a:pPr>
              <a:t>12/4/2017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4D050-9749-4FD1-B18E-BF096C5CB5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8FC6E-7AB4-4428-BC9D-CBF57C8368BE}" type="datetimeFigureOut">
              <a:rPr lang="en-US"/>
              <a:pPr>
                <a:defRPr/>
              </a:pPr>
              <a:t>12/4/2017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76980-8CBC-4DEE-9BE0-451723DD2D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8AE5-5BEF-4AAF-9C00-1A5FB8B45C47}" type="datetimeFigureOut">
              <a:rPr lang="en-US"/>
              <a:pPr>
                <a:defRPr/>
              </a:pPr>
              <a:t>12/4/2017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55B9E-11CE-4924-9040-098851876E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E76FF5A-3A33-48DA-B881-B9F14B62B44F}" type="datetimeFigureOut">
              <a:rPr lang="en-US"/>
              <a:pPr>
                <a:defRPr/>
              </a:pPr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4DB6426-8BD0-4D02-A4A5-FD6E8B05B3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Electron Dot Diagrams &amp; Bohr Models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2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</a:t>
            </a:r>
          </a:p>
        </p:txBody>
      </p:sp>
      <p:sp>
        <p:nvSpPr>
          <p:cNvPr id="10" name="Oval 9"/>
          <p:cNvSpPr/>
          <p:nvPr/>
        </p:nvSpPr>
        <p:spPr>
          <a:xfrm>
            <a:off x="26670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45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dirty="0" smtClean="0"/>
              <a:t>In your notes, 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C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10" name="Oval 9"/>
          <p:cNvSpPr/>
          <p:nvPr/>
        </p:nvSpPr>
        <p:spPr>
          <a:xfrm>
            <a:off x="2680996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7526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38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272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In your notes, </a:t>
            </a:r>
            <a:r>
              <a:rPr lang="en-US" dirty="0" smtClean="0"/>
              <a:t>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C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19200" y="2971800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Ca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2743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29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In your notes, </a:t>
            </a:r>
            <a:r>
              <a:rPr lang="en-US" dirty="0" smtClean="0"/>
              <a:t>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C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Ar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2667000" y="3200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0574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0574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38200" y="3200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320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In your notes, </a:t>
            </a:r>
            <a:r>
              <a:rPr lang="en-US" dirty="0" smtClean="0"/>
              <a:t>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C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  <p:sp>
        <p:nvSpPr>
          <p:cNvPr id="14" name="Oval 13"/>
          <p:cNvSpPr/>
          <p:nvPr/>
        </p:nvSpPr>
        <p:spPr>
          <a:xfrm>
            <a:off x="2667000" y="37338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4478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838200" y="37338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4478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Cl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2667000" y="3200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7526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0574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38200" y="3200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34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In your notes, </a:t>
            </a:r>
            <a:r>
              <a:rPr lang="en-US" dirty="0" smtClean="0"/>
              <a:t>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C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  <p:sp>
        <p:nvSpPr>
          <p:cNvPr id="14" name="Oval 13"/>
          <p:cNvSpPr/>
          <p:nvPr/>
        </p:nvSpPr>
        <p:spPr>
          <a:xfrm>
            <a:off x="2667000" y="37338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4478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838200" y="37338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Al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2743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8288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366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In your notes, </a:t>
            </a:r>
            <a:r>
              <a:rPr lang="en-US" dirty="0" smtClean="0"/>
              <a:t>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C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  <p:sp>
        <p:nvSpPr>
          <p:cNvPr id="7" name="Oval 6"/>
          <p:cNvSpPr/>
          <p:nvPr/>
        </p:nvSpPr>
        <p:spPr>
          <a:xfrm>
            <a:off x="914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Find your element on the periodic table.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Determine the number of electrons – it is the same as the atomic number.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This is how many electrons you will draw.</a:t>
            </a:r>
          </a:p>
        </p:txBody>
      </p:sp>
      <p:pic>
        <p:nvPicPr>
          <p:cNvPr id="3076" name="Picture 2" descr="C:\Documents and Settings\Liz\Local Settings\Temporary Internet Files\Content.IE5\XWDO7Y24\MCj0226512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388620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rot="10800000" flipV="1">
            <a:off x="4343400" y="3962400"/>
            <a:ext cx="2743200" cy="1524000"/>
          </a:xfrm>
          <a:prstGeom prst="straightConnector1">
            <a:avLst/>
          </a:prstGeom>
          <a:ln w="57150"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6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Bohr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600200"/>
            <a:ext cx="43434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Period # = # of energy levels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4" name="Picture 2" descr="Periodic Table showing Perio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19300"/>
            <a:ext cx="44196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865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5126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676400"/>
            <a:ext cx="4038600" cy="4525963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Draw the element symbol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dirty="0" smtClean="0"/>
              <a:t>Carbon is in the 2</a:t>
            </a:r>
            <a:r>
              <a:rPr lang="en-US" baseline="30000" dirty="0" smtClean="0"/>
              <a:t>nd</a:t>
            </a:r>
            <a:r>
              <a:rPr lang="en-US" dirty="0" smtClean="0"/>
              <a:t> period, so it has two energy levels, or shells.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Draw the shells around the nucleus.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5900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18438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1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6149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362200"/>
            <a:ext cx="4038600" cy="281940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arenR"/>
            </a:pPr>
            <a:endParaRPr lang="en-US" dirty="0" smtClean="0"/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7400" y="2820025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91962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81632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Valence electrons are electrons in the outermost energy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1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7173" name="Content Placeholder 3"/>
          <p:cNvSpPr>
            <a:spLocks noGrp="1"/>
          </p:cNvSpPr>
          <p:nvPr>
            <p:ph sz="half" idx="2"/>
          </p:nvPr>
        </p:nvSpPr>
        <p:spPr>
          <a:xfrm>
            <a:off x="4562669" y="1295400"/>
            <a:ext cx="4038600" cy="4572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solidFill>
                  <a:srgbClr val="FF0000"/>
                </a:solidFill>
              </a:rPr>
              <a:t>4) Add </a:t>
            </a:r>
            <a:r>
              <a:rPr lang="en-US" dirty="0">
                <a:solidFill>
                  <a:srgbClr val="FF0000"/>
                </a:solidFill>
              </a:rPr>
              <a:t>the electrons</a:t>
            </a:r>
            <a:r>
              <a:rPr lang="en-US" dirty="0"/>
              <a:t>.</a:t>
            </a:r>
          </a:p>
          <a:p>
            <a:pPr marL="0" indent="0" eaLnBrk="1" hangingPunct="1">
              <a:buNone/>
            </a:pPr>
            <a:r>
              <a:rPr lang="en-US" dirty="0" smtClean="0"/>
              <a:t>5) Carbon </a:t>
            </a:r>
            <a:r>
              <a:rPr lang="en-US" dirty="0"/>
              <a:t>has 6 electrons.</a:t>
            </a: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rgbClr val="FF0000"/>
                </a:solidFill>
              </a:rPr>
              <a:t>6) The </a:t>
            </a:r>
            <a:r>
              <a:rPr lang="en-US" dirty="0">
                <a:solidFill>
                  <a:srgbClr val="FF0000"/>
                </a:solidFill>
              </a:rPr>
              <a:t>first shell can only hold 2 electrons</a:t>
            </a:r>
            <a:r>
              <a:rPr lang="en-US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7) (The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shell can hold up to </a:t>
            </a:r>
            <a:r>
              <a:rPr lang="en-US" sz="3600" b="1" i="1" dirty="0">
                <a:solidFill>
                  <a:srgbClr val="FF0000"/>
                </a:solidFill>
              </a:rPr>
              <a:t>8</a:t>
            </a:r>
            <a:r>
              <a:rPr lang="en-US" dirty="0"/>
              <a:t> electrons</a:t>
            </a:r>
            <a:r>
              <a:rPr lang="en-US" dirty="0" smtClean="0"/>
              <a:t>.)</a:t>
            </a:r>
            <a:endParaRPr 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8) (The </a:t>
            </a: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shell can hold 18, but the elements in the first few periods only use 8 electrons</a:t>
            </a:r>
            <a:r>
              <a:rPr lang="en-US" dirty="0" smtClean="0"/>
              <a:t>.)</a:t>
            </a:r>
            <a:endParaRPr lang="en-US" dirty="0"/>
          </a:p>
          <a:p>
            <a:pPr marL="514350" indent="-514350" eaLnBrk="1" hangingPunct="1">
              <a:buFont typeface="Calibri" pitchFamily="34" charset="0"/>
              <a:buAutoNum type="arabicParenR"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7400" y="2788103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81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0574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33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0574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485900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59987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1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038600" cy="4800600"/>
          </a:xfrm>
        </p:spPr>
        <p:txBody>
          <a:bodyPr rtlCol="0">
            <a:normAutofit fontScale="925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Check your work.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You should have 6 total electrons for Carbon.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Only two electrons can fit in the 1</a:t>
            </a:r>
            <a:r>
              <a:rPr lang="en-US" baseline="30000" dirty="0" smtClean="0"/>
              <a:t>st</a:t>
            </a:r>
            <a:r>
              <a:rPr lang="en-US" dirty="0" smtClean="0"/>
              <a:t> shell.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shell can hold up to 8 electrons.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The 3</a:t>
            </a:r>
            <a:r>
              <a:rPr lang="en-US" baseline="30000" dirty="0" smtClean="0"/>
              <a:t>rd</a:t>
            </a:r>
            <a:r>
              <a:rPr lang="en-US" dirty="0" smtClean="0"/>
              <a:t> shell can hold 18, but the elements in the first few periods only use 8 electrons.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7400" y="2820025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81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0574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33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0574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485900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98694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2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9221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0386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7400" y="2820025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81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0574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33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0574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485900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49239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1024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0386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 – </a:t>
            </a:r>
            <a:r>
              <a:rPr lang="en-US" b="1" smtClean="0">
                <a:solidFill>
                  <a:srgbClr val="FF0000"/>
                </a:solidFill>
              </a:rPr>
              <a:t>1 electron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85900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140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11268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0386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 </a:t>
            </a:r>
            <a:r>
              <a:rPr lang="en-US" b="1" smtClean="0">
                <a:solidFill>
                  <a:srgbClr val="FF0000"/>
                </a:solidFill>
              </a:rPr>
              <a:t>- 2 electrons</a:t>
            </a:r>
            <a:endParaRPr lang="en-US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7400" y="2812817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3201025"/>
            <a:ext cx="1905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000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2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12293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0386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 </a:t>
            </a:r>
            <a:r>
              <a:rPr lang="en-US" b="1" smtClean="0">
                <a:solidFill>
                  <a:srgbClr val="FF0000"/>
                </a:solidFill>
              </a:rPr>
              <a:t>- 8 electrons</a:t>
            </a:r>
            <a:endParaRPr lang="en-US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19300" y="2811787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81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8288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33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0574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581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2860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524000" y="31629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976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/>
          <p:cNvSpPr/>
          <p:nvPr/>
        </p:nvSpPr>
        <p:spPr>
          <a:xfrm>
            <a:off x="304800" y="2209800"/>
            <a:ext cx="3886200" cy="3429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3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13318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0386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 </a:t>
            </a:r>
            <a:r>
              <a:rPr lang="en-US" b="1" smtClean="0">
                <a:solidFill>
                  <a:srgbClr val="FF0000"/>
                </a:solidFill>
              </a:rPr>
              <a:t>- 13 electrons</a:t>
            </a:r>
            <a:endParaRPr lang="en-US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3281" y="280046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81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8288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33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8288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581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2860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33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2860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0386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76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057400" y="1981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485900" y="31629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Al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337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14341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0386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 </a:t>
            </a:r>
            <a:r>
              <a:rPr lang="en-US" b="1" smtClean="0">
                <a:solidFill>
                  <a:srgbClr val="FF0000"/>
                </a:solidFill>
              </a:rPr>
              <a:t>- 10 electrons</a:t>
            </a:r>
            <a:endParaRPr lang="en-US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105797" y="27813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81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8288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33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8288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581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2860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33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2860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371600" y="3201025"/>
            <a:ext cx="17526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Ne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16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304800" y="1752600"/>
            <a:ext cx="4724400" cy="4343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1536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828800"/>
            <a:ext cx="35814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 </a:t>
            </a:r>
            <a:r>
              <a:rPr lang="en-US" b="1" smtClean="0">
                <a:solidFill>
                  <a:srgbClr val="FF0000"/>
                </a:solidFill>
              </a:rPr>
              <a:t>- 19 electrons</a:t>
            </a:r>
            <a:endParaRPr lang="en-US" smtClean="0"/>
          </a:p>
        </p:txBody>
      </p:sp>
      <p:sp>
        <p:nvSpPr>
          <p:cNvPr id="19" name="Oval 18"/>
          <p:cNvSpPr/>
          <p:nvPr/>
        </p:nvSpPr>
        <p:spPr>
          <a:xfrm>
            <a:off x="685800" y="2209800"/>
            <a:ext cx="3886200" cy="3429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143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524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505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438400" y="27813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962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2098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14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2098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962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6670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914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6670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4196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209800" y="1905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457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44196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2667000" y="1905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572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8768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2667000" y="5486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2209800" y="5486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866900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57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815699"/>
              </p:ext>
            </p:extLst>
          </p:nvPr>
        </p:nvGraphicFramePr>
        <p:xfrm>
          <a:off x="228600" y="73025"/>
          <a:ext cx="8686800" cy="671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Acrobat Document" r:id="rId3" imgW="7543800" imgH="5829300" progId="AcroExch.Document.7">
                  <p:embed/>
                </p:oleObj>
              </mc:Choice>
              <mc:Fallback>
                <p:oleObj name="Acrobat Document" r:id="rId3" imgW="7543800" imgH="5829300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3025"/>
                        <a:ext cx="8686800" cy="671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4876800"/>
            <a:ext cx="8763000" cy="182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" y="-20595"/>
            <a:ext cx="8763000" cy="182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93789" y="1046205"/>
            <a:ext cx="5334000" cy="182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4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Electron Dot Diagrams = Lewis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905000"/>
            <a:ext cx="4343400" cy="35052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Find out which group (column) your element is in.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Group # = # of valence electrons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You will only draw the valence electrons.</a:t>
            </a:r>
          </a:p>
        </p:txBody>
      </p:sp>
      <p:pic>
        <p:nvPicPr>
          <p:cNvPr id="6" name="Picture 2" descr="Periodic Table showing Grou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00" y="1905000"/>
            <a:ext cx="43942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Draw a periodic table that includes the first 18 elements (hydrogen-argon)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Fill each box with the electron dot diagram of the element 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Questions: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What do you observe about the electron dot diagram of the elements in the same group?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Describe any changes you observe in the electron dot diagrams across a period.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4038600" cy="114300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mtClean="0">
                <a:solidFill>
                  <a:schemeClr val="tx2">
                    <a:shade val="85000"/>
                    <a:satMod val="150000"/>
                  </a:schemeClr>
                </a:solidFill>
              </a:rPr>
              <a:t>Groups</a:t>
            </a:r>
            <a:r>
              <a:rPr lang="en-US" dirty="0" smtClean="0">
                <a:solidFill>
                  <a:schemeClr val="tx2">
                    <a:shade val="85000"/>
                    <a:satMod val="150000"/>
                  </a:schemeClr>
                </a:solidFill>
              </a:rPr>
              <a:t> - Review</a:t>
            </a:r>
            <a:endParaRPr>
              <a:solidFill>
                <a:schemeClr val="tx2">
                  <a:shade val="85000"/>
                  <a:satMod val="150000"/>
                </a:schemeClr>
              </a:solidFill>
            </a:endParaRPr>
          </a:p>
        </p:txBody>
      </p:sp>
      <p:pic>
        <p:nvPicPr>
          <p:cNvPr id="5" name="Picture 2" descr="Periodic Table showing Grou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90800"/>
            <a:ext cx="51054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38800" y="2590800"/>
            <a:ext cx="2895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b="1">
                <a:latin typeface="Verdana" pitchFamily="34" charset="0"/>
              </a:rPr>
              <a:t>Each column is called a “group”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638800" y="3352800"/>
            <a:ext cx="2895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b="1">
                <a:latin typeface="Verdana" pitchFamily="34" charset="0"/>
              </a:rPr>
              <a:t>Each element in a group has the same number of electrons in their outer orbital, also known as “shells”.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0" y="1447800"/>
            <a:ext cx="39624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Group 1 = 1 electron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609600" y="2209800"/>
            <a:ext cx="6858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71600" y="1981200"/>
            <a:ext cx="39624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Group 2 = 2 electrons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1181100" y="24765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724400" y="762000"/>
            <a:ext cx="39624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905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Group 8 = 8 electrons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4838700" y="1562100"/>
            <a:ext cx="15240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24600" y="1752600"/>
            <a:ext cx="2286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Except for He, it has 2 electrons</a:t>
            </a:r>
          </a:p>
        </p:txBody>
      </p:sp>
      <p:sp>
        <p:nvSpPr>
          <p:cNvPr id="15" name="5-Point Star 14"/>
          <p:cNvSpPr/>
          <p:nvPr/>
        </p:nvSpPr>
        <p:spPr>
          <a:xfrm>
            <a:off x="4953000" y="2743200"/>
            <a:ext cx="381000" cy="381000"/>
          </a:xfrm>
          <a:prstGeom prst="star5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5-Point Star 15"/>
          <p:cNvSpPr/>
          <p:nvPr/>
        </p:nvSpPr>
        <p:spPr>
          <a:xfrm>
            <a:off x="5943600" y="1828800"/>
            <a:ext cx="381000" cy="381000"/>
          </a:xfrm>
          <a:prstGeom prst="star5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638800" y="5334000"/>
            <a:ext cx="28956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latin typeface="+mn-lt"/>
              </a:rPr>
              <a:t>The electrons in the outer shell are called “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valence</a:t>
            </a:r>
            <a:r>
              <a:rPr lang="en-US" sz="2400" b="1" dirty="0">
                <a:latin typeface="+mn-lt"/>
              </a:rPr>
              <a:t> electrons”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76600" y="2667000"/>
            <a:ext cx="17526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99CCF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500"/>
                            </p:stCondLst>
                            <p:childTnLst>
                              <p:par>
                                <p:cTn id="4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4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3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/>
      <p:bldP spid="15" grpId="0" animBg="1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 u="sng" dirty="0" smtClean="0"/>
              <a:t>A way to remember valence electrons by looking at the groups  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b="1" dirty="0" smtClean="0"/>
              <a:t>Group 1 = 1 valence electron </a:t>
            </a:r>
          </a:p>
          <a:p>
            <a:r>
              <a:rPr lang="en-US" sz="3000" b="1" dirty="0" smtClean="0"/>
              <a:t>Group 2 = 2 valence electrons </a:t>
            </a:r>
          </a:p>
          <a:p>
            <a:r>
              <a:rPr lang="en-US" sz="3000" b="1" dirty="0" smtClean="0"/>
              <a:t>Group 13 = 3 valence electrons</a:t>
            </a:r>
          </a:p>
          <a:p>
            <a:r>
              <a:rPr lang="en-US" sz="3000" b="1" dirty="0" smtClean="0"/>
              <a:t>Group 14 = 4 valence electrons </a:t>
            </a:r>
          </a:p>
          <a:p>
            <a:r>
              <a:rPr lang="en-US" sz="3000" b="1" dirty="0" smtClean="0"/>
              <a:t>Group 15 = 5 valence electrons</a:t>
            </a:r>
          </a:p>
          <a:p>
            <a:r>
              <a:rPr lang="en-US" sz="3000" b="1" dirty="0" smtClean="0"/>
              <a:t>Group 16 = 6 valence electrons</a:t>
            </a:r>
          </a:p>
          <a:p>
            <a:r>
              <a:rPr lang="en-US" sz="3000" b="1" dirty="0" smtClean="0"/>
              <a:t>Group 17 = 7 valence electrons</a:t>
            </a:r>
          </a:p>
          <a:p>
            <a:r>
              <a:rPr lang="en-US" sz="3000" b="1" dirty="0" smtClean="0"/>
              <a:t>Group 18 = 8 valence electrons  </a:t>
            </a:r>
            <a:endParaRPr lang="en-US" sz="30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18 (noble gases) are happy because they have what the other elements on the periodic table want to be stable</a:t>
            </a:r>
          </a:p>
          <a:p>
            <a:r>
              <a:rPr lang="en-US" dirty="0" smtClean="0"/>
              <a:t>The other elements have to bond with other elements on the periodic table to be happy and stable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7171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524000"/>
            <a:ext cx="4038600" cy="449580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dirty="0" smtClean="0"/>
              <a:t>Write the element symbol.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dirty="0" smtClean="0"/>
              <a:t>Phosphorus is in group 5A, so it has 5 valence electrons.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u="sng" dirty="0" smtClean="0">
                <a:solidFill>
                  <a:srgbClr val="FF0000"/>
                </a:solidFill>
              </a:rPr>
              <a:t>Starting at the right</a:t>
            </a:r>
            <a:r>
              <a:rPr lang="en-US" dirty="0" smtClean="0"/>
              <a:t>, draw 5 electrons, or dots, </a:t>
            </a:r>
            <a:r>
              <a:rPr lang="en-US" u="sng" dirty="0" smtClean="0">
                <a:solidFill>
                  <a:srgbClr val="FF0000"/>
                </a:solidFill>
              </a:rPr>
              <a:t>counter-clockwise around the element symbol</a:t>
            </a:r>
            <a:r>
              <a:rPr lang="en-US" dirty="0" smtClean="0"/>
              <a:t>.</a:t>
            </a:r>
          </a:p>
        </p:txBody>
      </p:sp>
      <p:sp>
        <p:nvSpPr>
          <p:cNvPr id="10" name="Oval 9"/>
          <p:cNvSpPr/>
          <p:nvPr/>
        </p:nvSpPr>
        <p:spPr>
          <a:xfrm>
            <a:off x="2667000" y="3237875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7526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38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174880" y="29724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</a:t>
            </a:r>
          </a:p>
        </p:txBody>
      </p:sp>
      <p:sp>
        <p:nvSpPr>
          <p:cNvPr id="15" name="Oval 14"/>
          <p:cNvSpPr/>
          <p:nvPr/>
        </p:nvSpPr>
        <p:spPr>
          <a:xfrm>
            <a:off x="2667000" y="382376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26670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7526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38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00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038600" cy="480060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Check your work.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Using your periodic table, check that Carbon is in the 4</a:t>
            </a:r>
            <a:r>
              <a:rPr lang="en-US" baseline="30000" smtClean="0"/>
              <a:t>th</a:t>
            </a:r>
            <a:r>
              <a:rPr lang="en-US" smtClean="0"/>
              <a:t> group.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You should have 4 total electrons, or dots, drawn in for Carbon.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10" name="Oval 9"/>
          <p:cNvSpPr/>
          <p:nvPr/>
        </p:nvSpPr>
        <p:spPr>
          <a:xfrm>
            <a:off x="2687605" y="33147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7526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38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22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dirty="0" smtClean="0"/>
              <a:t>In your notes, 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C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74880" y="29724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</a:t>
            </a:r>
          </a:p>
        </p:txBody>
      </p:sp>
      <p:sp>
        <p:nvSpPr>
          <p:cNvPr id="15" name="Oval 14"/>
          <p:cNvSpPr/>
          <p:nvPr/>
        </p:nvSpPr>
        <p:spPr>
          <a:xfrm>
            <a:off x="2687605" y="3771587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464266596B2E4CA2CE26C6D22EA657" ma:contentTypeVersion="1" ma:contentTypeDescription="Create a new document." ma:contentTypeScope="" ma:versionID="a816a92e3045a88e9784b4fdbbde2acb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BED541-1359-4ED6-927A-D17026F8CA50}">
  <ds:schemaRefs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39E985A-0CA9-4036-9738-1577C3B40F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B037004-7B2F-499C-A261-AFE6395837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2575</TotalTime>
  <Words>833</Words>
  <Application>Microsoft Office PowerPoint</Application>
  <PresentationFormat>On-screen Show (4:3)</PresentationFormat>
  <Paragraphs>196</Paragraphs>
  <Slides>30</Slides>
  <Notes>2</Notes>
  <HiddenSlides>9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Verdana</vt:lpstr>
      <vt:lpstr>Office Theme</vt:lpstr>
      <vt:lpstr>Acrobat Document</vt:lpstr>
      <vt:lpstr>Electron Dot Diagrams &amp; Bohr Models</vt:lpstr>
      <vt:lpstr>PowerPoint Presentation</vt:lpstr>
      <vt:lpstr>Electron Dot Diagrams = Lewis Structures</vt:lpstr>
      <vt:lpstr>Groups - Review</vt:lpstr>
      <vt:lpstr>A way to remember valence electrons by looking at the groups  </vt:lpstr>
      <vt:lpstr>PowerPoint Presentation</vt:lpstr>
      <vt:lpstr>Lewis Structures</vt:lpstr>
      <vt:lpstr>Lewis Structures</vt:lpstr>
      <vt:lpstr>Lewis Structures</vt:lpstr>
      <vt:lpstr>Lewis Structures</vt:lpstr>
      <vt:lpstr>Lewis Structures</vt:lpstr>
      <vt:lpstr>Lewis Structures</vt:lpstr>
      <vt:lpstr>Lewis Structures</vt:lpstr>
      <vt:lpstr>Lewis Structures</vt:lpstr>
      <vt:lpstr>Lewis Structures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PowerPoint Presentation</vt:lpstr>
      <vt:lpstr>PowerPoint Presentation</vt:lpstr>
    </vt:vector>
  </TitlesOfParts>
  <Company>Johnson &amp; Johnson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</dc:creator>
  <cp:lastModifiedBy>MELANIE KAPOLKA</cp:lastModifiedBy>
  <cp:revision>91</cp:revision>
  <cp:lastPrinted>2017-12-04T18:41:11Z</cp:lastPrinted>
  <dcterms:created xsi:type="dcterms:W3CDTF">2008-11-13T01:45:55Z</dcterms:created>
  <dcterms:modified xsi:type="dcterms:W3CDTF">2017-12-04T19:29:56Z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0x010100F9464266596B2E4CA2CE26C6D22EA657</vt:lpwstr>
  </property>
</Properties>
</file>