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1"/>
  </p:notesMasterIdLst>
  <p:handoutMasterIdLst>
    <p:handoutMasterId r:id="rId32"/>
  </p:handoutMasterIdLst>
  <p:sldIdLst>
    <p:sldId id="296" r:id="rId2"/>
    <p:sldId id="345" r:id="rId3"/>
    <p:sldId id="313" r:id="rId4"/>
    <p:sldId id="314" r:id="rId5"/>
    <p:sldId id="316" r:id="rId6"/>
    <p:sldId id="323" r:id="rId7"/>
    <p:sldId id="287" r:id="rId8"/>
    <p:sldId id="325" r:id="rId9"/>
    <p:sldId id="266" r:id="rId10"/>
    <p:sldId id="317" r:id="rId11"/>
    <p:sldId id="324" r:id="rId12"/>
    <p:sldId id="334" r:id="rId13"/>
    <p:sldId id="273" r:id="rId14"/>
    <p:sldId id="332" r:id="rId15"/>
    <p:sldId id="257" r:id="rId16"/>
    <p:sldId id="258" r:id="rId17"/>
    <p:sldId id="307" r:id="rId18"/>
    <p:sldId id="263" r:id="rId19"/>
    <p:sldId id="330" r:id="rId20"/>
    <p:sldId id="337" r:id="rId21"/>
    <p:sldId id="335" r:id="rId22"/>
    <p:sldId id="342" r:id="rId23"/>
    <p:sldId id="339" r:id="rId24"/>
    <p:sldId id="308" r:id="rId25"/>
    <p:sldId id="315" r:id="rId26"/>
    <p:sldId id="333" r:id="rId27"/>
    <p:sldId id="344" r:id="rId28"/>
    <p:sldId id="282" r:id="rId29"/>
    <p:sldId id="30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CCFF"/>
    <a:srgbClr val="66FF99"/>
    <a:srgbClr val="FFFFFF"/>
    <a:srgbClr val="E4F3F4"/>
    <a:srgbClr val="0A56A4"/>
    <a:srgbClr val="A5BE2E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8" autoAdjust="0"/>
    <p:restoredTop sz="94570" autoAdjust="0"/>
  </p:normalViewPr>
  <p:slideViewPr>
    <p:cSldViewPr>
      <p:cViewPr varScale="1">
        <p:scale>
          <a:sx n="82" d="100"/>
          <a:sy n="82" d="100"/>
        </p:scale>
        <p:origin x="13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notesViewPr>
    <p:cSldViewPr>
      <p:cViewPr>
        <p:scale>
          <a:sx n="100" d="100"/>
          <a:sy n="100" d="100"/>
        </p:scale>
        <p:origin x="-294" y="5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30979672"/>
        <c:axId val="1"/>
        <c:axId val="0"/>
      </c:bar3DChart>
      <c:dateAx>
        <c:axId val="230979672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75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days"/>
        <c:majorUnit val="1"/>
        <c:majorTimeUnit val="days"/>
        <c:minorUnit val="1"/>
        <c:minorTimeUnit val="days"/>
      </c:dateAx>
      <c:valAx>
        <c:axId val="1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375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230979672"/>
        <c:crosses val="autoZero"/>
        <c:crossBetween val="between"/>
      </c:valAx>
      <c:spPr>
        <a:noFill/>
        <a:ln w="25375">
          <a:noFill/>
        </a:ln>
      </c:spPr>
    </c:plotArea>
    <c:legend>
      <c:legendPos val="r"/>
      <c:layout>
        <c:manualLayout>
          <c:xMode val="edge"/>
          <c:yMode val="edge"/>
          <c:x val="0.41007194244604317"/>
          <c:y val="0.20930232558139536"/>
          <c:w val="0.5611510791366906"/>
          <c:h val="0.59302325581395354"/>
        </c:manualLayout>
      </c:layout>
      <c:overlay val="0"/>
      <c:spPr>
        <a:noFill/>
        <a:ln w="3172">
          <a:solidFill>
            <a:schemeClr val="tx1"/>
          </a:solidFill>
          <a:prstDash val="solid"/>
        </a:ln>
      </c:spPr>
      <c:txPr>
        <a:bodyPr/>
        <a:lstStyle/>
        <a:p>
          <a:pPr>
            <a:defRPr sz="345" b="1" i="0" u="none" strike="noStrike" baseline="0">
              <a:solidFill>
                <a:schemeClr val="tx1"/>
              </a:solidFill>
              <a:latin typeface="Verdana"/>
              <a:ea typeface="Verdana"/>
              <a:cs typeface="Verdan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75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905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r>
              <a:rPr lang="en-US"/>
              <a:t>Global Distribution of Income (2002)</a:t>
            </a:r>
          </a:p>
        </c:rich>
      </c:tx>
      <c:layout>
        <c:manualLayout>
          <c:xMode val="edge"/>
          <c:yMode val="edge"/>
          <c:x val="0.13537906137184116"/>
          <c:y val="2.0771513353115726E-2"/>
        </c:manualLayout>
      </c:layout>
      <c:overlay val="0"/>
      <c:spPr>
        <a:noFill/>
        <a:ln w="4099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56498194945848379"/>
          <c:y val="0.27299703264094954"/>
          <c:w val="0.41877256317689532"/>
          <c:h val="0.501483679525222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Each bar represents a fifth of the world's population arranged by income.</c:v>
                </c:pt>
              </c:strCache>
            </c:strRef>
          </c:tx>
          <c:spPr>
            <a:solidFill>
              <a:srgbClr val="FF9900"/>
            </a:solidFill>
            <a:ln w="2049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Mode val="edge"/>
                  <c:yMode val="edge"/>
                  <c:x val="0.56678700361010825"/>
                  <c:y val="0.67952522255192882"/>
                </c:manualLayout>
              </c:layout>
              <c:spPr>
                <a:noFill/>
                <a:ln w="40990">
                  <a:noFill/>
                </a:ln>
              </c:spPr>
              <c:txPr>
                <a:bodyPr/>
                <a:lstStyle/>
                <a:p>
                  <a:pPr>
                    <a:defRPr sz="217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9-4B89-9AB4-EE6231A68FB7}"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57400722021660655"/>
                  <c:y val="0.57566765578635015"/>
                </c:manualLayout>
              </c:layout>
              <c:spPr>
                <a:noFill/>
                <a:ln w="40990">
                  <a:noFill/>
                </a:ln>
              </c:spPr>
              <c:txPr>
                <a:bodyPr/>
                <a:lstStyle/>
                <a:p>
                  <a:pPr>
                    <a:defRPr sz="217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9-4B89-9AB4-EE6231A68FB7}"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57581227436823101"/>
                  <c:y val="0.47774480712166173"/>
                </c:manualLayout>
              </c:layout>
              <c:spPr>
                <a:noFill/>
                <a:ln w="40990">
                  <a:noFill/>
                </a:ln>
              </c:spPr>
              <c:txPr>
                <a:bodyPr/>
                <a:lstStyle/>
                <a:p>
                  <a:pPr>
                    <a:defRPr sz="217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9-4B89-9AB4-EE6231A68FB7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60830324909747291"/>
                  <c:y val="0.37685459940652821"/>
                </c:manualLayout>
              </c:layout>
              <c:spPr>
                <a:noFill/>
                <a:ln w="40990">
                  <a:noFill/>
                </a:ln>
              </c:spPr>
              <c:txPr>
                <a:bodyPr/>
                <a:lstStyle/>
                <a:p>
                  <a:pPr>
                    <a:defRPr sz="217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D9-4B89-9AB4-EE6231A68FB7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90794223826714804"/>
                  <c:y val="0.27893175074183979"/>
                </c:manualLayout>
              </c:layout>
              <c:tx>
                <c:rich>
                  <a:bodyPr/>
                  <a:lstStyle/>
                  <a:p>
                    <a:pPr>
                      <a:defRPr sz="2179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82.7</a:t>
                    </a:r>
                  </a:p>
                </c:rich>
              </c:tx>
              <c:spPr>
                <a:noFill/>
                <a:ln w="4099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9-4B89-9AB4-EE6231A68FB7}"/>
                </c:ext>
              </c:extLst>
            </c:dLbl>
            <c:spPr>
              <a:noFill/>
              <a:ln w="4099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17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Poorest</c:v>
                </c:pt>
                <c:pt idx="1">
                  <c:v>4th</c:v>
                </c:pt>
                <c:pt idx="2">
                  <c:v>3rd</c:v>
                </c:pt>
                <c:pt idx="3">
                  <c:v>2nd</c:v>
                </c:pt>
                <c:pt idx="4">
                  <c:v>Richest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1.4</c:v>
                </c:pt>
                <c:pt idx="1">
                  <c:v>1.9</c:v>
                </c:pt>
                <c:pt idx="2">
                  <c:v>2.2999999999999998</c:v>
                </c:pt>
                <c:pt idx="3">
                  <c:v>11.7</c:v>
                </c:pt>
                <c:pt idx="4">
                  <c:v>82.7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D9-4B89-9AB4-EE6231A68F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0589392"/>
        <c:axId val="1"/>
      </c:barChart>
      <c:catAx>
        <c:axId val="210589392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spPr>
          <a:ln w="51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16" b="1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en-US"/>
          </a:p>
        </c:txPr>
        <c:crossAx val="1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b"/>
        <c:majorGridlines>
          <c:spPr>
            <a:ln w="512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1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Global Income</a:t>
                </a:r>
              </a:p>
            </c:rich>
          </c:tx>
          <c:layout>
            <c:manualLayout>
              <c:xMode val="edge"/>
              <c:yMode val="edge"/>
              <c:x val="0.60108303249097472"/>
              <c:y val="0.771513353115727"/>
            </c:manualLayout>
          </c:layout>
          <c:overlay val="0"/>
          <c:spPr>
            <a:noFill/>
            <a:ln w="4099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210589392"/>
        <c:crosses val="autoZero"/>
        <c:crossBetween val="between"/>
        <c:majorUnit val="10"/>
        <c:minorUnit val="10"/>
      </c:valAx>
      <c:spPr>
        <a:noFill/>
        <a:ln w="20495">
          <a:solidFill>
            <a:schemeClr val="tx1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3.6101083032490976E-3"/>
          <c:y val="0.3086053412462908"/>
          <c:w val="0.33754512635379064"/>
          <c:h val="0.25519287833827892"/>
        </c:manualLayout>
      </c:layout>
      <c:overlay val="0"/>
      <c:spPr>
        <a:solidFill>
          <a:schemeClr val="bg1"/>
        </a:solidFill>
        <a:ln w="20495">
          <a:solidFill>
            <a:schemeClr val="tx1"/>
          </a:solidFill>
          <a:prstDash val="solid"/>
        </a:ln>
      </c:spPr>
      <c:txPr>
        <a:bodyPr/>
        <a:lstStyle/>
        <a:p>
          <a:pPr>
            <a:defRPr sz="192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40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DCF9A499-70CF-4900-93B4-21031037D8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224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4E335EFE-E084-42DF-9627-80F50EAB4F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224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292F6EDF-193E-47EB-B7C0-838653DDAA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224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237C28E4-A483-4514-91FB-7F99D40B6DA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224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CB3654-C6D1-4D89-A345-F3CFBFE88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00FE4C79-9840-45BB-811F-760EA19F12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292FED5-862A-4536-9027-59C7D46B56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6482885-B153-41E2-BA5D-03D4F139692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60D4B95D-3ED4-4BF2-BE84-D8A2EEACE94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42342" name="Rectangle 6">
            <a:extLst>
              <a:ext uri="{FF2B5EF4-FFF2-40B4-BE49-F238E27FC236}">
                <a16:creationId xmlns:a16="http://schemas.microsoft.com/office/drawing/2014/main" id="{A99684F1-555C-48B8-AC10-91A4405C13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2343" name="Rectangle 7">
            <a:extLst>
              <a:ext uri="{FF2B5EF4-FFF2-40B4-BE49-F238E27FC236}">
                <a16:creationId xmlns:a16="http://schemas.microsoft.com/office/drawing/2014/main" id="{26754C1B-D4D6-4A5D-BC67-CB0006292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62412B-CF01-4559-AE07-8949FB448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es.colgate.edu/core114/legislation/ecopain/copy/air.ht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ome.howstuffworks.com/irrigation6.htm" TargetMode="Externa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3D8C874-BA07-472A-B573-A19F66511E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F9446C67-A457-4A0D-8BE5-53E624D99237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4FB4C45-D5A6-494C-9EA5-E2024F3C45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0A56F01-D64A-414D-B1F0-9B93B7EA9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4238ED21-14CE-4F60-9891-B9645C597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7456BA58-B6D9-42D8-9231-32B6B409D737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C4DB850F-D830-4E4F-B9E7-6C30134A0D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C0F05E4-AE7D-4A8F-8F9D-8CCF01735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Berlin Wall. http://www.berlin-tourist-information.de/english/berlin-infos/e_bi_mauer.html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Fall of Berlin Wall.http://en.wikipedia.org/wiki/Image:Berlin-wall-dancing.jpg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58D93A58-8FE2-46A8-8B21-A3CB59270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E27F2A2B-840F-4942-BB94-8E05A38FCE07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14B1919-698F-4701-9AFE-58629BD889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DE4FE96-5744-48F5-A2E7-21CEA69E3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Statue: http://community-2.webtv.net/TerMcC/Liberty/</a:t>
            </a:r>
          </a:p>
          <a:p>
            <a:pPr eaLnBrk="1" hangingPunct="1"/>
            <a:r>
              <a:rPr lang="en-US" altLang="en-US"/>
              <a:t>India Council of States: http://www.parliamentofindia.nic.in/</a:t>
            </a:r>
          </a:p>
          <a:p>
            <a:pPr eaLnBrk="1" hangingPunct="1"/>
            <a:r>
              <a:rPr lang="en-US" altLang="en-US"/>
              <a:t>http://www.ironorchid.com/anti_war_03/index.htm</a:t>
            </a:r>
          </a:p>
          <a:p>
            <a:pPr eaLnBrk="1" hangingPunct="1"/>
            <a:r>
              <a:rPr lang="en-US" altLang="en-US"/>
              <a:t>Paz: http://www.guardian.co.uk/gall/0,8542,1167149,00.html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36FC269-B1E2-4CE5-86C2-E550E062C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0F76A2A7-38E2-419F-BC54-CFAE8404DFA7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0EA2130-9FD7-48C1-BFE8-4AB748BD3E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18153E0-2697-4F76-8101-888BC0975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Poverty: International Gaming Industry. Poverty Relief Project. http://images.google.ca/imgres?imgurl=www.thepavilionskc.com/images/pool2.jpg&amp;imgrefurl=http://www.thepavilionskc.com/community_info.htm&amp;h=238&amp;w=400&amp;sz=19&amp;tbnid=G6h71VzZAvMJ:&amp;tbnh=71&amp;tbnw=119&amp;prev=/images%3Fq%3Drich%2Bestate%26start%3D40%26hl%3Den%26lr%3D%26ie%3DUTF-8%26sa%3DNslums.jpg&amp;imgrefurl=http://www.igiprp.com/contact/contact.asp&amp;h=350&amp;w=350&amp;sz=26&amp;tbnid=cSR9QYCMLtEJ:&amp;tbnh=116&amp;tbnw=116&amp;prev=/images%3Fq%3Dslums%26hl%3Den%26lr%3D%26ie%3DUTF-8%26sa%3DG</a:t>
            </a:r>
            <a:endParaRPr lang="en-US" altLang="en-US" sz="2800">
              <a:solidFill>
                <a:srgbClr val="3C2405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958B789-0FAE-4211-B717-16AE3B1642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869B69F4-0DCC-4FD0-A595-4C1968B71F9E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4BF48D8-FB11-4B0C-ACF9-539B61E495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928D026-9B4D-4A69-9CE0-C23554F5A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2D2A84A-56A7-48B4-AD90-8BC6222D8C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C912C96D-39CF-48DD-92C6-3F4143B62E28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D51481B-C26B-4CC7-9063-0F110F63FE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F34D7F4-9C9F-4B06-A7A7-70DFCDBF4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34588A3B-EA44-4750-9B20-B190007E5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79F134BE-4C46-4C14-879B-7282E1E4D2DD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3DD4691-D655-4591-B846-046585034C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5041575-ECF2-4567-9A3C-E354142EA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Space shuttle: www.stanford.edu/.../ Space%20Shuttle(72).jpg </a:t>
            </a:r>
          </a:p>
          <a:p>
            <a:pPr eaLnBrk="1" hangingPunct="1"/>
            <a:r>
              <a:rPr lang="en-US" altLang="en-US"/>
              <a:t>Computer: http://koti.mbnet.fi/~oju/retro/Kaypro_eng.html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D185073-16A2-4DE2-B45E-DE8865091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30DFB647-4F14-401F-B869-C6FC4CC16B54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5FE4701-BDF8-40E4-95F2-9C47B5FC72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15F556E-1646-4D00-A5EB-7FF899C6F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B019F21-4B9F-4508-B7CA-9C1EF515A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7E1D4ECC-32B3-4670-9396-B03D19784A15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4220DD6-CBB0-4502-B875-784C48BA48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FDC21E1-3F4F-4C12-97AB-FB657BAF0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Photo by Don Johnson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4278118-1CD1-44F7-9006-08269DF67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D9CC3135-C6BE-4163-AF2F-AA14D77C75D4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79CBA61-AF55-448E-902A-C2DA64922D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E5D65AA-1CFC-4AD2-9E11-A3EC65D21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ttp://www.classicdriver.com/uk/find/4100_coop_results.asp?sorderby=tblManufacturers%2EsName+ASC%2C+tblModels%2EsModel+ASC%2C+bOfficial+DESC%2C+tblCars%2EsType+ASC&amp;action=simple%5Fsearch&amp;coopid=56&amp;lmanufacturer=10042&amp;lcurrency=6&amp;next=4100%5Fcoop%5Fresults%2Easp&amp;whatbutton.x=0&amp;dealerid=0&amp;bsubmit=true&amp;lmodelflag=12278&amp;bclicked=false&amp;bshowstock=False&amp;page=0&amp;lCarID=1699736</a:t>
            </a:r>
          </a:p>
          <a:p>
            <a:pPr eaLnBrk="1" hangingPunct="1"/>
            <a:r>
              <a:rPr lang="en-US" altLang="en-US"/>
              <a:t>http://www.landsend.com/cd/fp/prod/0,,1_2_1930_50458_98069_76516_5:view=-1,00.html?sid=4771039419157161000</a:t>
            </a:r>
          </a:p>
          <a:p>
            <a:pPr eaLnBrk="1" hangingPunct="1"/>
            <a:r>
              <a:rPr lang="en-US" altLang="en-US"/>
              <a:t>http://www.unifliteworld.com/models/36double.html</a:t>
            </a:r>
          </a:p>
          <a:p>
            <a:pPr eaLnBrk="1" hangingPunct="1"/>
            <a:r>
              <a:rPr lang="en-US" altLang="en-US"/>
              <a:t>http://membrane.com/philanet/berks/projects/nbvsq.html</a:t>
            </a:r>
          </a:p>
          <a:p>
            <a:pPr eaLnBrk="1" hangingPunct="1"/>
            <a:r>
              <a:rPr lang="en-US" altLang="en-US"/>
              <a:t>http://www.target.com/gp/detail.html/602-1788130-0438231?asin=B00008Y1AD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23D3250F-8DBD-4C6D-968B-46DFDBDC7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68952049-3BC4-4EC4-8FB3-1DC6DF4DC401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28C511D-6259-4047-A06A-2DF68D3178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0C9A44C-574F-491A-8E19-59CF83219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MacDonalds Moscow: Photo by R. Dunn</a:t>
            </a:r>
          </a:p>
          <a:p>
            <a:pPr eaLnBrk="1" hangingPunct="1"/>
            <a:r>
              <a:rPr lang="en-US" altLang="en-US"/>
              <a:t>Coca Cola Arabic: Photo by R. Dunn</a:t>
            </a:r>
          </a:p>
          <a:p>
            <a:pPr eaLnBrk="1" hangingPunct="1"/>
            <a:r>
              <a:rPr lang="en-US" altLang="en-US"/>
              <a:t>Bollywood: http://images.google.ca/images?hl=en&amp;lr=&amp;ie=ISO-8859-1&amp;q=indian+cinema&amp;btnG=Google+Search</a:t>
            </a:r>
          </a:p>
          <a:p>
            <a:pPr eaLnBrk="1" hangingPunct="1"/>
            <a:r>
              <a:rPr lang="en-US" altLang="en-US"/>
              <a:t>Soccer: http://www.svcn.com/archives/wgresident/05.23.01/cover-0121.html.Photo by Jacqueline Ramseyer</a:t>
            </a:r>
          </a:p>
          <a:p>
            <a:pPr eaLnBrk="1" hangingPunct="1"/>
            <a:r>
              <a:rPr lang="en-US" altLang="en-US"/>
              <a:t>Mickey Mouse Club: http://images.google.ca/images?hl=en&amp;ie=UTF-8&amp;q=annette+funicello+mickey+mouse&amp;spell=1</a:t>
            </a:r>
          </a:p>
          <a:p>
            <a:pPr eaLnBrk="1" hangingPunct="1"/>
            <a:r>
              <a:rPr lang="en-US" altLang="en-US"/>
              <a:t>Yoga: http://images.google.ca/images?hl=en&amp;ie=ISO-8859-1&amp;q=Yoga&amp;sa=N&amp;tab=wi&amp;me</a:t>
            </a:r>
          </a:p>
          <a:p>
            <a:pPr eaLnBrk="1" hangingPunct="1"/>
            <a:r>
              <a:rPr lang="en-US" altLang="en-US"/>
              <a:t>Tai chi: http://images.google.ca/images?hl=en&amp;ie=ISO-8859-1&amp;q=tai+chi&amp;sa=N&amp;tab=wi&amp;meta=ta=</a:t>
            </a:r>
          </a:p>
          <a:p>
            <a:pPr eaLnBrk="1" hangingPunct="1"/>
            <a:r>
              <a:rPr lang="en-US" altLang="en-US"/>
              <a:t>http://www.punjabilok.com/infotech/images/pet_aibo.jpg</a:t>
            </a:r>
          </a:p>
          <a:p>
            <a:pPr eaLnBrk="1" hangingPunct="1"/>
            <a:r>
              <a:rPr lang="en-US" altLang="en-US"/>
              <a:t>http://images.google.com/images?svnum=10&amp;hl=en&amp;lr=&amp;q=Sushi&amp;btnG=Search</a:t>
            </a:r>
          </a:p>
          <a:p>
            <a:pPr eaLnBrk="1" hangingPunct="1"/>
            <a:r>
              <a:rPr lang="en-US" altLang="en-US"/>
              <a:t>http://p-a-k-i-s-t-a-n.net/koran%5B1%5D.jpg</a:t>
            </a:r>
          </a:p>
          <a:p>
            <a:pPr eaLnBrk="1" hangingPunct="1"/>
            <a:r>
              <a:rPr lang="en-US" altLang="en-US"/>
              <a:t>http://www.livingchi.com.au/%5EImages%20&amp;%20Downloads/Shop/Tai%20Chi%20for%20stress%20control.jpg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831DDF0-90C3-4DBE-A316-0B6E1879D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8031694F-A4D5-4CA2-9097-0666EA6D143F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AE731C6-49C0-4DDF-9261-5FA91164CB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C443733-37AF-42B7-83B9-9EDCB4E23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http://www.archives.gov/research_room/research_topics/world_war_2_photos/images/ww2_185.jpg</a:t>
            </a:r>
          </a:p>
          <a:p>
            <a:pPr eaLnBrk="1" hangingPunct="1"/>
            <a:r>
              <a:rPr lang="en-US" altLang="en-US"/>
              <a:t>http://news.bbc.co.uk/1/hi/world/asia-pacific/1475764.stm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30452D9-A13E-408C-8782-AB2E3BA29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9528D4AC-D596-459B-8D01-1E09A3E9CBE6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4F213055-658D-4F05-A638-2DF0EC53DC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1A26CAC-7A51-49AA-B559-F45C1963E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68CD2DB-4D0E-4AF2-9772-6DED9EB39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C6E1AE8D-A77B-4BBB-A49E-7D07120ABE25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90AB63F-EBAC-4AC9-B6B4-9A3A42CCBB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5C33338-957A-4143-930D-981B3DE4A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Chart data adapted from David Held and Anthony McGrew, Globalization/Anti Globalization (Malden, MA: Blackwell, 2002).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C30B65E0-ADA9-475C-8BCD-BD906349F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D1090B78-E123-40A7-969F-A70DCD3B63B9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23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DF72A36-78F2-4326-BAA1-BDC4708762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504C0736-7C20-45BE-B401-5D20F74E4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Adapted from Wolf, 2002: 7. Based on World Bank and Fortune magazine data.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C26AA1F-ED3A-492F-888A-335CD1360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F5E9F6EB-D008-48C1-B5B2-6727AF6D0E2C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24E6382-AB45-4093-827A-8684AEEE9C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6A5615B-251B-4A2E-A5DE-CDA12493B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Two girls: Photo by Don Johnson,</a:t>
            </a:r>
          </a:p>
          <a:p>
            <a:pPr eaLnBrk="1" hangingPunct="1"/>
            <a:r>
              <a:rPr lang="en-US" altLang="en-US"/>
              <a:t>Child worker: http://www.globalexchange.org/campaigns/fairtrade/cocoa/EdWeekChildLaborLessons.doc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203A122-DFC2-40E9-A739-8213E733C4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7ED912BC-44CA-477C-9109-2A7F55CA876B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99BBBEB-FCDA-4FC4-9E0A-AAFAD7256D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9B1FDE0-2107-42A2-8B6B-592BD6820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Three men: http://www.thehindubusinessline.com/businessline/2001/05/11/stories/1411398k.htm. Photo by Ramesh Sharma </a:t>
            </a:r>
          </a:p>
          <a:p>
            <a:pPr eaLnBrk="1" hangingPunct="1"/>
            <a:r>
              <a:rPr lang="en-US" altLang="en-US"/>
              <a:t>Infosys campus: http://www.econ.ucdavis.edu/faculty/fzfeens/photo/08_Campus%20of%20Infosys.JPG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B92ED7C8-A58B-4899-BBA4-02F97A817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92FE2450-0948-4698-AF65-D871B8876CAD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72EC610-B96B-4407-90E7-E47267334C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1F35C28-C571-4DF1-B2D7-461FC453E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>
                <a:hlinkClick r:id="rId3"/>
              </a:rPr>
              <a:t>classes.colgate.edu/.../ ecopain/copy/air.htm</a:t>
            </a:r>
            <a:r>
              <a:rPr lang="en-US" altLang="en-US"/>
              <a:t> </a:t>
            </a:r>
          </a:p>
          <a:p>
            <a:pPr eaLnBrk="1" hangingPunct="1"/>
            <a:r>
              <a:rPr lang="en-US" altLang="en-US" b="1">
                <a:hlinkClick r:id="rId4"/>
              </a:rPr>
              <a:t>home.howstuffworks.com/ irrigation6.htm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156DDD4-BE82-4526-870D-B9F638E09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1C0BE341-3EB4-4C3A-A1E1-29ED92B4D6FF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48C1F48D-5CB2-4E7B-B231-CAB84D6463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98C2B87-A059-4F69-B453-423260FB8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http://www.grida.no/climate/vital/graphics/large/18.jpg</a:t>
            </a:r>
          </a:p>
          <a:p>
            <a:pPr eaLnBrk="1" hangingPunct="1"/>
            <a:r>
              <a:rPr lang="en-US" altLang="en-US"/>
              <a:t>http://www.epa.gov/air/airtrends/aqtrnd95/image19b.gif</a:t>
            </a:r>
          </a:p>
          <a:p>
            <a:pPr eaLnBrk="1" hangingPunct="1"/>
            <a:r>
              <a:rPr lang="en-US" altLang="en-US"/>
              <a:t>http://www.nasa.gov/images/content/105583main1_GlobalWarming_2060_t.jpg</a:t>
            </a:r>
          </a:p>
          <a:p>
            <a:pPr eaLnBrk="1" hangingPunct="1"/>
            <a:r>
              <a:rPr lang="en-US" altLang="en-US"/>
              <a:t>http://www.riverside.com/projects/marketing_flyers/pix%5Cbangladesh_ofda_8(1).jpg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95BDEED2-760D-4F4A-BF41-8725FAD43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FB1B792F-B3EF-4AB5-8312-5C878177B1E7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1EEE8A26-AF7B-4BD5-84B8-56E0247B88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85C55FE-ABDA-4D14-8849-B0E32986E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91C0D70-0ADB-4AF3-B480-F239AFB0A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79ABE95A-13A2-4021-8A84-D222F87E7D42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6A68B3B-08EC-4B6C-996A-CC521AC8C27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055176A-24FB-4983-AB83-D5FE670AD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From Teaching About Globalization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223DCF5-90E2-42C2-A143-07C8B0F35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C4FFBBA6-9365-470D-A87F-D98F039B0523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2054755-7907-426B-8971-9464B77351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9A221EE-D2B3-4EF9-9C1A-9399FC166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http://www.freefoto.com/preview.jsp?id=1210-14-12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1FA4446-7390-4E93-917D-DB0BBC699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4C5D555E-419D-4625-9387-8544854C0094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2899BDB-2467-4175-A3C1-8B1E77AE6A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0120A323-12A9-4C45-A3E7-23805C019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1945: The Soviet Union and the U.S. each have 12 million troops. Soviets maintain army.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endParaRPr lang="en-US" altLang="en-US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eaLnBrk="1" hangingPunct="1">
              <a:defRPr/>
            </a:pPr>
            <a:r>
              <a:rPr lang="en-US" altLang="en-US"/>
              <a:t>Get date of Marshal</a:t>
            </a:r>
            <a:r>
              <a:rPr lang="en-US" altLang="en-US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.</a:t>
            </a:r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BAB49CB-74DB-4907-97D3-59B376D9E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BB7FDFBD-B8E8-4496-8875-35DA8AE52618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0E99B28-2CD1-4033-B82E-E0FF52111E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107981C-DE11-4F6A-AE43-BBDDE1FEC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http://en.wikipedia.org/wiki/Image:HarryTruman.jpg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http://www.fatherryan.org/holocaust/russian/stalin.htm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857ED4E-2D0A-408B-92A4-A396035C5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B25AD22B-94EB-4065-BE55-1B64A28188D3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D68E76C-1E8F-40C4-B2FE-06F0BAB4B2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F217750-0567-468E-BB1F-4F4F3B743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Nuclear Bomb: Library of Congress Reproduction Number: LC-USZC2-727 (color film copy transparency) </a:t>
            </a:r>
            <a:br>
              <a:rPr lang="en-US" altLang="en-US"/>
            </a:br>
            <a:r>
              <a:rPr lang="en-US" altLang="en-US"/>
              <a:t>Call Number: Unprocessed [item] [P&amp;P] 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Attack drill: Http://www.reaganfoundation.org/reagan/photographs/photos_rr.asp?ItemID=48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C9C639A-6042-4084-867B-597A801A7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80DC7071-7691-4233-B80A-496BDDCAD7A7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EF0D9D70-1A46-47D1-BDE6-27B24361BD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D7E6B0CA-8EE4-42B8-9237-DD4B97BE6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altLang="en-US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/>
              <a:t>http://bushlibrary.tamu.edu/research/find/Doncol1/bushpaps.html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/>
              <a:t>http://en.wikipedia.org/wiki/Gorbachev</a:t>
            </a:r>
          </a:p>
          <a:p>
            <a:pPr algn="ctr" eaLnBrk="1" hangingPunct="1">
              <a:spcBef>
                <a:spcPct val="0"/>
              </a:spcBef>
              <a:defRPr/>
            </a:pPr>
            <a:endParaRPr lang="en-US" altLang="en-US" sz="18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altLang="en-US" sz="18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altLang="en-US" sz="18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defRPr/>
            </a:pPr>
            <a:endParaRPr lang="en-US" altLang="en-US" sz="18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C3F1E50-283F-4169-8FA3-689518A7F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44B85934-BD8F-4806-AF63-9AEC2AB20483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09CDA46-3F6B-478C-A38A-275C170ACA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6B6BD13-68AE-40F3-9437-324363D4C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http://images.google.ca/imgres?imgurl=www.delawarenationalguard.com/history/images/vietnam.jpg&amp;imgrefurl=http://www.delawarenationalguard.com/history/vietnamn.html&amp;h=456&amp;w=640&amp;sz=24&amp;tbnid=Ynw2MzsxBCoJ:&amp;tbnh=96&amp;tbnw=134&amp;prev=/images%3Fq%3Dvietnam%2Bwar%26start%3D40%26hl%3Den%26lr%3D%26ie%3DUTF-8%26sa%3D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3490BB1-4F2B-4022-838F-1C8A90B087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Arial Unicode MS" pitchFamily="34" charset="-128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Arial Unicode MS" pitchFamily="34" charset="-128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fld id="{1D606A7C-00E7-4432-AC07-0354C63AF353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47574BC-37CB-4C6D-994D-AF616442DA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EA4901E-DB31-477B-8FF7-8F9EC733F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Sukarno: http://www.hawaii.edu/cseas/outreach/10.html</a:t>
            </a: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Nehru: http://en.wikipedia.org/wiki/Image:Pm_nehru.jpg#file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CF3970-5FA9-428B-9F42-5BB150A66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815656-448D-4EBB-A2E9-197009B62C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DE1857-06C9-4D8E-9E8E-98F3E62226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7B83-C825-48C0-A93F-9FD143A3F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48673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B87A5F-2F46-4531-BAB4-F487FEFBF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C43380-3044-4AB4-A18F-FE8005D4C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E3B12E0-FE26-4962-B158-418954635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577B-F532-4DB4-881C-8F3F62EA1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5719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6BB6B8-F108-4C2D-BB21-97D01C97F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CA935C-FDAE-4FE0-B150-6ADC1EB00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10178CA-649E-4951-830B-D9ADA505B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3B4C-0BDA-48D7-AC7C-57B95AE1C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5358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EC6A29-F825-44A0-A115-E77412D7B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B3001C-5A3B-4A01-95F2-E34B67AD67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D453845-83F6-4DCF-8A1F-4A209DC7AC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35AA8-00C4-4EB6-B8B0-98C5EBBA7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37794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D8C053A5-F975-45D4-A2AD-6A53E4116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FA637DD-AC84-4675-953D-7034DC3B2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2255192-468D-4E19-AE48-6DDCC28F1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CFFC3-327A-4610-86EF-35C55C2960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86803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C32986-CF04-431F-8BFC-1AB7EED59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12A8FD7-59E8-4977-8A06-AF4277380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F5F851B-5424-4CBF-B3F0-BBB0C639B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2A21-5A2A-480C-812B-A3D4B1DF5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6734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73F6BB-BA96-42DF-A626-2FE59B8BC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1079C2-90C3-4064-8043-DE3EA834A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1499ECF-2FE0-4E12-85A8-DE1F10096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CB59-E5FE-47D2-9289-BB2EEBE7C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896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C54289-EC6D-4593-A8CD-80CFEDBA0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18AC25-DE5C-43C5-AC91-384947585D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71EE63F-98D0-47A7-8073-153747987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E417-D193-43CD-9826-053C2C32F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32534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4D1A69-EA2F-4B07-A2D5-CBF69ECF2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AD54A8-765C-464C-B47A-B12164F2A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45EEF58-35D5-45F2-AD64-9673DE0A7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3D01-E39C-4AB4-BF3B-E7627780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7323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A822D5-CF07-41FA-8CB3-C805376C3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EDD2A5-9FD2-4C6A-B216-A559F82D6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AAE4D88-7C3A-4A43-A138-D8BADCAD6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3642-D571-45B0-AE88-E000BCF7B2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415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49757A-6DB4-4B88-93D8-3269B61704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C2E9563-EA26-4EFE-A27E-73DAA0FACE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4B92B35-A6E5-4C63-B3F8-776F90BC7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1ABA5-6667-49DF-BC7F-59C89BFC4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8207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790CB8-BCAA-4EA3-AD4A-E2E54FE08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B6D6E1-EA9E-4C9D-87B6-76E099162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501EF80-9433-4408-9F31-A10E0A506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FFF7-6073-4204-8932-4DEBEFE1A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402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115CE25-6931-4A4F-9BC4-C27420DAC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91454C5-BE57-4E30-81CA-7F2C6AB12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B4C48BA-8DBC-4AA9-9536-A23D8178A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1B69-80F3-4971-BAE3-34CD236BE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1638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602D95-65A4-4EEA-BC61-7DEDCBA57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BD2DDC-4E6C-4C1A-90AE-7D1508712F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D6188D-E4CD-4C57-9654-CD9A2BD61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C68E-AEAE-42A5-9B3D-DD1B9B82A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1295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E2894E-A613-49C8-A267-D20B9FB09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6BB7F8-5D60-4817-AA80-883733AC6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C76FA61-5AC0-46AD-957D-34732CC38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8B0A-92BB-4614-9A82-0ECEB88EB8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8155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72721916-4385-4458-9DE4-B74538D15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198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3">
            <a:extLst>
              <a:ext uri="{FF2B5EF4-FFF2-40B4-BE49-F238E27FC236}">
                <a16:creationId xmlns:a16="http://schemas.microsoft.com/office/drawing/2014/main" id="{1DA9B065-41A4-45B7-876A-66E528537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81C66586-1D80-4765-8CE2-0586B78D27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6917" name="Rectangle 5">
            <a:extLst>
              <a:ext uri="{FF2B5EF4-FFF2-40B4-BE49-F238E27FC236}">
                <a16:creationId xmlns:a16="http://schemas.microsoft.com/office/drawing/2014/main" id="{F186F9C9-7D64-4768-9FB4-14438F0B89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6918" name="Rectangle 6">
            <a:extLst>
              <a:ext uri="{FF2B5EF4-FFF2-40B4-BE49-F238E27FC236}">
                <a16:creationId xmlns:a16="http://schemas.microsoft.com/office/drawing/2014/main" id="{E45E32DE-E7BB-4004-81E7-FF83539EDA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6919" name="Rectangle 7">
            <a:extLst>
              <a:ext uri="{FF2B5EF4-FFF2-40B4-BE49-F238E27FC236}">
                <a16:creationId xmlns:a16="http://schemas.microsoft.com/office/drawing/2014/main" id="{E9ED606C-5251-439A-8212-8D5A7481E4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CCC9A"/>
                </a:solidFill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DA3AF4-0F7E-401C-B83F-92F97B54F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D7C11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CC99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uardian.co.uk/Guardian/gallery/image/0,8543,-11204877745,00.html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parliamentofindia.nic.in/ls/intro/ataglance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jpeg"/><Relationship Id="rId7" Type="http://schemas.openxmlformats.org/officeDocument/2006/relationships/hyperlink" Target="http://images.google.ca/imgres?imgurl=www.stanford.edu/~findley/Houston%20Dec%202002/Space%20Shuttle(72).jpg&amp;imgrefurl=http://www.stanford.edu/~findley/Houston%20Dec%202002/&amp;h=480&amp;w=360&amp;sz=49&amp;tbnid=7-gvOvdUU1YJ:&amp;tbnh=125&amp;tbnw=94&amp;prev=/images%3Fq%3Dspace%2Bshuttle%26start%3D20%26hl%3Den%26lr%3D%26ie%3DUTF-8%26sa%3D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11" Type="http://schemas.openxmlformats.org/officeDocument/2006/relationships/image" Target="../media/image31.wmf"/><Relationship Id="rId5" Type="http://schemas.openxmlformats.org/officeDocument/2006/relationships/hyperlink" Target="http://images.google.ca/imgres?imgurl=www.fontplay.com/freephotos/images/fpfreefoto-431.jpg&amp;imgrefurl=http://www.fontplay.com/freephotos/thumbnails11.htm&amp;h=768&amp;w=1024&amp;sz=202&amp;tbnid=TUrN86MKxdcJ:&amp;tbnh=112&amp;tbnw=149&amp;prev=/images%3Fq%3Djet%2Bplane%26hl%3Den%26lr%3D%26ie%3DUTF-8%26sa%3DG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hyperlink" Target="http://images.google.ca/imgres?imgurl=www.spysat.com/satellite%20dish.jpg&amp;imgrefurl=http://www.tegatai.com/~konduct/archives/2003_06.html&amp;h=210&amp;w=162&amp;sz=14&amp;tbnid=gPW_qhk9qREJ:&amp;tbnh=99&amp;tbnw=77&amp;prev=/images%3Fq%3Dsatellite%2Bdish%26hl%3Den%26lr%3D%26ie%3DUTF-8%26sa%3D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fliteworld.com/Rendezvous/priorities.jpg" TargetMode="External"/><Relationship Id="rId13" Type="http://schemas.openxmlformats.org/officeDocument/2006/relationships/hyperlink" Target="http://images.google.ca/imgres?imgurl=www.hummelgiftshop.com/images/armani_logo.gif&amp;imgrefurl=http://www.hummelgiftshop.com/tourinfo_redroom.html&amp;h=238&amp;w=288&amp;sz=21&amp;tbnid=TYL5nZrKmjMJ:&amp;tbnh=90&amp;tbnw=108&amp;prev=/images%3Fq%3Darmani%2Blogo%26hl%3Den%26lr%3D%26ie%3DUTF-8%26sa%3DG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andsend.com/cd/fp/prod/0,,1_2_1931_1016_97723_76170_5:view=-1,00.html?sid=4771039419157161000" TargetMode="External"/><Relationship Id="rId11" Type="http://schemas.openxmlformats.org/officeDocument/2006/relationships/hyperlink" Target="http://www.pcworld.com/howto/bguide/index.html" TargetMode="External"/><Relationship Id="rId5" Type="http://schemas.openxmlformats.org/officeDocument/2006/relationships/image" Target="../media/image37.jpeg"/><Relationship Id="rId15" Type="http://schemas.openxmlformats.org/officeDocument/2006/relationships/image" Target="../media/image12.jpeg"/><Relationship Id="rId10" Type="http://schemas.openxmlformats.org/officeDocument/2006/relationships/image" Target="../media/image40.jpeg"/><Relationship Id="rId4" Type="http://schemas.openxmlformats.org/officeDocument/2006/relationships/hyperlink" Target="http://www.classicdriver.com/upload/cars/11119/1699736/biga.jpg" TargetMode="External"/><Relationship Id="rId9" Type="http://schemas.openxmlformats.org/officeDocument/2006/relationships/image" Target="../media/image39.jpeg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bkSRLYSoj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hyperlink" Target="http://images.google.com/imgres?imgurl=http://p-a-k-i-s-t-a-n.net/koran%5B1%5D.jpg&amp;imgrefurl=http://eali.web-log.nl/archief/week/08/11/2004&amp;h=450&amp;w=600&amp;sz=45&amp;tbnid=kfWLZ4g-B-YJ:&amp;tbnh=99&amp;tbnw=133&amp;hl=en&amp;start=8&amp;prev=/images%3Fq%3DKoran%26svnum%3D10%26hl%3Den%26lr%3D%26sa%3DG" TargetMode="External"/><Relationship Id="rId3" Type="http://schemas.openxmlformats.org/officeDocument/2006/relationships/hyperlink" Target="http://film.guardian.co.uk/bollywood/0,11871,678278,00.html" TargetMode="External"/><Relationship Id="rId7" Type="http://schemas.openxmlformats.org/officeDocument/2006/relationships/hyperlink" Target="http://images.google.ca/imgres?imgurl=www.invismultimedia.com/multimedia/images/yoga.gif&amp;imgrefurl=http://www.invismultimedia.com/yoga.htm&amp;h=245&amp;w=200&amp;sz=22&amp;tbnid=ttzdpe_3ZeEJ:&amp;tbnh=104&amp;tbnw=85&amp;prev=/images%3Fq%3DYoga%26hl%3Den%26lr%3D%26ie%3DUTF-8%26sa%3DN" TargetMode="External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hyperlink" Target="http://images.google.com/imgres?imgurl=http://www.student.uwa.edu.au/~kpalmer/tomoe-maki%20sushi.jpg&amp;imgrefurl=http://www.student.uwa.edu.au/~kpalmer/&amp;h=768&amp;w=1024&amp;sz=334&amp;tbnid=cgqlJH5RPyIJ:&amp;tbnh=112&amp;tbnw=150&amp;hl=en&amp;start=3&amp;prev=/images%3Fq%3DSushi%26svnum%3D10%26hl%3Den%26lr%3D%26sa%3DG" TargetMode="External"/><Relationship Id="rId5" Type="http://schemas.openxmlformats.org/officeDocument/2006/relationships/image" Target="../media/image43.jpeg"/><Relationship Id="rId15" Type="http://schemas.openxmlformats.org/officeDocument/2006/relationships/image" Target="../media/image50.jpeg"/><Relationship Id="rId10" Type="http://schemas.openxmlformats.org/officeDocument/2006/relationships/image" Target="../media/image47.jpeg"/><Relationship Id="rId4" Type="http://schemas.openxmlformats.org/officeDocument/2006/relationships/hyperlink" Target="http://images.google.ca/imgres?imgurl=www.dustygroove.com/images/products/zzbestofbollywood15cl_101b.jpg&amp;imgrefurl=http://www.dustygroove.com/prip/6/5/70656i.htm&amp;h=351&amp;w=350&amp;sz=62&amp;tbnid=ViyDugarw1IJ:&amp;tbnh=115&amp;tbnw=115&amp;prev=/images%3Fq%3Dindian%2Bcinema%26hl%3Den%26lr%3D%26ie%3DUTF-8%26sa%3DG" TargetMode="External"/><Relationship Id="rId9" Type="http://schemas.openxmlformats.org/officeDocument/2006/relationships/image" Target="../media/image46.jpeg"/><Relationship Id="rId1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67.jpeg"/><Relationship Id="rId5" Type="http://schemas.openxmlformats.org/officeDocument/2006/relationships/hyperlink" Target="http://gbgm-umc.org/photos/asia/8558202m.stm" TargetMode="External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openxmlformats.org/officeDocument/2006/relationships/hyperlink" Target="http://www.bigfoto.com/Sites/galery/photos11/u4indianer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icalisland.de/NYC_New_York_Central_Manhattan_from_Helicopter_b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images.google.ca/imgres?imgurl=www.joanandstevesjubilantukjournal.co.uk/images/ghwbfrnt2.jpg&amp;imgrefurl=http://www.joanandstevesjubilantukjournal.co.uk/links/hazel8toplist.htm&amp;h=219&amp;w=149&amp;sz=10&amp;tbnid=XjqYdv-vAhkJ:&amp;tbnh=101&amp;tbnw=69&amp;prev=/images%3Fq%3DGeorge%2BHerbert%2BWalker%2BBush%26hl%3Den%26lr%3D%26ie%3DUTF-8%26sa%3D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0001_image004">
            <a:extLst>
              <a:ext uri="{FF2B5EF4-FFF2-40B4-BE49-F238E27FC236}">
                <a16:creationId xmlns:a16="http://schemas.microsoft.com/office/drawing/2014/main" id="{9AA68EE7-6A49-4BF9-959B-960CFAFB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1"/>
            <a:ext cx="373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>
            <a:extLst>
              <a:ext uri="{FF2B5EF4-FFF2-40B4-BE49-F238E27FC236}">
                <a16:creationId xmlns:a16="http://schemas.microsoft.com/office/drawing/2014/main" id="{6D1405B7-0E9D-40A5-84C8-FEEC0EFF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819400"/>
            <a:ext cx="85344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Day 150: Unit 6 Introduction</a:t>
            </a:r>
            <a:endParaRPr lang="en-US" altLang="en-US" sz="4400" b="1" dirty="0">
              <a:solidFill>
                <a:srgbClr val="CC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defRPr/>
            </a:pPr>
            <a:endParaRPr lang="en-US" altLang="en-US" sz="3200" dirty="0">
              <a:solidFill>
                <a:srgbClr val="A5BE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defRPr/>
            </a:pPr>
            <a:r>
              <a:rPr lang="en-US" altLang="en-US" sz="3200" dirty="0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1945-Today</a:t>
            </a:r>
            <a:endParaRPr lang="en-US" altLang="en-US" sz="4400" dirty="0">
              <a:solidFill>
                <a:srgbClr val="A5BE2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>
            <a:extLst>
              <a:ext uri="{FF2B5EF4-FFF2-40B4-BE49-F238E27FC236}">
                <a16:creationId xmlns:a16="http://schemas.microsoft.com/office/drawing/2014/main" id="{9C66911B-450C-4782-8CCE-49E3CD410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686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the cold war many former colonized peoples created new nations. </a:t>
            </a:r>
          </a:p>
        </p:txBody>
      </p:sp>
      <p:sp>
        <p:nvSpPr>
          <p:cNvPr id="250883" name="Text Box 3">
            <a:extLst>
              <a:ext uri="{FF2B5EF4-FFF2-40B4-BE49-F238E27FC236}">
                <a16:creationId xmlns:a16="http://schemas.microsoft.com/office/drawing/2014/main" id="{C44F2C4B-1FA1-4011-B9EB-C3D382647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5908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 sz="44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0884" name="Text Box 4">
            <a:extLst>
              <a:ext uri="{FF2B5EF4-FFF2-40B4-BE49-F238E27FC236}">
                <a16:creationId xmlns:a16="http://schemas.microsoft.com/office/drawing/2014/main" id="{B79110F3-F315-4F48-9BD1-0FEDF619A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0"/>
            <a:ext cx="6400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India gained independence from Britain in 1947.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Indonesia gained independence from the Dutch in 1949.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Ghana gained independence from Great Britain in 1957.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By 1965 most former European colonies had become newly created independent nation-states</a:t>
            </a: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</a:t>
            </a: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0886" name="Text Box 6">
            <a:extLst>
              <a:ext uri="{FF2B5EF4-FFF2-40B4-BE49-F238E27FC236}">
                <a16:creationId xmlns:a16="http://schemas.microsoft.com/office/drawing/2014/main" id="{FDB7FB78-2EC9-4ED1-A812-366A2F56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250890" name="Rectangle 10">
            <a:extLst>
              <a:ext uri="{FF2B5EF4-FFF2-40B4-BE49-F238E27FC236}">
                <a16:creationId xmlns:a16="http://schemas.microsoft.com/office/drawing/2014/main" id="{6CD7595E-F7A8-42CF-99E6-CCB116C97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3" y="181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893" name="Text Box 13">
            <a:extLst>
              <a:ext uri="{FF2B5EF4-FFF2-40B4-BE49-F238E27FC236}">
                <a16:creationId xmlns:a16="http://schemas.microsoft.com/office/drawing/2014/main" id="{B4C4E757-64B8-4889-9D7A-C2BCB62B0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648200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altLang="en-US" sz="2000" b="1">
              <a:solidFill>
                <a:srgbClr val="A5BE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0894" name="Text Box 14">
            <a:extLst>
              <a:ext uri="{FF2B5EF4-FFF2-40B4-BE49-F238E27FC236}">
                <a16:creationId xmlns:a16="http://schemas.microsoft.com/office/drawing/2014/main" id="{DD96B4D3-CD02-41E7-8379-C990146BF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86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altLang="en-US" sz="1800" b="1">
              <a:solidFill>
                <a:srgbClr val="A5BE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0895" name="Text Box 15">
            <a:extLst>
              <a:ext uri="{FF2B5EF4-FFF2-40B4-BE49-F238E27FC236}">
                <a16:creationId xmlns:a16="http://schemas.microsoft.com/office/drawing/2014/main" id="{22392387-D863-42CB-8F38-316C577DA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24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n-US" altLang="en-US" sz="1800" b="1">
              <a:solidFill>
                <a:srgbClr val="A5BE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50896" name="Text Box 16">
            <a:extLst>
              <a:ext uri="{FF2B5EF4-FFF2-40B4-BE49-F238E27FC236}">
                <a16:creationId xmlns:a16="http://schemas.microsoft.com/office/drawing/2014/main" id="{09A50D06-0C25-4589-AE89-FF8F7000C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655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The U.S. and the U.S.S.R. competed for the loyalties of these new nations.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utoUpdateAnimBg="0"/>
      <p:bldP spid="250893" grpId="0" autoUpdateAnimBg="0"/>
      <p:bldP spid="250894" grpId="0"/>
      <p:bldP spid="2508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>
            <a:extLst>
              <a:ext uri="{FF2B5EF4-FFF2-40B4-BE49-F238E27FC236}">
                <a16:creationId xmlns:a16="http://schemas.microsoft.com/office/drawing/2014/main" id="{7AD06040-5FC7-4BDD-B7E9-A6DCAFE3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3765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1363" name="Text Box 3">
            <a:extLst>
              <a:ext uri="{FF2B5EF4-FFF2-40B4-BE49-F238E27FC236}">
                <a16:creationId xmlns:a16="http://schemas.microsoft.com/office/drawing/2014/main" id="{3699DDDD-ECA8-4343-84A2-A4800F17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68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 1989, the Berlin Wall came down and the Cold War ended. Eastern European countries broke away from Soviet control. The Soviet Union itself broke into more than a dozen new states.</a:t>
            </a:r>
          </a:p>
        </p:txBody>
      </p:sp>
      <p:pic>
        <p:nvPicPr>
          <p:cNvPr id="37892" name="Picture 7" descr="Berliner Mauer ©Presse- und Informationsamt des Landes Berlin / Thie">
            <a:extLst>
              <a:ext uri="{FF2B5EF4-FFF2-40B4-BE49-F238E27FC236}">
                <a16:creationId xmlns:a16="http://schemas.microsoft.com/office/drawing/2014/main" id="{B24BCEF5-955C-49FD-8FEB-3977B9E6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7338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74" name="Text Box 14">
            <a:extLst>
              <a:ext uri="{FF2B5EF4-FFF2-40B4-BE49-F238E27FC236}">
                <a16:creationId xmlns:a16="http://schemas.microsoft.com/office/drawing/2014/main" id="{3BBAC7D5-88FB-4932-A5C6-CBDD5CFAD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828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Berlin Wall was built in August 1961</a:t>
            </a:r>
          </a:p>
        </p:txBody>
      </p:sp>
      <p:sp>
        <p:nvSpPr>
          <p:cNvPr id="271375" name="Text Box 15">
            <a:extLst>
              <a:ext uri="{FF2B5EF4-FFF2-40B4-BE49-F238E27FC236}">
                <a16:creationId xmlns:a16="http://schemas.microsoft.com/office/drawing/2014/main" id="{93D6E7DC-B4B4-4E0D-B474-CB7C53382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2438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Wall was </a:t>
            </a:r>
          </a:p>
          <a:p>
            <a:pPr eaLnBrk="1" hangingPunct="1">
              <a:defRPr/>
            </a:pP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destroyed </a:t>
            </a:r>
          </a:p>
          <a:p>
            <a:pPr eaLnBrk="1" hangingPunct="1">
              <a:defRPr/>
            </a:pP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on November 9, 1989</a:t>
            </a:r>
          </a:p>
        </p:txBody>
      </p:sp>
      <p:pic>
        <p:nvPicPr>
          <p:cNvPr id="37895" name="Picture 17" descr="Berlin-wall-dancing">
            <a:extLst>
              <a:ext uri="{FF2B5EF4-FFF2-40B4-BE49-F238E27FC236}">
                <a16:creationId xmlns:a16="http://schemas.microsoft.com/office/drawing/2014/main" id="{9469362B-7B6A-4C8B-AC82-B931258D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73405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F3D9FBBE-5BBF-4A27-8DE9-18F99176D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686800" cy="1143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b="1">
                <a:solidFill>
                  <a:schemeClr val="accent2"/>
                </a:solidFill>
              </a:rPr>
              <a:t>Democratic ideas have spread to more countries than ever before.</a:t>
            </a:r>
            <a:r>
              <a:rPr lang="en-US" altLang="en-US" sz="4000">
                <a:solidFill>
                  <a:srgbClr val="996633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99011" name="Picture 3" descr="banright[1]">
            <a:extLst>
              <a:ext uri="{FF2B5EF4-FFF2-40B4-BE49-F238E27FC236}">
                <a16:creationId xmlns:a16="http://schemas.microsoft.com/office/drawing/2014/main" id="{D069FCDC-43F4-4E07-916D-75E9D62C1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44958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2" name="Text Box 4">
            <a:extLst>
              <a:ext uri="{FF2B5EF4-FFF2-40B4-BE49-F238E27FC236}">
                <a16:creationId xmlns:a16="http://schemas.microsoft.com/office/drawing/2014/main" id="{7FC33680-6088-41F5-A3F1-9A6A4101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2057400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India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Korea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Japan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Taiwan</a:t>
            </a: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hlinkClick r:id="rId4"/>
              </a:rPr>
              <a:t> </a:t>
            </a:r>
            <a:endParaRPr lang="en-US" altLang="en-US" b="1">
              <a:solidFill>
                <a:srgbClr val="A5BE2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Malaysia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Qatar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Mali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Brazil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en-US" altLang="en-US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South Africa</a:t>
            </a:r>
          </a:p>
        </p:txBody>
      </p:sp>
      <p:pic>
        <p:nvPicPr>
          <p:cNvPr id="299013" name="Picture 5" descr="importD32">
            <a:extLst>
              <a:ext uri="{FF2B5EF4-FFF2-40B4-BE49-F238E27FC236}">
                <a16:creationId xmlns:a16="http://schemas.microsoft.com/office/drawing/2014/main" id="{4AAD5CBF-D41C-4C90-9322-8676782A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5257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4" name="Rectangle 6">
            <a:extLst>
              <a:ext uri="{FF2B5EF4-FFF2-40B4-BE49-F238E27FC236}">
                <a16:creationId xmlns:a16="http://schemas.microsoft.com/office/drawing/2014/main" id="{55B4A565-92A8-4007-8313-78ED0F3A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9016" name="Rectangle 8">
            <a:extLst>
              <a:ext uri="{FF2B5EF4-FFF2-40B4-BE49-F238E27FC236}">
                <a16:creationId xmlns:a16="http://schemas.microsoft.com/office/drawing/2014/main" id="{0712996F-BD46-4749-B767-8006D2945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6808" name="Group 9">
            <a:extLst>
              <a:ext uri="{FF2B5EF4-FFF2-40B4-BE49-F238E27FC236}">
                <a16:creationId xmlns:a16="http://schemas.microsoft.com/office/drawing/2014/main" id="{BF3E69A8-A2C6-41FF-B237-0F101ADE2E2D}"/>
              </a:ext>
            </a:extLst>
          </p:cNvPr>
          <p:cNvGrpSpPr>
            <a:grpSpLocks/>
          </p:cNvGrpSpPr>
          <p:nvPr/>
        </p:nvGrpSpPr>
        <p:grpSpPr bwMode="auto">
          <a:xfrm>
            <a:off x="0" y="2133600"/>
            <a:ext cx="9144000" cy="1722438"/>
            <a:chOff x="0" y="4"/>
            <a:chExt cx="5760" cy="1085"/>
          </a:xfrm>
        </p:grpSpPr>
        <p:sp>
          <p:nvSpPr>
            <p:cNvPr id="299018" name="Rectangle 10">
              <a:extLst>
                <a:ext uri="{FF2B5EF4-FFF2-40B4-BE49-F238E27FC236}">
                  <a16:creationId xmlns:a16="http://schemas.microsoft.com/office/drawing/2014/main" id="{238AC4CB-3D24-48AD-B0DA-62DDE4E2A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"/>
              <a:ext cx="2448" cy="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811" name="Rectangle 11">
              <a:extLst>
                <a:ext uri="{FF2B5EF4-FFF2-40B4-BE49-F238E27FC236}">
                  <a16:creationId xmlns:a16="http://schemas.microsoft.com/office/drawing/2014/main" id="{64391354-05D8-45B3-802F-D427C3DD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"/>
              <a:ext cx="5760" cy="1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CC9900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CC9900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CC9900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CC9900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CC99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C99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C99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C99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CC9900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  <a:hlinkClick r:id="rId6"/>
                </a:rPr>
                <a:t>  </a:t>
              </a:r>
              <a:r>
                <a:rPr lang="en-US" altLang="en-US" sz="10700">
                  <a:solidFill>
                    <a:schemeClr val="tx1"/>
                  </a:solidFill>
                  <a:latin typeface="Arial" panose="020B0604020202020204" pitchFamily="34" charset="0"/>
                </a:rPr>
                <a:t> </a:t>
              </a:r>
              <a:r>
                <a:rPr lang="en-US" altLang="en-US" sz="1800">
                  <a:solidFill>
                    <a:schemeClr val="tx1"/>
                  </a:solidFill>
                  <a:latin typeface="Arial" panose="020B0604020202020204" pitchFamily="34" charset="0"/>
                </a:rPr>
                <a:t>                      </a:t>
              </a:r>
            </a:p>
          </p:txBody>
        </p:sp>
      </p:grpSp>
      <p:pic>
        <p:nvPicPr>
          <p:cNvPr id="299020" name="Picture 12" descr="Spanish protesters hold a poster which reads 'peace' during a protest against Eta in Seville">
            <a:hlinkClick r:id="rId6"/>
            <a:extLst>
              <a:ext uri="{FF2B5EF4-FFF2-40B4-BE49-F238E27FC236}">
                <a16:creationId xmlns:a16="http://schemas.microsoft.com/office/drawing/2014/main" id="{9B57B360-4CB4-45DB-82A3-57307F0F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249488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31285E98-8537-4C64-BF1C-BAA726822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5240" name="Line 8">
            <a:extLst>
              <a:ext uri="{FF2B5EF4-FFF2-40B4-BE49-F238E27FC236}">
                <a16:creationId xmlns:a16="http://schemas.microsoft.com/office/drawing/2014/main" id="{2523DF9F-F04E-4D61-A2CE-05C3070F7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8" name="Text Box 19">
            <a:extLst>
              <a:ext uri="{FF2B5EF4-FFF2-40B4-BE49-F238E27FC236}">
                <a16:creationId xmlns:a16="http://schemas.microsoft.com/office/drawing/2014/main" id="{EAA30E92-BF9A-4EAB-88D9-B3E99DCDA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98425"/>
            <a:ext cx="9048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In the 1960s, as the colonized people gained independence, the world-wide split between the North –rich industrial nations—and the South – poor “third world”</a:t>
            </a:r>
            <a:r>
              <a:rPr lang="en-US" altLang="en-US" sz="2400" b="1">
                <a:solidFill>
                  <a:srgbClr val="3C2405"/>
                </a:solidFill>
              </a:rPr>
              <a:t> </a:t>
            </a:r>
            <a:r>
              <a:rPr lang="en-US" altLang="en-US" sz="2400" b="1">
                <a:solidFill>
                  <a:schemeClr val="accent2"/>
                </a:solidFill>
              </a:rPr>
              <a:t>nations—grew wider.</a:t>
            </a:r>
          </a:p>
        </p:txBody>
      </p:sp>
      <p:sp>
        <p:nvSpPr>
          <p:cNvPr id="41989" name="Text Box 24">
            <a:extLst>
              <a:ext uri="{FF2B5EF4-FFF2-40B4-BE49-F238E27FC236}">
                <a16:creationId xmlns:a16="http://schemas.microsoft.com/office/drawing/2014/main" id="{90A8FF98-3ED6-4512-9870-BC37D160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054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3C2405"/>
              </a:solidFill>
              <a:latin typeface="Arial" panose="020B0604020202020204" pitchFamily="34" charset="0"/>
            </a:endParaRPr>
          </a:p>
        </p:txBody>
      </p:sp>
      <p:pic>
        <p:nvPicPr>
          <p:cNvPr id="95261" name="Picture 29" descr="Economic North / South">
            <a:extLst>
              <a:ext uri="{FF2B5EF4-FFF2-40B4-BE49-F238E27FC236}">
                <a16:creationId xmlns:a16="http://schemas.microsoft.com/office/drawing/2014/main" id="{726C3263-6D13-4934-97C5-45A19A459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8006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67" name="Text Box 35">
            <a:extLst>
              <a:ext uri="{FF2B5EF4-FFF2-40B4-BE49-F238E27FC236}">
                <a16:creationId xmlns:a16="http://schemas.microsoft.com/office/drawing/2014/main" id="{2CBA40ED-44D8-4EE7-A553-CF3DF3486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733800"/>
            <a:ext cx="220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en-US" sz="32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5271" name="Picture 39" descr="Calcutta">
            <a:extLst>
              <a:ext uri="{FF2B5EF4-FFF2-40B4-BE49-F238E27FC236}">
                <a16:creationId xmlns:a16="http://schemas.microsoft.com/office/drawing/2014/main" id="{76A97CC5-F12B-46B4-95CF-A7C58D36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266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84" name="Picture 52" descr="estate_exterior">
            <a:extLst>
              <a:ext uri="{FF2B5EF4-FFF2-40B4-BE49-F238E27FC236}">
                <a16:creationId xmlns:a16="http://schemas.microsoft.com/office/drawing/2014/main" id="{8810831F-CA0B-4A2A-A7DE-A444101C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2741613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>
            <a:extLst>
              <a:ext uri="{FF2B5EF4-FFF2-40B4-BE49-F238E27FC236}">
                <a16:creationId xmlns:a16="http://schemas.microsoft.com/office/drawing/2014/main" id="{9410C510-205C-41D7-A692-1944EF7C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34290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Life expectancy is rising,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but it varies world wide</a:t>
            </a:r>
            <a:r>
              <a:rPr lang="en-US" altLang="en-US" sz="3600" b="1">
                <a:solidFill>
                  <a:srgbClr val="3C2405"/>
                </a:solidFill>
              </a:rPr>
              <a:t>.</a:t>
            </a:r>
          </a:p>
        </p:txBody>
      </p:sp>
      <p:graphicFrame>
        <p:nvGraphicFramePr>
          <p:cNvPr id="295004" name="Group 92">
            <a:extLst>
              <a:ext uri="{FF2B5EF4-FFF2-40B4-BE49-F238E27FC236}">
                <a16:creationId xmlns:a16="http://schemas.microsoft.com/office/drawing/2014/main" id="{235898A9-304D-4FD9-A9E6-032F75473241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104775"/>
          <a:ext cx="4724400" cy="66008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A5BE2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BE2E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Average Life Expectancy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Sweden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79.2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France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78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United 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73.1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Bangladesh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62.8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Botswana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C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40.1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Zimbabwe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rPr>
                        <a:t>39.2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4944" name="Text Box 32">
            <a:extLst>
              <a:ext uri="{FF2B5EF4-FFF2-40B4-BE49-F238E27FC236}">
                <a16:creationId xmlns:a16="http://schemas.microsoft.com/office/drawing/2014/main" id="{6A155A0E-35C5-4977-84AC-F9A94BD7F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14800"/>
            <a:ext cx="25225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Average life </a:t>
            </a:r>
          </a:p>
          <a:p>
            <a:pPr eaLnBrk="1" hangingPunct="1">
              <a:defRPr/>
            </a:pPr>
            <a:r>
              <a:rPr lang="en-US" altLang="en-US" sz="24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expectancy</a:t>
            </a:r>
          </a:p>
          <a:p>
            <a:pPr eaLnBrk="1" hangingPunct="1">
              <a:defRPr/>
            </a:pPr>
            <a:r>
              <a:rPr lang="en-US" altLang="en-US" sz="24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for the world </a:t>
            </a:r>
          </a:p>
          <a:p>
            <a:pPr eaLnBrk="1" hangingPunct="1">
              <a:defRPr/>
            </a:pPr>
            <a:r>
              <a:rPr lang="en-US" altLang="en-US" sz="24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is 70 years.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8">
            <a:extLst>
              <a:ext uri="{FF2B5EF4-FFF2-40B4-BE49-F238E27FC236}">
                <a16:creationId xmlns:a16="http://schemas.microsoft.com/office/drawing/2014/main" id="{DA2A1343-E92C-4E86-AAE6-762A52AE1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25796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3C240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19">
            <a:extLst>
              <a:ext uri="{FF2B5EF4-FFF2-40B4-BE49-F238E27FC236}">
                <a16:creationId xmlns:a16="http://schemas.microsoft.com/office/drawing/2014/main" id="{216AA933-9177-41FC-A5D7-371472B287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6007100"/>
          <a:ext cx="279400" cy="46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036" name="Text Box 22">
            <a:extLst>
              <a:ext uri="{FF2B5EF4-FFF2-40B4-BE49-F238E27FC236}">
                <a16:creationId xmlns:a16="http://schemas.microsoft.com/office/drawing/2014/main" id="{41C7AB8B-3835-4C62-A470-8673659FC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6934200" cy="35052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billions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3C240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3C240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3C240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3C240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3C240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3C240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b="1">
              <a:solidFill>
                <a:srgbClr val="3C2405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C2405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1400" b="1" u="sng">
                <a:solidFill>
                  <a:srgbClr val="3C2405"/>
                </a:solidFill>
                <a:latin typeface="Arial" panose="020B0604020202020204" pitchFamily="34" charset="0"/>
              </a:rPr>
              <a:t>1803 - 124 yrs  1927- 33 yrs  1960 - 14 yrs  1974 - 12 yrs  1986 – 13 yrs </a:t>
            </a:r>
          </a:p>
        </p:txBody>
      </p:sp>
      <p:sp>
        <p:nvSpPr>
          <p:cNvPr id="44037" name="Text Box 34">
            <a:extLst>
              <a:ext uri="{FF2B5EF4-FFF2-40B4-BE49-F238E27FC236}">
                <a16:creationId xmlns:a16="http://schemas.microsoft.com/office/drawing/2014/main" id="{43217A87-EE36-42C5-A024-C0FF9A34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410200"/>
            <a:ext cx="594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altLang="en-US" sz="2400" b="1">
                <a:solidFill>
                  <a:srgbClr val="A5BE2E"/>
                </a:solidFill>
              </a:rPr>
              <a:t>The time it takes to add a billion people grows shorter.</a:t>
            </a:r>
            <a:r>
              <a:rPr lang="en-US" altLang="en-US" sz="1800">
                <a:solidFill>
                  <a:srgbClr val="3C2405"/>
                </a:solidFill>
                <a:latin typeface="Arial" panose="020B0604020202020204" pitchFamily="34" charset="0"/>
              </a:rPr>
              <a:t>     </a:t>
            </a:r>
          </a:p>
        </p:txBody>
      </p:sp>
      <p:sp>
        <p:nvSpPr>
          <p:cNvPr id="75828" name="Text Box 52">
            <a:extLst>
              <a:ext uri="{FF2B5EF4-FFF2-40B4-BE49-F238E27FC236}">
                <a16:creationId xmlns:a16="http://schemas.microsoft.com/office/drawing/2014/main" id="{220D489E-8044-418D-98C2-C6F554113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World population has been </a:t>
            </a:r>
          </a:p>
          <a:p>
            <a:pPr algn="ctr" eaLnBrk="1" hangingPunct="1">
              <a:defRPr/>
            </a:pPr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rapidly increasing.</a:t>
            </a:r>
          </a:p>
        </p:txBody>
      </p:sp>
      <p:sp>
        <p:nvSpPr>
          <p:cNvPr id="75829" name="Line 53">
            <a:extLst>
              <a:ext uri="{FF2B5EF4-FFF2-40B4-BE49-F238E27FC236}">
                <a16:creationId xmlns:a16="http://schemas.microsoft.com/office/drawing/2014/main" id="{4C04A20E-8ED0-4BDF-967C-150A781B75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4322763"/>
            <a:ext cx="2012950" cy="325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830" name="Line 54">
            <a:extLst>
              <a:ext uri="{FF2B5EF4-FFF2-40B4-BE49-F238E27FC236}">
                <a16:creationId xmlns:a16="http://schemas.microsoft.com/office/drawing/2014/main" id="{409D2F6B-D1CF-4A0E-B900-88BE4D4DE8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6538" y="3914775"/>
            <a:ext cx="850900" cy="407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831" name="Line 55">
            <a:extLst>
              <a:ext uri="{FF2B5EF4-FFF2-40B4-BE49-F238E27FC236}">
                <a16:creationId xmlns:a16="http://schemas.microsoft.com/office/drawing/2014/main" id="{91B2B835-3977-440E-B79C-5EB092F0E6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581400"/>
            <a:ext cx="541338" cy="325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832" name="Line 56">
            <a:extLst>
              <a:ext uri="{FF2B5EF4-FFF2-40B4-BE49-F238E27FC236}">
                <a16:creationId xmlns:a16="http://schemas.microsoft.com/office/drawing/2014/main" id="{BBEF004E-F557-4AAA-9C97-99C1DF1DE2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4350" y="3181350"/>
            <a:ext cx="541338" cy="407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833" name="Line 57">
            <a:extLst>
              <a:ext uri="{FF2B5EF4-FFF2-40B4-BE49-F238E27FC236}">
                <a16:creationId xmlns:a16="http://schemas.microsoft.com/office/drawing/2014/main" id="{0D3579DF-5ABF-48F1-B8BE-35942CF3E9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5688" y="2693988"/>
            <a:ext cx="465137" cy="487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834" name="Line 58">
            <a:extLst>
              <a:ext uri="{FF2B5EF4-FFF2-40B4-BE49-F238E27FC236}">
                <a16:creationId xmlns:a16="http://schemas.microsoft.com/office/drawing/2014/main" id="{7A5FA03F-39ED-455E-A8BF-EEAD9B305A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2286000"/>
            <a:ext cx="231775" cy="407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45" name="Picture 60" descr="mundo">
            <a:extLst>
              <a:ext uri="{FF2B5EF4-FFF2-40B4-BE49-F238E27FC236}">
                <a16:creationId xmlns:a16="http://schemas.microsoft.com/office/drawing/2014/main" id="{1D59F0F8-8F20-4F1F-A33C-71736D22576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7"/>
          <a:stretch>
            <a:fillRect/>
          </a:stretch>
        </p:blipFill>
        <p:spPr>
          <a:xfrm rot="767538">
            <a:off x="6589713" y="3328988"/>
            <a:ext cx="2209800" cy="2166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827" name="AutoShape 51">
            <a:extLst>
              <a:ext uri="{FF2B5EF4-FFF2-40B4-BE49-F238E27FC236}">
                <a16:creationId xmlns:a16="http://schemas.microsoft.com/office/drawing/2014/main" id="{BFBF33C6-78A9-480D-B590-A1BC2A315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990600"/>
            <a:ext cx="1752600" cy="1828800"/>
          </a:xfrm>
          <a:prstGeom prst="wedgeRoundRectCallout">
            <a:avLst>
              <a:gd name="adj1" fmla="val 3986"/>
              <a:gd name="adj2" fmla="val 76648"/>
              <a:gd name="adj3" fmla="val 16667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800" b="1" dirty="0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Wow! More than 7.5 </a:t>
            </a:r>
          </a:p>
          <a:p>
            <a:pPr algn="ctr" eaLnBrk="1" hangingPunct="1">
              <a:defRPr/>
            </a:pPr>
            <a:r>
              <a:rPr lang="en-US" altLang="en-US" sz="1800" b="1" dirty="0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billion </a:t>
            </a:r>
          </a:p>
          <a:p>
            <a:pPr algn="ctr" eaLnBrk="1" hangingPunct="1">
              <a:defRPr/>
            </a:pPr>
            <a:r>
              <a:rPr lang="en-US" altLang="en-US" sz="1800" b="1" dirty="0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people </a:t>
            </a:r>
          </a:p>
          <a:p>
            <a:pPr algn="ctr" eaLnBrk="1" hangingPunct="1">
              <a:defRPr/>
            </a:pPr>
            <a:r>
              <a:rPr lang="en-US" altLang="en-US" sz="1800" b="1" dirty="0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now alive.</a:t>
            </a:r>
            <a:r>
              <a:rPr lang="en-US" alt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51" name="Picture 51" descr="KayproIIopened">
            <a:extLst>
              <a:ext uri="{FF2B5EF4-FFF2-40B4-BE49-F238E27FC236}">
                <a16:creationId xmlns:a16="http://schemas.microsoft.com/office/drawing/2014/main" id="{9DB0E5BB-93A3-4D83-8254-C1A9D407A1AC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4343400"/>
            <a:ext cx="2895600" cy="183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6854" name="Picture 54" descr="mundo">
            <a:extLst>
              <a:ext uri="{FF2B5EF4-FFF2-40B4-BE49-F238E27FC236}">
                <a16:creationId xmlns:a16="http://schemas.microsoft.com/office/drawing/2014/main" id="{A3EA00C9-0B87-48DD-A9E4-2A1EC252FEE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37"/>
          <a:stretch>
            <a:fillRect/>
          </a:stretch>
        </p:blipFill>
        <p:spPr>
          <a:xfrm rot="20168562">
            <a:off x="7678738" y="3035300"/>
            <a:ext cx="1349375" cy="134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15">
            <a:extLst>
              <a:ext uri="{FF2B5EF4-FFF2-40B4-BE49-F238E27FC236}">
                <a16:creationId xmlns:a16="http://schemas.microsoft.com/office/drawing/2014/main" id="{D63973D2-38F1-430F-93F5-01C0232B9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2590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Speed</a:t>
            </a:r>
            <a:r>
              <a:rPr lang="en-US" altLang="en-US" sz="2400" b="1">
                <a:solidFill>
                  <a:srgbClr val="996633"/>
                </a:solidFill>
              </a:rPr>
              <a:t> </a:t>
            </a:r>
            <a:r>
              <a:rPr lang="en-US" altLang="en-US" sz="2400" b="1">
                <a:solidFill>
                  <a:schemeClr val="accent2"/>
                </a:solidFill>
              </a:rPr>
              <a:t>of travel has increased dramatically.</a:t>
            </a: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6C5630FB-3DC9-4997-A19F-B82253F0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28194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</a:rPr>
              <a:t>World wide communication  is almost instantaneous</a:t>
            </a:r>
            <a:r>
              <a:rPr lang="en-US" altLang="en-US" sz="2800">
                <a:solidFill>
                  <a:srgbClr val="3C2405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6820" name="Text Box 20">
            <a:extLst>
              <a:ext uri="{FF2B5EF4-FFF2-40B4-BE49-F238E27FC236}">
                <a16:creationId xmlns:a16="http://schemas.microsoft.com/office/drawing/2014/main" id="{2D5DB3A8-EA2A-4C5E-9E7C-68C8B5F4E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>
                <a:solidFill>
                  <a:srgbClr val="995C0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sp>
        <p:nvSpPr>
          <p:cNvPr id="76822" name="Text Box 22">
            <a:extLst>
              <a:ext uri="{FF2B5EF4-FFF2-40B4-BE49-F238E27FC236}">
                <a16:creationId xmlns:a16="http://schemas.microsoft.com/office/drawing/2014/main" id="{31B99FC0-EB67-4C38-BB4E-82CFBAEEE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1981</a:t>
            </a:r>
          </a:p>
        </p:txBody>
      </p:sp>
      <p:sp>
        <p:nvSpPr>
          <p:cNvPr id="76824" name="Text Box 24">
            <a:extLst>
              <a:ext uri="{FF2B5EF4-FFF2-40B4-BE49-F238E27FC236}">
                <a16:creationId xmlns:a16="http://schemas.microsoft.com/office/drawing/2014/main" id="{B4D6BFE4-A2F5-43A7-8D5D-C23AC0F9C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248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1977</a:t>
            </a:r>
          </a:p>
        </p:txBody>
      </p:sp>
      <p:sp>
        <p:nvSpPr>
          <p:cNvPr id="76827" name="Text Box 27">
            <a:extLst>
              <a:ext uri="{FF2B5EF4-FFF2-40B4-BE49-F238E27FC236}">
                <a16:creationId xmlns:a16="http://schemas.microsoft.com/office/drawing/2014/main" id="{10968A84-A1FB-41D7-8F2F-FFC677C81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2860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1957</a:t>
            </a:r>
          </a:p>
        </p:txBody>
      </p:sp>
      <p:sp>
        <p:nvSpPr>
          <p:cNvPr id="76832" name="Rectangle 32">
            <a:extLst>
              <a:ext uri="{FF2B5EF4-FFF2-40B4-BE49-F238E27FC236}">
                <a16:creationId xmlns:a16="http://schemas.microsoft.com/office/drawing/2014/main" id="{D01F050E-5FC4-41D7-A809-C32819BE3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62484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1982</a:t>
            </a:r>
          </a:p>
        </p:txBody>
      </p:sp>
      <p:sp>
        <p:nvSpPr>
          <p:cNvPr id="76837" name="AutoShape 37">
            <a:extLst>
              <a:ext uri="{FF2B5EF4-FFF2-40B4-BE49-F238E27FC236}">
                <a16:creationId xmlns:a16="http://schemas.microsoft.com/office/drawing/2014/main" id="{9578BF4B-D5E2-41C6-8207-945FA62E6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19400"/>
            <a:ext cx="2667000" cy="1143000"/>
          </a:xfrm>
          <a:prstGeom prst="wedgeRoundRectCallout">
            <a:avLst>
              <a:gd name="adj1" fmla="val 68810"/>
              <a:gd name="adj2" fmla="val 20278"/>
              <a:gd name="adj3" fmla="val 16667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6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Look at this antique computer</a:t>
            </a:r>
            <a:r>
              <a:rPr lang="en-US" altLang="en-US" sz="1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. It doesn’t even have a hard drive!</a:t>
            </a:r>
          </a:p>
        </p:txBody>
      </p:sp>
      <p:sp>
        <p:nvSpPr>
          <p:cNvPr id="76838" name="Rectangle 38">
            <a:extLst>
              <a:ext uri="{FF2B5EF4-FFF2-40B4-BE49-F238E27FC236}">
                <a16:creationId xmlns:a16="http://schemas.microsoft.com/office/drawing/2014/main" id="{1AE2B04F-C71F-4FA7-A357-A8F409A19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2484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1962</a:t>
            </a:r>
          </a:p>
        </p:txBody>
      </p:sp>
      <p:pic>
        <p:nvPicPr>
          <p:cNvPr id="76841" name="Picture 41" descr="fpfreefoto-431">
            <a:hlinkClick r:id="rId5"/>
            <a:extLst>
              <a:ext uri="{FF2B5EF4-FFF2-40B4-BE49-F238E27FC236}">
                <a16:creationId xmlns:a16="http://schemas.microsoft.com/office/drawing/2014/main" id="{408F1F51-C05E-45E1-84A5-4A6759CB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25146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46" name="Picture 46" descr="Space%2520Shuttle(72)">
            <a:hlinkClick r:id="rId7"/>
            <a:extLst>
              <a:ext uri="{FF2B5EF4-FFF2-40B4-BE49-F238E27FC236}">
                <a16:creationId xmlns:a16="http://schemas.microsoft.com/office/drawing/2014/main" id="{32DA8532-B8F3-4D71-BA88-EFD5980D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156368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50" name="Picture 50" descr="satellite%2520dish">
            <a:hlinkClick r:id="rId9"/>
            <a:extLst>
              <a:ext uri="{FF2B5EF4-FFF2-40B4-BE49-F238E27FC236}">
                <a16:creationId xmlns:a16="http://schemas.microsoft.com/office/drawing/2014/main" id="{879C8ACB-20D1-45EE-BC42-8755B962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1517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64" name="Picture 64" descr="MCj02975950000[1]">
            <a:extLst>
              <a:ext uri="{FF2B5EF4-FFF2-40B4-BE49-F238E27FC236}">
                <a16:creationId xmlns:a16="http://schemas.microsoft.com/office/drawing/2014/main" id="{8199D66C-2B9A-4C64-B228-BAA899EA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 r="24870"/>
          <a:stretch>
            <a:fillRect/>
          </a:stretch>
        </p:blipFill>
        <p:spPr bwMode="auto">
          <a:xfrm>
            <a:off x="3276600" y="4343400"/>
            <a:ext cx="121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6" grpId="0"/>
      <p:bldP spid="768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Text Box 4">
            <a:extLst>
              <a:ext uri="{FF2B5EF4-FFF2-40B4-BE49-F238E27FC236}">
                <a16:creationId xmlns:a16="http://schemas.microsoft.com/office/drawing/2014/main" id="{262E3183-74A9-463F-A3B3-3EEB459E0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860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2453" name="Picture 5" descr="MUNDO">
            <a:extLst>
              <a:ext uri="{FF2B5EF4-FFF2-40B4-BE49-F238E27FC236}">
                <a16:creationId xmlns:a16="http://schemas.microsoft.com/office/drawing/2014/main" id="{F288376A-3A4C-49FE-A6B6-A123BBBF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6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63" name="Text Box 15">
            <a:extLst>
              <a:ext uri="{FF2B5EF4-FFF2-40B4-BE49-F238E27FC236}">
                <a16:creationId xmlns:a16="http://schemas.microsoft.com/office/drawing/2014/main" id="{EFE78937-80FB-44BC-AA38-19DE7955B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2464" name="Rectangle 16">
            <a:extLst>
              <a:ext uri="{FF2B5EF4-FFF2-40B4-BE49-F238E27FC236}">
                <a16:creationId xmlns:a16="http://schemas.microsoft.com/office/drawing/2014/main" id="{F6E75423-64DD-4227-A687-AEF691AA0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290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 sz="2400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2468" name="Text Box 20">
            <a:extLst>
              <a:ext uri="{FF2B5EF4-FFF2-40B4-BE49-F238E27FC236}">
                <a16:creationId xmlns:a16="http://schemas.microsoft.com/office/drawing/2014/main" id="{3379737E-C45C-4829-95F8-BF53FF32F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76400"/>
            <a:ext cx="5715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Increasing global connectedness through rapid communication and transport.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Rapid intensification of worldwide social relations.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Swift and free flow of capital, people, and ideas across national borders.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b="1">
              <a:solidFill>
                <a:srgbClr val="995C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2474" name="AutoShape 26">
            <a:extLst>
              <a:ext uri="{FF2B5EF4-FFF2-40B4-BE49-F238E27FC236}">
                <a16:creationId xmlns:a16="http://schemas.microsoft.com/office/drawing/2014/main" id="{155E1F9C-FE01-4E8F-AAD6-42DC5FDC8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"/>
            <a:ext cx="7086600" cy="914400"/>
          </a:xfrm>
          <a:prstGeom prst="wedgeEllipseCallout">
            <a:avLst>
              <a:gd name="adj1" fmla="val -36111"/>
              <a:gd name="adj2" fmla="val 195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What is Globalization?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" descr="view">
            <a:extLst>
              <a:ext uri="{FF2B5EF4-FFF2-40B4-BE49-F238E27FC236}">
                <a16:creationId xmlns:a16="http://schemas.microsoft.com/office/drawing/2014/main" id="{1F20CA88-8B8B-4680-8C7D-AAE8CEEA3F0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762000"/>
            <a:ext cx="3829050" cy="5743575"/>
          </a:xfrm>
          <a:noFill/>
        </p:spPr>
      </p:pic>
      <p:pic>
        <p:nvPicPr>
          <p:cNvPr id="52227" name="Picture 37" descr="j0153938[1]">
            <a:extLst>
              <a:ext uri="{FF2B5EF4-FFF2-40B4-BE49-F238E27FC236}">
                <a16:creationId xmlns:a16="http://schemas.microsoft.com/office/drawing/2014/main" id="{1DB999E9-2260-4C54-98D7-F6C9264DD10A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5257800"/>
            <a:ext cx="511175" cy="407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8" name="AutoShape 13">
            <a:extLst>
              <a:ext uri="{FF2B5EF4-FFF2-40B4-BE49-F238E27FC236}">
                <a16:creationId xmlns:a16="http://schemas.microsoft.com/office/drawing/2014/main" id="{E4A93895-AEC9-451C-80DB-8D873063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8600"/>
            <a:ext cx="2590800" cy="2057400"/>
          </a:xfrm>
          <a:prstGeom prst="wedgeEllipseCallout">
            <a:avLst>
              <a:gd name="adj1" fmla="val -100000"/>
              <a:gd name="adj2" fmla="val 17208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F3F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A56A4"/>
                </a:solidFill>
              </a:rPr>
              <a:t>But what does globalization have to do with me?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EF871C15-21DD-4B97-AF6D-59D5732ED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90800"/>
            <a:ext cx="1600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Jeans from </a:t>
            </a:r>
            <a:b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Malaysia</a:t>
            </a:r>
          </a:p>
        </p:txBody>
      </p:sp>
      <p:sp>
        <p:nvSpPr>
          <p:cNvPr id="81940" name="Text Box 20">
            <a:extLst>
              <a:ext uri="{FF2B5EF4-FFF2-40B4-BE49-F238E27FC236}">
                <a16:creationId xmlns:a16="http://schemas.microsoft.com/office/drawing/2014/main" id="{852590BE-9C22-4EE7-9F6C-4609AEEA7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43400"/>
            <a:ext cx="152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Backpack </a:t>
            </a:r>
            <a:b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from China</a:t>
            </a:r>
          </a:p>
        </p:txBody>
      </p:sp>
      <p:sp>
        <p:nvSpPr>
          <p:cNvPr id="81942" name="Text Box 22">
            <a:extLst>
              <a:ext uri="{FF2B5EF4-FFF2-40B4-BE49-F238E27FC236}">
                <a16:creationId xmlns:a16="http://schemas.microsoft.com/office/drawing/2014/main" id="{88E4DD23-6032-4821-A1B0-B0FFBE0D3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19400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Shirt from Mexico</a:t>
            </a:r>
          </a:p>
        </p:txBody>
      </p:sp>
      <p:sp>
        <p:nvSpPr>
          <p:cNvPr id="81944" name="Text Box 24">
            <a:extLst>
              <a:ext uri="{FF2B5EF4-FFF2-40B4-BE49-F238E27FC236}">
                <a16:creationId xmlns:a16="http://schemas.microsoft.com/office/drawing/2014/main" id="{F26B7177-08D9-46D5-9C31-46E919A87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Cap from Bangladesh</a:t>
            </a:r>
          </a:p>
        </p:txBody>
      </p:sp>
      <p:sp>
        <p:nvSpPr>
          <p:cNvPr id="81946" name="Text Box 26">
            <a:extLst>
              <a:ext uri="{FF2B5EF4-FFF2-40B4-BE49-F238E27FC236}">
                <a16:creationId xmlns:a16="http://schemas.microsoft.com/office/drawing/2014/main" id="{1469C32B-44AE-4393-A0BB-B9BB10CF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8862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Video game</a:t>
            </a:r>
            <a:b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from Japan</a:t>
            </a:r>
          </a:p>
        </p:txBody>
      </p:sp>
      <p:sp>
        <p:nvSpPr>
          <p:cNvPr id="81947" name="Text Box 27">
            <a:extLst>
              <a:ext uri="{FF2B5EF4-FFF2-40B4-BE49-F238E27FC236}">
                <a16:creationId xmlns:a16="http://schemas.microsoft.com/office/drawing/2014/main" id="{8F1A8F7F-59BA-48AF-B083-1099284B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1054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Sneakers from </a:t>
            </a:r>
            <a:b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Indonesia</a:t>
            </a:r>
          </a:p>
        </p:txBody>
      </p:sp>
      <p:sp>
        <p:nvSpPr>
          <p:cNvPr id="81949" name="Text Box 29">
            <a:extLst>
              <a:ext uri="{FF2B5EF4-FFF2-40B4-BE49-F238E27FC236}">
                <a16:creationId xmlns:a16="http://schemas.microsoft.com/office/drawing/2014/main" id="{E5F4EBA1-954F-40D2-9716-402685A5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2133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Soccer ball from</a:t>
            </a:r>
            <a:b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r>
              <a:rPr lang="en-US" altLang="en-US" sz="18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Pakistan</a:t>
            </a:r>
          </a:p>
        </p:txBody>
      </p:sp>
      <p:sp>
        <p:nvSpPr>
          <p:cNvPr id="81960" name="Line 40">
            <a:extLst>
              <a:ext uri="{FF2B5EF4-FFF2-40B4-BE49-F238E27FC236}">
                <a16:creationId xmlns:a16="http://schemas.microsoft.com/office/drawing/2014/main" id="{F443D262-F087-4FEA-A1CC-BE4C74618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572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37" name="Picture 41" descr="SL00380_[1]">
            <a:extLst>
              <a:ext uri="{FF2B5EF4-FFF2-40B4-BE49-F238E27FC236}">
                <a16:creationId xmlns:a16="http://schemas.microsoft.com/office/drawing/2014/main" id="{623FCB77-4B8C-423D-AD49-73D247F6E66F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7338" y="5638800"/>
            <a:ext cx="582612" cy="61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5" name="Line 45">
            <a:extLst>
              <a:ext uri="{FF2B5EF4-FFF2-40B4-BE49-F238E27FC236}">
                <a16:creationId xmlns:a16="http://schemas.microsoft.com/office/drawing/2014/main" id="{E6BA2AD0-6B43-4651-84A5-BD3CA7ABC7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5410200"/>
            <a:ext cx="1752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7" name="Line 47">
            <a:extLst>
              <a:ext uri="{FF2B5EF4-FFF2-40B4-BE49-F238E27FC236}">
                <a16:creationId xmlns:a16="http://schemas.microsoft.com/office/drawing/2014/main" id="{281F72D5-955D-4E8C-B3CE-F9C6FE1D14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191000"/>
            <a:ext cx="1371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8" name="Line 48">
            <a:extLst>
              <a:ext uri="{FF2B5EF4-FFF2-40B4-BE49-F238E27FC236}">
                <a16:creationId xmlns:a16="http://schemas.microsoft.com/office/drawing/2014/main" id="{B058C340-C326-41FC-8FB5-A5E8687675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3124200"/>
            <a:ext cx="22860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9" name="Line 49">
            <a:extLst>
              <a:ext uri="{FF2B5EF4-FFF2-40B4-BE49-F238E27FC236}">
                <a16:creationId xmlns:a16="http://schemas.microsoft.com/office/drawing/2014/main" id="{3D493CB0-1EB4-4241-9C89-983F53273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5943600"/>
            <a:ext cx="1752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0" name="Line 50">
            <a:extLst>
              <a:ext uri="{FF2B5EF4-FFF2-40B4-BE49-F238E27FC236}">
                <a16:creationId xmlns:a16="http://schemas.microsoft.com/office/drawing/2014/main" id="{BF082CEC-7CF0-46F6-9AE5-930656701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876800"/>
            <a:ext cx="1981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1" name="Line 51">
            <a:extLst>
              <a:ext uri="{FF2B5EF4-FFF2-40B4-BE49-F238E27FC236}">
                <a16:creationId xmlns:a16="http://schemas.microsoft.com/office/drawing/2014/main" id="{DD9846A2-ED9A-4232-A98E-D1DE527C6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276600"/>
            <a:ext cx="3048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2" name="Line 52">
            <a:extLst>
              <a:ext uri="{FF2B5EF4-FFF2-40B4-BE49-F238E27FC236}">
                <a16:creationId xmlns:a16="http://schemas.microsoft.com/office/drawing/2014/main" id="{45463628-9D30-4636-85AF-5BBCC20717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1676400"/>
            <a:ext cx="2057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7" grpId="0" autoUpdateAnimBg="0"/>
      <p:bldP spid="81940" grpId="0" autoUpdateAnimBg="0"/>
      <p:bldP spid="81942" grpId="0" autoUpdateAnimBg="0"/>
      <p:bldP spid="81944" grpId="0" autoUpdateAnimBg="0"/>
      <p:bldP spid="81946" grpId="0" autoUpdateAnimBg="0"/>
      <p:bldP spid="81947" grpId="0" autoUpdateAnimBg="0"/>
      <p:bldP spid="8194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75" name="Picture 75" descr="Sony S2 Sports Radio CD Player - ZS-X1">
            <a:extLst>
              <a:ext uri="{FF2B5EF4-FFF2-40B4-BE49-F238E27FC236}">
                <a16:creationId xmlns:a16="http://schemas.microsoft.com/office/drawing/2014/main" id="{68C5C68A-8533-49F1-9F29-F42DC2E05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12620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5" name="Picture 5" descr="meda">
            <a:hlinkClick r:id="rId4"/>
            <a:extLst>
              <a:ext uri="{FF2B5EF4-FFF2-40B4-BE49-F238E27FC236}">
                <a16:creationId xmlns:a16="http://schemas.microsoft.com/office/drawing/2014/main" id="{5EC0CB22-EF2D-4F8A-8924-F0D52C5B5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3653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9" name="Rectangle 9">
            <a:extLst>
              <a:ext uri="{FF2B5EF4-FFF2-40B4-BE49-F238E27FC236}">
                <a16:creationId xmlns:a16="http://schemas.microsoft.com/office/drawing/2014/main" id="{4B1A6B29-682E-4037-8FF0-7FD57F14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1635" name="Picture 35" descr="200s Pattern Broadcloth Shirt">
            <a:hlinkClick r:id="rId6"/>
            <a:extLst>
              <a:ext uri="{FF2B5EF4-FFF2-40B4-BE49-F238E27FC236}">
                <a16:creationId xmlns:a16="http://schemas.microsoft.com/office/drawing/2014/main" id="{B72C96D0-F728-449F-96D9-2815A0A63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562600"/>
            <a:ext cx="685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42" name="Rectangle 42">
            <a:extLst>
              <a:ext uri="{FF2B5EF4-FFF2-40B4-BE49-F238E27FC236}">
                <a16:creationId xmlns:a16="http://schemas.microsoft.com/office/drawing/2014/main" id="{72D40976-080F-4D02-9661-6692BCD1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075" y="247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1644" name="AutoShape 44" descr="islandhsf">
            <a:extLst>
              <a:ext uri="{FF2B5EF4-FFF2-40B4-BE49-F238E27FC236}">
                <a16:creationId xmlns:a16="http://schemas.microsoft.com/office/drawing/2014/main" id="{0440432D-1052-4F64-8388-B0E70F60B1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8563" y="2525713"/>
            <a:ext cx="1668462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1648" name="Picture 48" descr="priorities">
            <a:hlinkClick r:id="rId8"/>
            <a:extLst>
              <a:ext uri="{FF2B5EF4-FFF2-40B4-BE49-F238E27FC236}">
                <a16:creationId xmlns:a16="http://schemas.microsoft.com/office/drawing/2014/main" id="{E08B73B8-9A67-4799-B029-1CDB9DB8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313213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54" name="Picture 54" descr="New Britian Village Square">
            <a:extLst>
              <a:ext uri="{FF2B5EF4-FFF2-40B4-BE49-F238E27FC236}">
                <a16:creationId xmlns:a16="http://schemas.microsoft.com/office/drawing/2014/main" id="{352D4A8C-5DAC-426C-98C3-5C6406681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2590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64" name="Picture 64" descr="bg_mp3">
            <a:hlinkClick r:id="rId11"/>
            <a:extLst>
              <a:ext uri="{FF2B5EF4-FFF2-40B4-BE49-F238E27FC236}">
                <a16:creationId xmlns:a16="http://schemas.microsoft.com/office/drawing/2014/main" id="{A34C89F9-1593-4031-B833-C6D74C9B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90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70" name="Text Box 70">
            <a:extLst>
              <a:ext uri="{FF2B5EF4-FFF2-40B4-BE49-F238E27FC236}">
                <a16:creationId xmlns:a16="http://schemas.microsoft.com/office/drawing/2014/main" id="{27803D05-738B-454F-B733-7C69A9297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7620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More goods are being produced, bought, and sold worldwide than ever before.</a:t>
            </a:r>
          </a:p>
        </p:txBody>
      </p:sp>
      <p:pic>
        <p:nvPicPr>
          <p:cNvPr id="281678" name="Picture 78" descr="armani_logo">
            <a:hlinkClick r:id="rId13"/>
            <a:extLst>
              <a:ext uri="{FF2B5EF4-FFF2-40B4-BE49-F238E27FC236}">
                <a16:creationId xmlns:a16="http://schemas.microsoft.com/office/drawing/2014/main" id="{D821D984-C64D-4F91-8B5A-AC7B4B5F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156368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80" name="Picture 80" descr="mundo_puzzled">
            <a:extLst>
              <a:ext uri="{FF2B5EF4-FFF2-40B4-BE49-F238E27FC236}">
                <a16:creationId xmlns:a16="http://schemas.microsoft.com/office/drawing/2014/main" id="{9584F225-A195-497A-B6ED-BD7C07D7525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514600"/>
            <a:ext cx="1619250" cy="160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1672" name="AutoShape 72">
            <a:extLst>
              <a:ext uri="{FF2B5EF4-FFF2-40B4-BE49-F238E27FC236}">
                <a16:creationId xmlns:a16="http://schemas.microsoft.com/office/drawing/2014/main" id="{BDE750E3-3AB3-4D6E-AB0D-AC338B17B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33400"/>
            <a:ext cx="2209800" cy="1600200"/>
          </a:xfrm>
          <a:prstGeom prst="wedgeEllipseCallout">
            <a:avLst>
              <a:gd name="adj1" fmla="val -8190"/>
              <a:gd name="adj2" fmla="val 79958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4F3F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A56A4"/>
                </a:solidFill>
                <a:latin typeface="Arial" panose="020B0604020202020204" pitchFamily="34" charset="0"/>
              </a:rPr>
              <a:t>What shall I buy next?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1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1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380A-A3D1-4A2F-A3BB-2284835A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Hans Rosling 1948-2017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8CAEDF-AABD-4513-AE1D-5E6205F9C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46" y="2020078"/>
            <a:ext cx="4172154" cy="27412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C8D7E-5A4D-49A0-BC4F-1BE78EB07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https://www.youtube.com/watch?v=jbkSRLYSojo</a:t>
            </a:r>
            <a:endParaRPr lang="en-US"/>
          </a:p>
          <a:p>
            <a:endParaRPr lang="en-US"/>
          </a:p>
          <a:p>
            <a:r>
              <a:rPr lang="en-US"/>
              <a:t>How can one man fit so much learning into four minutes? </a:t>
            </a:r>
          </a:p>
        </p:txBody>
      </p:sp>
    </p:spTree>
    <p:extLst>
      <p:ext uri="{BB962C8B-B14F-4D97-AF65-F5344CB8AC3E}">
        <p14:creationId xmlns:p14="http://schemas.microsoft.com/office/powerpoint/2010/main" val="422921364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36F72A43-22A3-4636-9CAC-4EFC0131C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382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8371" name="Group 3">
            <a:extLst>
              <a:ext uri="{FF2B5EF4-FFF2-40B4-BE49-F238E27FC236}">
                <a16:creationId xmlns:a16="http://schemas.microsoft.com/office/drawing/2014/main" id="{5E358DF9-E87C-462C-B0BD-9C8C6B7DAC34}"/>
              </a:ext>
            </a:extLst>
          </p:cNvPr>
          <p:cNvGrpSpPr>
            <a:grpSpLocks/>
          </p:cNvGrpSpPr>
          <p:nvPr/>
        </p:nvGrpSpPr>
        <p:grpSpPr bwMode="auto">
          <a:xfrm>
            <a:off x="2608263" y="2382838"/>
            <a:ext cx="3929062" cy="0"/>
            <a:chOff x="0" y="0"/>
            <a:chExt cx="2475" cy="0"/>
          </a:xfrm>
        </p:grpSpPr>
        <p:sp>
          <p:nvSpPr>
            <p:cNvPr id="304132" name="Rectangle 4">
              <a:extLst>
                <a:ext uri="{FF2B5EF4-FFF2-40B4-BE49-F238E27FC236}">
                  <a16:creationId xmlns:a16="http://schemas.microsoft.com/office/drawing/2014/main" id="{841B0A0B-0AC1-48BA-B58E-6076E8E30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7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4133" name="Rectangle 5">
              <a:extLst>
                <a:ext uri="{FF2B5EF4-FFF2-40B4-BE49-F238E27FC236}">
                  <a16:creationId xmlns:a16="http://schemas.microsoft.com/office/drawing/2014/main" id="{4B750B56-3978-4DD5-B232-7FF1D4C0C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75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4135" name="Rectangle 7">
            <a:extLst>
              <a:ext uri="{FF2B5EF4-FFF2-40B4-BE49-F238E27FC236}">
                <a16:creationId xmlns:a16="http://schemas.microsoft.com/office/drawing/2014/main" id="{34436489-5D2E-455F-8877-84712060B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4137" name="Text Box 9">
            <a:extLst>
              <a:ext uri="{FF2B5EF4-FFF2-40B4-BE49-F238E27FC236}">
                <a16:creationId xmlns:a16="http://schemas.microsoft.com/office/drawing/2014/main" id="{2C8F4656-94CC-42F7-B0F9-DC063A888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534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Globa</a:t>
            </a:r>
            <a:r>
              <a:rPr lang="en-US" altLang="en-US" sz="4000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lization also spreads ideas and values</a:t>
            </a:r>
            <a:r>
              <a:rPr lang="en-US" altLang="en-US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04138" name="Rectangle 10">
            <a:extLst>
              <a:ext uri="{FF2B5EF4-FFF2-40B4-BE49-F238E27FC236}">
                <a16:creationId xmlns:a16="http://schemas.microsoft.com/office/drawing/2014/main" id="{A48BE96F-4DFE-4413-8626-1278103B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8463" y="17430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 </a:t>
            </a:r>
            <a:endParaRPr lang="en-US" alt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4139" name="Rectangle 11">
            <a:extLst>
              <a:ext uri="{FF2B5EF4-FFF2-40B4-BE49-F238E27FC236}">
                <a16:creationId xmlns:a16="http://schemas.microsoft.com/office/drawing/2014/main" id="{2E5B771E-0D70-4E7F-9A8B-A4DEF3E7F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39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4146" name="Picture 18" descr="zzbestofbollywood15cl_101b">
            <a:hlinkClick r:id="rId4"/>
            <a:extLst>
              <a:ext uri="{FF2B5EF4-FFF2-40B4-BE49-F238E27FC236}">
                <a16:creationId xmlns:a16="http://schemas.microsoft.com/office/drawing/2014/main" id="{546E200F-2C71-46D2-AEC0-35300DCC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51" name="Picture 23" descr="Moscow MacDonalds Exterior">
            <a:extLst>
              <a:ext uri="{FF2B5EF4-FFF2-40B4-BE49-F238E27FC236}">
                <a16:creationId xmlns:a16="http://schemas.microsoft.com/office/drawing/2014/main" id="{307E4A6D-E6D5-4770-B3E8-BCFBA4978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48" name="Picture 20" descr="yoga">
            <a:hlinkClick r:id="rId7"/>
            <a:extLst>
              <a:ext uri="{FF2B5EF4-FFF2-40B4-BE49-F238E27FC236}">
                <a16:creationId xmlns:a16="http://schemas.microsoft.com/office/drawing/2014/main" id="{3E68CF60-B236-4508-8EBD-94E4AD54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41763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54" name="Picture 26" descr="wharehouse2">
            <a:extLst>
              <a:ext uri="{FF2B5EF4-FFF2-40B4-BE49-F238E27FC236}">
                <a16:creationId xmlns:a16="http://schemas.microsoft.com/office/drawing/2014/main" id="{671A7ABB-2844-44BA-B10E-FD3A650B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15081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56" name="Picture 28" descr="pet_aibo">
            <a:extLst>
              <a:ext uri="{FF2B5EF4-FFF2-40B4-BE49-F238E27FC236}">
                <a16:creationId xmlns:a16="http://schemas.microsoft.com/office/drawing/2014/main" id="{FF4838B7-CAAE-4CA6-9302-2C70D6E5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1018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60" name="Picture 32" descr="tomoe-maki%2520sushi">
            <a:hlinkClick r:id="rId11"/>
            <a:extLst>
              <a:ext uri="{FF2B5EF4-FFF2-40B4-BE49-F238E27FC236}">
                <a16:creationId xmlns:a16="http://schemas.microsoft.com/office/drawing/2014/main" id="{3BCF5D42-74A9-4B8D-8B3A-E265C2F33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05400"/>
            <a:ext cx="1428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64" name="Picture 36" descr="koran%255B1%255D">
            <a:hlinkClick r:id="rId13"/>
            <a:extLst>
              <a:ext uri="{FF2B5EF4-FFF2-40B4-BE49-F238E27FC236}">
                <a16:creationId xmlns:a16="http://schemas.microsoft.com/office/drawing/2014/main" id="{028F826A-FA55-4ED6-B9FB-8A77E024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200183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168" name="Picture 40" descr="Tai%20Chi%20for%20stress%20control">
            <a:extLst>
              <a:ext uri="{FF2B5EF4-FFF2-40B4-BE49-F238E27FC236}">
                <a16:creationId xmlns:a16="http://schemas.microsoft.com/office/drawing/2014/main" id="{1F56398E-41A1-4EBC-9640-7E49773D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2660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0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0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FBFD64F4-B104-40EC-BE69-0092871CA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0772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>
                <a:solidFill>
                  <a:srgbClr val="CB7D10"/>
                </a:solidFill>
              </a:rPr>
              <a:t>But globalization brings high human costs.</a:t>
            </a:r>
          </a:p>
        </p:txBody>
      </p:sp>
      <p:sp>
        <p:nvSpPr>
          <p:cNvPr id="301060" name="Text Box 4">
            <a:extLst>
              <a:ext uri="{FF2B5EF4-FFF2-40B4-BE49-F238E27FC236}">
                <a16:creationId xmlns:a16="http://schemas.microsoft.com/office/drawing/2014/main" id="{09951490-4CBB-4107-9713-046DAAF4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626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0" name="Rectangle 1">
            <a:extLst>
              <a:ext uri="{FF2B5EF4-FFF2-40B4-BE49-F238E27FC236}">
                <a16:creationId xmlns:a16="http://schemas.microsoft.com/office/drawing/2014/main" id="{CABDA64D-C077-42D0-AFB3-B9A57112A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8382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Arial Unicode MS" pitchFamily="34" charset="-128"/>
              </a:rPr>
              <a:t>20% get most of the wealth.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Arial Unicode MS" pitchFamily="34" charset="-128"/>
              </a:rPr>
              <a:t>The U.S. owns 11 trillion dollars of this wealth.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Arial Unicode MS" pitchFamily="34" charset="-128"/>
              </a:rPr>
              <a:t>2 billion of the world’s people live on less than $2 a day.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Arial Unicode MS" pitchFamily="34" charset="-128"/>
              </a:rPr>
              <a:t>Peasants are forced to leave the land as money and wage economies spread.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Arial Unicode MS" pitchFamily="34" charset="-128"/>
              </a:rPr>
              <a:t>Workers without education and skills are often left behind. 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657A30EF-256B-471F-BD89-D0D5B6DDE7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7500" y="444500"/>
          <a:ext cx="8572500" cy="52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Text Box 3">
            <a:extLst>
              <a:ext uri="{FF2B5EF4-FFF2-40B4-BE49-F238E27FC236}">
                <a16:creationId xmlns:a16="http://schemas.microsoft.com/office/drawing/2014/main" id="{F1AC4D97-2958-4208-8936-2A9FA53F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86200"/>
            <a:ext cx="3581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Some big multinational corporations have more wealth than many nations.</a:t>
            </a: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321345" name="Group 833">
            <a:extLst>
              <a:ext uri="{FF2B5EF4-FFF2-40B4-BE49-F238E27FC236}">
                <a16:creationId xmlns:a16="http://schemas.microsoft.com/office/drawing/2014/main" id="{E0A6363B-3567-4FB3-AC1F-F2EFB9ABCF16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152400"/>
          <a:ext cx="2895600" cy="6567491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GDP/value added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$trillion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$billion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74.7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Chile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Wal-Mart Stores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67.7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Pakistan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61.6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Peru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Algeria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Exxon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Czech Republic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50.8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Zealand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Bangladesh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47.1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Arab Emirates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Motors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46.2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Ford Motor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45.1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Mitsubishi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44.3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Mitsui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41.1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Citigroup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39.1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4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Itachu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C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38.4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21342" name="Text Box 830">
            <a:extLst>
              <a:ext uri="{FF2B5EF4-FFF2-40B4-BE49-F238E27FC236}">
                <a16:creationId xmlns:a16="http://schemas.microsoft.com/office/drawing/2014/main" id="{0EB713EC-D505-44AD-BE31-A006F7086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3055938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Gross Domestic</a:t>
            </a:r>
          </a:p>
          <a:p>
            <a:pPr eaLnBrk="1" hangingPunct="1">
              <a:defRPr/>
            </a:pP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Product (GDP) </a:t>
            </a:r>
          </a:p>
          <a:p>
            <a:pPr eaLnBrk="1" hangingPunct="1">
              <a:defRPr/>
            </a:pP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of Selected</a:t>
            </a:r>
          </a:p>
          <a:p>
            <a:pPr eaLnBrk="1" hangingPunct="1">
              <a:defRPr/>
            </a:pP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Countries and </a:t>
            </a:r>
          </a:p>
          <a:p>
            <a:pPr eaLnBrk="1" hangingPunct="1">
              <a:defRPr/>
            </a:pP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Corporations</a:t>
            </a:r>
          </a:p>
          <a:p>
            <a:pPr eaLnBrk="1" hangingPunct="1">
              <a:defRPr/>
            </a:pP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2002</a:t>
            </a:r>
          </a:p>
          <a:p>
            <a:pPr eaLnBrk="1" hangingPunct="1">
              <a:defRPr/>
            </a:pPr>
            <a:r>
              <a:rPr lang="en-US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Corporations in bold face</a:t>
            </a:r>
            <a:endParaRPr lang="en-US" altLang="en-US" sz="1800" b="1">
              <a:solidFill>
                <a:srgbClr val="0A56A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7" name="Picture 5" descr="spice2[1]">
            <a:extLst>
              <a:ext uri="{FF2B5EF4-FFF2-40B4-BE49-F238E27FC236}">
                <a16:creationId xmlns:a16="http://schemas.microsoft.com/office/drawing/2014/main" id="{748CDDEB-B5C7-40F4-9BE0-FD83AC906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784600" cy="462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8" name="Text Box 6">
            <a:extLst>
              <a:ext uri="{FF2B5EF4-FFF2-40B4-BE49-F238E27FC236}">
                <a16:creationId xmlns:a16="http://schemas.microsoft.com/office/drawing/2014/main" id="{8C667F23-933D-44AB-8E4A-381D805C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7630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 poor countries child labor is widespread. Some 212 million children of ages 5-14 are working instead of going to school. </a:t>
            </a:r>
          </a:p>
        </p:txBody>
      </p:sp>
      <p:sp>
        <p:nvSpPr>
          <p:cNvPr id="233479" name="Text Box 7">
            <a:extLst>
              <a:ext uri="{FF2B5EF4-FFF2-40B4-BE49-F238E27FC236}">
                <a16:creationId xmlns:a16="http://schemas.microsoft.com/office/drawing/2014/main" id="{200EFD89-8E47-4C86-8C94-F4A51586B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600200"/>
            <a:ext cx="2362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These young girls work 12 hours a day,  6 days a week, earning $2-3 per week.</a:t>
            </a:r>
            <a:r>
              <a:rPr lang="en-US" altLang="en-US" sz="1600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33485" name="Picture 13">
            <a:extLst>
              <a:ext uri="{FF2B5EF4-FFF2-40B4-BE49-F238E27FC236}">
                <a16:creationId xmlns:a16="http://schemas.microsoft.com/office/drawing/2014/main" id="{6DA22BE8-17F3-4418-A956-FBAE90C5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8067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86" name="Text Box 14">
            <a:extLst>
              <a:ext uri="{FF2B5EF4-FFF2-40B4-BE49-F238E27FC236}">
                <a16:creationId xmlns:a16="http://schemas.microsoft.com/office/drawing/2014/main" id="{643483E6-98D7-4E53-BA2B-FA638912F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10200"/>
            <a:ext cx="2743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Most child labor involves </a:t>
            </a:r>
            <a:br>
              <a:rPr lang="en-US" altLang="en-US" sz="18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r>
              <a:rPr lang="en-US" altLang="en-US" sz="18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high energy work.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9" grpId="0" autoUpdateAnimBg="0"/>
      <p:bldP spid="23348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8">
            <a:extLst>
              <a:ext uri="{FF2B5EF4-FFF2-40B4-BE49-F238E27FC236}">
                <a16:creationId xmlns:a16="http://schemas.microsoft.com/office/drawing/2014/main" id="{DF2EEFCE-3D60-4990-9ACE-BA59CC37C9B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743200"/>
            <a:ext cx="5572125" cy="1189038"/>
            <a:chOff x="0" y="4320"/>
            <a:chExt cx="3510" cy="749"/>
          </a:xfrm>
        </p:grpSpPr>
        <p:sp>
          <p:nvSpPr>
            <p:cNvPr id="246787" name="Rectangle 3">
              <a:extLst>
                <a:ext uri="{FF2B5EF4-FFF2-40B4-BE49-F238E27FC236}">
                  <a16:creationId xmlns:a16="http://schemas.microsoft.com/office/drawing/2014/main" id="{13113FA2-751D-4F2F-AC3F-EAA26A508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0"/>
              <a:ext cx="351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8628" name="Group 7">
              <a:extLst>
                <a:ext uri="{FF2B5EF4-FFF2-40B4-BE49-F238E27FC236}">
                  <a16:creationId xmlns:a16="http://schemas.microsoft.com/office/drawing/2014/main" id="{C006493E-74EE-44E8-8B08-E89DF4977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320"/>
              <a:ext cx="1976" cy="749"/>
              <a:chOff x="0" y="5670"/>
              <a:chExt cx="1976" cy="749"/>
            </a:xfrm>
          </p:grpSpPr>
          <p:sp>
            <p:nvSpPr>
              <p:cNvPr id="246788" name="Rectangle 4">
                <a:extLst>
                  <a:ext uri="{FF2B5EF4-FFF2-40B4-BE49-F238E27FC236}">
                    <a16:creationId xmlns:a16="http://schemas.microsoft.com/office/drawing/2014/main" id="{A238CD13-6FAD-4874-910F-4649BFADF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670"/>
                <a:ext cx="1976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630" name="Rectangle 5">
                <a:extLst>
                  <a:ext uri="{FF2B5EF4-FFF2-40B4-BE49-F238E27FC236}">
                    <a16:creationId xmlns:a16="http://schemas.microsoft.com/office/drawing/2014/main" id="{C6909C7B-5400-46D1-8147-3B56E09E1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670"/>
                <a:ext cx="1976" cy="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altLang="en-US" sz="7200">
                    <a:solidFill>
                      <a:schemeClr val="tx1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                         </a:t>
                </a:r>
                <a:r>
                  <a:rPr lang="en-US" altLang="en-US" sz="1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   </a:t>
                </a:r>
              </a:p>
            </p:txBody>
          </p:sp>
        </p:grpSp>
      </p:grpSp>
      <p:grpSp>
        <p:nvGrpSpPr>
          <p:cNvPr id="68611" name="Group 14">
            <a:extLst>
              <a:ext uri="{FF2B5EF4-FFF2-40B4-BE49-F238E27FC236}">
                <a16:creationId xmlns:a16="http://schemas.microsoft.com/office/drawing/2014/main" id="{5442B5BA-5DD4-4581-AEA0-295871E47C81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057400"/>
            <a:ext cx="5572125" cy="1189038"/>
            <a:chOff x="0" y="4320"/>
            <a:chExt cx="3510" cy="749"/>
          </a:xfrm>
        </p:grpSpPr>
        <p:sp>
          <p:nvSpPr>
            <p:cNvPr id="246793" name="Rectangle 9">
              <a:extLst>
                <a:ext uri="{FF2B5EF4-FFF2-40B4-BE49-F238E27FC236}">
                  <a16:creationId xmlns:a16="http://schemas.microsoft.com/office/drawing/2014/main" id="{98FC4F4D-6023-4FCC-A326-641ECB530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0"/>
              <a:ext cx="351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8624" name="Group 13">
              <a:extLst>
                <a:ext uri="{FF2B5EF4-FFF2-40B4-BE49-F238E27FC236}">
                  <a16:creationId xmlns:a16="http://schemas.microsoft.com/office/drawing/2014/main" id="{A4457A92-AC50-4EC8-B448-7F6F2CCD9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320"/>
              <a:ext cx="1976" cy="749"/>
              <a:chOff x="0" y="5670"/>
              <a:chExt cx="1976" cy="749"/>
            </a:xfrm>
          </p:grpSpPr>
          <p:sp>
            <p:nvSpPr>
              <p:cNvPr id="246794" name="Rectangle 10">
                <a:extLst>
                  <a:ext uri="{FF2B5EF4-FFF2-40B4-BE49-F238E27FC236}">
                    <a16:creationId xmlns:a16="http://schemas.microsoft.com/office/drawing/2014/main" id="{87F1FC9E-580A-457F-8896-B99AADC73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670"/>
                <a:ext cx="1976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626" name="Rectangle 11">
                <a:extLst>
                  <a:ext uri="{FF2B5EF4-FFF2-40B4-BE49-F238E27FC236}">
                    <a16:creationId xmlns:a16="http://schemas.microsoft.com/office/drawing/2014/main" id="{2852A796-3055-4E81-8087-F4B4807B2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670"/>
                <a:ext cx="1976" cy="7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altLang="en-US" sz="7200">
                    <a:solidFill>
                      <a:schemeClr val="tx1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                          </a:t>
                </a:r>
              </a:p>
            </p:txBody>
          </p:sp>
        </p:grpSp>
      </p:grpSp>
      <p:grpSp>
        <p:nvGrpSpPr>
          <p:cNvPr id="68612" name="Group 26">
            <a:extLst>
              <a:ext uri="{FF2B5EF4-FFF2-40B4-BE49-F238E27FC236}">
                <a16:creationId xmlns:a16="http://schemas.microsoft.com/office/drawing/2014/main" id="{534789F2-297D-4FB6-8BDF-FF247AD6485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838200"/>
            <a:ext cx="5572125" cy="1997075"/>
            <a:chOff x="0" y="4320"/>
            <a:chExt cx="3510" cy="1258"/>
          </a:xfrm>
        </p:grpSpPr>
        <p:sp>
          <p:nvSpPr>
            <p:cNvPr id="246805" name="Rectangle 21">
              <a:extLst>
                <a:ext uri="{FF2B5EF4-FFF2-40B4-BE49-F238E27FC236}">
                  <a16:creationId xmlns:a16="http://schemas.microsoft.com/office/drawing/2014/main" id="{413CB30E-3F8C-4CC6-90FC-0B6FAADA4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0"/>
              <a:ext cx="351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8620" name="Group 25">
              <a:extLst>
                <a:ext uri="{FF2B5EF4-FFF2-40B4-BE49-F238E27FC236}">
                  <a16:creationId xmlns:a16="http://schemas.microsoft.com/office/drawing/2014/main" id="{173646CF-C969-4A99-BB33-CA3849595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320"/>
              <a:ext cx="725" cy="1258"/>
              <a:chOff x="0" y="5670"/>
              <a:chExt cx="725" cy="1258"/>
            </a:xfrm>
          </p:grpSpPr>
          <p:sp>
            <p:nvSpPr>
              <p:cNvPr id="246806" name="Rectangle 22">
                <a:extLst>
                  <a:ext uri="{FF2B5EF4-FFF2-40B4-BE49-F238E27FC236}">
                    <a16:creationId xmlns:a16="http://schemas.microsoft.com/office/drawing/2014/main" id="{2FB30A9C-3101-4FCB-A48B-2A4DDC850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670"/>
                <a:ext cx="725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622" name="Rectangle 23">
                <a:extLst>
                  <a:ext uri="{FF2B5EF4-FFF2-40B4-BE49-F238E27FC236}">
                    <a16:creationId xmlns:a16="http://schemas.microsoft.com/office/drawing/2014/main" id="{5CA22DBE-C03B-478D-A226-9B032467E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670"/>
                <a:ext cx="725" cy="1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CC9900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en-US" altLang="en-US" sz="10700">
                    <a:solidFill>
                      <a:schemeClr val="tx1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en-US" altLang="en-US" sz="1800">
                    <a:solidFill>
                      <a:schemeClr val="tx1"/>
                    </a:solidFill>
                    <a:latin typeface="Arial" panose="020B0604020202020204" pitchFamily="34" charset="0"/>
                  </a:rPr>
                  <a:t>                          </a:t>
                </a:r>
              </a:p>
            </p:txBody>
          </p:sp>
        </p:grpSp>
      </p:grpSp>
      <p:pic>
        <p:nvPicPr>
          <p:cNvPr id="246818" name="Picture 34" descr=" ">
            <a:extLst>
              <a:ext uri="{FF2B5EF4-FFF2-40B4-BE49-F238E27FC236}">
                <a16:creationId xmlns:a16="http://schemas.microsoft.com/office/drawing/2014/main" id="{B7F4DE7B-623F-424B-8BE8-C75723B4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98462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Rectangle 39">
            <a:extLst>
              <a:ext uri="{FF2B5EF4-FFF2-40B4-BE49-F238E27FC236}">
                <a16:creationId xmlns:a16="http://schemas.microsoft.com/office/drawing/2014/main" id="{537BAE1A-655B-4178-8279-D530AA8E2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6737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6825" name="Text Box 41">
            <a:extLst>
              <a:ext uri="{FF2B5EF4-FFF2-40B4-BE49-F238E27FC236}">
                <a16:creationId xmlns:a16="http://schemas.microsoft.com/office/drawing/2014/main" id="{D9AA04DA-8360-47E2-B4C7-1808066EC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Outsourcing is increasing.</a:t>
            </a:r>
          </a:p>
        </p:txBody>
      </p:sp>
      <p:sp>
        <p:nvSpPr>
          <p:cNvPr id="246829" name="Text Box 45">
            <a:extLst>
              <a:ext uri="{FF2B5EF4-FFF2-40B4-BE49-F238E27FC236}">
                <a16:creationId xmlns:a16="http://schemas.microsoft.com/office/drawing/2014/main" id="{5293D26D-C1FF-4E5A-939F-0F7EAD1E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7630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 2003, the U.S. lost 234,000 information technology jobs. An estimated 14 million more jobs may move overseas.</a:t>
            </a:r>
            <a:r>
              <a:rPr lang="en-US" altLang="en-US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But the U.S. loss is a gain for India, China, Ireland, Korea and other nations</a:t>
            </a:r>
          </a:p>
        </p:txBody>
      </p:sp>
      <p:sp>
        <p:nvSpPr>
          <p:cNvPr id="246830" name="Text Box 46">
            <a:extLst>
              <a:ext uri="{FF2B5EF4-FFF2-40B4-BE49-F238E27FC236}">
                <a16:creationId xmlns:a16="http://schemas.microsoft.com/office/drawing/2014/main" id="{039FF57C-5236-484F-A366-3F191A8B8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441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Narayana Murthy (right) and his Infosys Information Technology complex in Bangalore, India.</a:t>
            </a: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46839" name="Picture 55" descr="08_Campus%20of%20Infosys">
            <a:extLst>
              <a:ext uri="{FF2B5EF4-FFF2-40B4-BE49-F238E27FC236}">
                <a16:creationId xmlns:a16="http://schemas.microsoft.com/office/drawing/2014/main" id="{AEFA3A9B-4D56-4B29-A11B-5E478788694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3976688" cy="29067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6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3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2682844D-378C-49DE-B0F9-43E36D3E7F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9144000" cy="2133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>
                <a:solidFill>
                  <a:schemeClr val="accent2"/>
                </a:solidFill>
              </a:rPr>
              <a:t>The speed of globalization results in more pollution and global warming caused by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</a:rPr>
              <a:t>over-cutting forests.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</a:rPr>
              <a:t>burning fossil fuels.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</a:rPr>
              <a:t>producing more industrial and consumer waste.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>
              <a:solidFill>
                <a:schemeClr val="accent2"/>
              </a:solidFill>
            </a:endParaRPr>
          </a:p>
        </p:txBody>
      </p:sp>
      <p:pic>
        <p:nvPicPr>
          <p:cNvPr id="296964" name="Picture 4" descr="smoke">
            <a:extLst>
              <a:ext uri="{FF2B5EF4-FFF2-40B4-BE49-F238E27FC236}">
                <a16:creationId xmlns:a16="http://schemas.microsoft.com/office/drawing/2014/main" id="{41BC4CBE-5C65-4662-8B59-06FCB30F9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514600"/>
            <a:ext cx="3313112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8" name="Picture 8" descr="irrigation-soil-erosion">
            <a:extLst>
              <a:ext uri="{FF2B5EF4-FFF2-40B4-BE49-F238E27FC236}">
                <a16:creationId xmlns:a16="http://schemas.microsoft.com/office/drawing/2014/main" id="{AE06B66A-C717-4752-BBA4-7DF9575E3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998788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>
            <a:extLst>
              <a:ext uri="{FF2B5EF4-FFF2-40B4-BE49-F238E27FC236}">
                <a16:creationId xmlns:a16="http://schemas.microsoft.com/office/drawing/2014/main" id="{BB6D7926-F776-4CAF-A16C-2E5CC08E4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Growing threats to the environment affect all people</a:t>
            </a:r>
          </a:p>
        </p:txBody>
      </p:sp>
      <p:pic>
        <p:nvPicPr>
          <p:cNvPr id="346117" name="Picture 5" descr="image19b">
            <a:extLst>
              <a:ext uri="{FF2B5EF4-FFF2-40B4-BE49-F238E27FC236}">
                <a16:creationId xmlns:a16="http://schemas.microsoft.com/office/drawing/2014/main" id="{92C7B442-5129-4F8E-BFB3-F4AA6CEE2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6385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19" name="Picture 7" descr="105583main1_GlobalWarming_2060_t">
            <a:extLst>
              <a:ext uri="{FF2B5EF4-FFF2-40B4-BE49-F238E27FC236}">
                <a16:creationId xmlns:a16="http://schemas.microsoft.com/office/drawing/2014/main" id="{B73E8DAC-00A2-41C0-8509-19DE38507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113213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20" name="Picture 8" descr="18.jpg - 52658 Bytes">
            <a:extLst>
              <a:ext uri="{FF2B5EF4-FFF2-40B4-BE49-F238E27FC236}">
                <a16:creationId xmlns:a16="http://schemas.microsoft.com/office/drawing/2014/main" id="{DDAFE8C3-9524-4B80-A06E-303FAADB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8963"/>
            <a:ext cx="3921125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6122" name="Picture 10" descr="pix%5Cbangladesh_ofda_8(1)">
            <a:extLst>
              <a:ext uri="{FF2B5EF4-FFF2-40B4-BE49-F238E27FC236}">
                <a16:creationId xmlns:a16="http://schemas.microsoft.com/office/drawing/2014/main" id="{E9F4EAEF-A165-4971-9917-ADE05CF6D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25590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23" name="Text Box 11">
            <a:extLst>
              <a:ext uri="{FF2B5EF4-FFF2-40B4-BE49-F238E27FC236}">
                <a16:creationId xmlns:a16="http://schemas.microsoft.com/office/drawing/2014/main" id="{88AD7994-9F8F-45BB-A9C5-BD99A0E0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343400"/>
            <a:ext cx="2133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Global warming lead to major floods.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7" name="Rectangle 9">
            <a:extLst>
              <a:ext uri="{FF2B5EF4-FFF2-40B4-BE49-F238E27FC236}">
                <a16:creationId xmlns:a16="http://schemas.microsoft.com/office/drawing/2014/main" id="{BB64E078-E0C5-43A5-AED5-AF1E56D4D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>
                <a:solidFill>
                  <a:srgbClr val="CB7D10"/>
                </a:solidFill>
              </a:rPr>
              <a:t>Lots of people question globalization.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8FC97CA-A503-4451-BF9D-091BBF6456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2800">
                <a:solidFill>
                  <a:srgbClr val="3C2405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4756" name="Picture 8" descr="world map">
            <a:extLst>
              <a:ext uri="{FF2B5EF4-FFF2-40B4-BE49-F238E27FC236}">
                <a16:creationId xmlns:a16="http://schemas.microsoft.com/office/drawing/2014/main" id="{280321C1-8E74-4DFF-AE7F-69C655192C6C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6781800" cy="41417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CC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0" name="Picture 12" descr="poverty1">
            <a:extLst>
              <a:ext uri="{FF2B5EF4-FFF2-40B4-BE49-F238E27FC236}">
                <a16:creationId xmlns:a16="http://schemas.microsoft.com/office/drawing/2014/main" id="{331F8379-565E-49A1-B62D-9CDDE047F86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6200" y="2590800"/>
            <a:ext cx="1143000" cy="8651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461" name="Text Box 13">
            <a:extLst>
              <a:ext uri="{FF2B5EF4-FFF2-40B4-BE49-F238E27FC236}">
                <a16:creationId xmlns:a16="http://schemas.microsoft.com/office/drawing/2014/main" id="{E5032E64-E377-4EB8-A052-BD4A89EA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3581400"/>
            <a:ext cx="1439862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6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Hollywood is ruining </a:t>
            </a:r>
          </a:p>
          <a:p>
            <a:pPr eaLnBrk="1" hangingPunct="1">
              <a:defRPr/>
            </a:pPr>
            <a:r>
              <a:rPr lang="en-US" altLang="en-US" sz="16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our </a:t>
            </a:r>
          </a:p>
          <a:p>
            <a:pPr eaLnBrk="1" hangingPunct="1">
              <a:defRPr/>
            </a:pPr>
            <a:r>
              <a:rPr lang="en-US" altLang="en-US" sz="16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children. </a:t>
            </a:r>
          </a:p>
        </p:txBody>
      </p:sp>
      <p:pic>
        <p:nvPicPr>
          <p:cNvPr id="104465" name="Picture 17" descr="Picture&#10;Described at Right">
            <a:hlinkClick r:id="rId5"/>
            <a:extLst>
              <a:ext uri="{FF2B5EF4-FFF2-40B4-BE49-F238E27FC236}">
                <a16:creationId xmlns:a16="http://schemas.microsoft.com/office/drawing/2014/main" id="{222E67FB-9E2F-4435-A6EC-B7A618B19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121920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6" name="Text Box 18">
            <a:extLst>
              <a:ext uri="{FF2B5EF4-FFF2-40B4-BE49-F238E27FC236}">
                <a16:creationId xmlns:a16="http://schemas.microsoft.com/office/drawing/2014/main" id="{301B1387-BC0F-45D8-9089-671F008CA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066800"/>
            <a:ext cx="1828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6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Globalization is forcing my child to  work. </a:t>
            </a:r>
          </a:p>
        </p:txBody>
      </p:sp>
      <p:pic>
        <p:nvPicPr>
          <p:cNvPr id="104468" name="Picture 20" descr="flores">
            <a:extLst>
              <a:ext uri="{FF2B5EF4-FFF2-40B4-BE49-F238E27FC236}">
                <a16:creationId xmlns:a16="http://schemas.microsoft.com/office/drawing/2014/main" id="{3A9A1CAC-C563-4F8B-B836-33BBB18A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1143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69" name="Text Box 21">
            <a:extLst>
              <a:ext uri="{FF2B5EF4-FFF2-40B4-BE49-F238E27FC236}">
                <a16:creationId xmlns:a16="http://schemas.microsoft.com/office/drawing/2014/main" id="{6BE97056-9225-4BFB-B686-E1DECD75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38400"/>
            <a:ext cx="1676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Free trade is destroying us farmers.</a:t>
            </a:r>
          </a:p>
        </p:txBody>
      </p:sp>
      <p:pic>
        <p:nvPicPr>
          <p:cNvPr id="104473" name="Picture 25" descr="Yizo Yizo">
            <a:extLst>
              <a:ext uri="{FF2B5EF4-FFF2-40B4-BE49-F238E27FC236}">
                <a16:creationId xmlns:a16="http://schemas.microsoft.com/office/drawing/2014/main" id="{97AF95B9-3563-4072-89F5-E76F00F7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952500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74" name="Text Box 26">
            <a:extLst>
              <a:ext uri="{FF2B5EF4-FFF2-40B4-BE49-F238E27FC236}">
                <a16:creationId xmlns:a16="http://schemas.microsoft.com/office/drawing/2014/main" id="{AA743A86-FCF6-4552-B6D4-D3D8AEAA6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20653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Industrial countries are leaving us out of Globalization. </a:t>
            </a:r>
          </a:p>
        </p:txBody>
      </p:sp>
      <p:sp>
        <p:nvSpPr>
          <p:cNvPr id="104475" name="Text Box 27">
            <a:extLst>
              <a:ext uri="{FF2B5EF4-FFF2-40B4-BE49-F238E27FC236}">
                <a16:creationId xmlns:a16="http://schemas.microsoft.com/office/drawing/2014/main" id="{394EB204-F505-4C5F-A9BF-D92B55F7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1927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Development is destroying our rain forest. </a:t>
            </a:r>
          </a:p>
        </p:txBody>
      </p:sp>
      <p:pic>
        <p:nvPicPr>
          <p:cNvPr id="104477" name="Picture 29" descr="u4indianer.JPG (186677 Byte) indians">
            <a:hlinkClick r:id="rId9"/>
            <a:extLst>
              <a:ext uri="{FF2B5EF4-FFF2-40B4-BE49-F238E27FC236}">
                <a16:creationId xmlns:a16="http://schemas.microsoft.com/office/drawing/2014/main" id="{05066529-2732-472E-9426-DD202BC4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146685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78" name="Picture 30" descr="Children of muslim ethnicity. Phnom Phen, Cambodia">
            <a:extLst>
              <a:ext uri="{FF2B5EF4-FFF2-40B4-BE49-F238E27FC236}">
                <a16:creationId xmlns:a16="http://schemas.microsoft.com/office/drawing/2014/main" id="{C5F5181C-DA1F-4EC8-AF19-FD619161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868363" cy="135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79" name="Text Box 31">
            <a:extLst>
              <a:ext uri="{FF2B5EF4-FFF2-40B4-BE49-F238E27FC236}">
                <a16:creationId xmlns:a16="http://schemas.microsoft.com/office/drawing/2014/main" id="{F4D339C9-EBE5-4954-9794-716331CB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10200"/>
            <a:ext cx="22637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We have 50 million people living in poverty.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44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85" decel="1000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385" decel="100000"/>
                                        <p:tgtEl>
                                          <p:spTgt spid="1044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85" decel="100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385" decel="100000"/>
                                        <p:tgtEl>
                                          <p:spTgt spid="1044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1044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85" decel="100000"/>
                                        <p:tgtEl>
                                          <p:spTgt spid="1044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85" decel="100000"/>
                                        <p:tgtEl>
                                          <p:spTgt spid="1044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85" decel="100000"/>
                                        <p:tgtEl>
                                          <p:spTgt spid="1044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85" decel="100000"/>
                                        <p:tgtEl>
                                          <p:spTgt spid="1044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385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385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/>
      <p:bldP spid="104466" grpId="0"/>
      <p:bldP spid="104469" grpId="0"/>
      <p:bldP spid="104474" grpId="0"/>
      <p:bldP spid="104475" grpId="0"/>
      <p:bldP spid="10447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disney2">
            <a:extLst>
              <a:ext uri="{FF2B5EF4-FFF2-40B4-BE49-F238E27FC236}">
                <a16:creationId xmlns:a16="http://schemas.microsoft.com/office/drawing/2014/main" id="{300199BB-9C70-409B-83B7-FB24D382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0165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5">
            <a:extLst>
              <a:ext uri="{FF2B5EF4-FFF2-40B4-BE49-F238E27FC236}">
                <a16:creationId xmlns:a16="http://schemas.microsoft.com/office/drawing/2014/main" id="{DA81618E-2E3D-4D4C-A5B0-E56F8CF1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784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3C2405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Text Box 6">
            <a:extLst>
              <a:ext uri="{FF2B5EF4-FFF2-40B4-BE49-F238E27FC236}">
                <a16:creationId xmlns:a16="http://schemas.microsoft.com/office/drawing/2014/main" id="{D36171E2-5342-4EA7-BC64-00859621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792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rgbClr val="3C2405"/>
              </a:solidFill>
              <a:latin typeface="Arial" panose="020B0604020202020204" pitchFamily="34" charset="0"/>
            </a:endParaRPr>
          </a:p>
        </p:txBody>
      </p:sp>
      <p:sp>
        <p:nvSpPr>
          <p:cNvPr id="78853" name="Text Box 7">
            <a:extLst>
              <a:ext uri="{FF2B5EF4-FFF2-40B4-BE49-F238E27FC236}">
                <a16:creationId xmlns:a16="http://schemas.microsoft.com/office/drawing/2014/main" id="{A65D3995-8C56-418D-8369-F0276626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76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solidFill>
                <a:srgbClr val="3C2405"/>
              </a:solidFill>
              <a:latin typeface="Arial" panose="020B0604020202020204" pitchFamily="34" charset="0"/>
            </a:endParaRPr>
          </a:p>
        </p:txBody>
      </p:sp>
      <p:sp>
        <p:nvSpPr>
          <p:cNvPr id="78854" name="Text Box 8">
            <a:extLst>
              <a:ext uri="{FF2B5EF4-FFF2-40B4-BE49-F238E27FC236}">
                <a16:creationId xmlns:a16="http://schemas.microsoft.com/office/drawing/2014/main" id="{BF37FAE7-22AC-4C7B-A55D-E000D843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3C2405"/>
              </a:solidFill>
              <a:latin typeface="Arial" panose="020B0604020202020204" pitchFamily="34" charset="0"/>
            </a:endParaRPr>
          </a:p>
        </p:txBody>
      </p:sp>
      <p:sp>
        <p:nvSpPr>
          <p:cNvPr id="78855" name="Text Box 14">
            <a:extLst>
              <a:ext uri="{FF2B5EF4-FFF2-40B4-BE49-F238E27FC236}">
                <a16:creationId xmlns:a16="http://schemas.microsoft.com/office/drawing/2014/main" id="{0EC17F13-CFAF-4EBE-8FA6-481372A47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B7D10"/>
                </a:solidFill>
              </a:rPr>
              <a:t>Some people believe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B7D10"/>
                </a:solidFill>
              </a:rPr>
              <a:t>globalization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B7D10"/>
                </a:solidFill>
              </a:rPr>
              <a:t>“cultural imperialism”.</a:t>
            </a:r>
          </a:p>
        </p:txBody>
      </p:sp>
      <p:pic>
        <p:nvPicPr>
          <p:cNvPr id="78856" name="Picture 17" descr="mundo">
            <a:extLst>
              <a:ext uri="{FF2B5EF4-FFF2-40B4-BE49-F238E27FC236}">
                <a16:creationId xmlns:a16="http://schemas.microsoft.com/office/drawing/2014/main" id="{BC3F21DD-E133-4DEC-B886-BC6C3E92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9" r="-3148"/>
          <a:stretch>
            <a:fillRect/>
          </a:stretch>
        </p:blipFill>
        <p:spPr bwMode="auto">
          <a:xfrm rot="-1352207">
            <a:off x="381000" y="4419600"/>
            <a:ext cx="2209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92" name="AutoShape 16">
            <a:extLst>
              <a:ext uri="{FF2B5EF4-FFF2-40B4-BE49-F238E27FC236}">
                <a16:creationId xmlns:a16="http://schemas.microsoft.com/office/drawing/2014/main" id="{D46E751D-576C-4658-96A5-21BF434DA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90800"/>
            <a:ext cx="3505200" cy="1676400"/>
          </a:xfrm>
          <a:prstGeom prst="wedgeRoundRectCallout">
            <a:avLst>
              <a:gd name="adj1" fmla="val 9194"/>
              <a:gd name="adj2" fmla="val 11600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8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Can you interpret how this cartoon depicts the idea of “cultural imperialism?”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>
            <a:extLst>
              <a:ext uri="{FF2B5EF4-FFF2-40B4-BE49-F238E27FC236}">
                <a16:creationId xmlns:a16="http://schemas.microsoft.com/office/drawing/2014/main" id="{C9A204C0-59A9-413F-8FB1-B497C3B02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61060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World in 1945: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50 million people killed during WW II	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Parts of Europe, Asia, and North Africa             in ruins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World trade severely damaged</a:t>
            </a:r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6F5E7F4C-63BA-467E-88DE-1F75F37B4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3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0648" name="Picture 8" descr="ww2_185">
            <a:extLst>
              <a:ext uri="{FF2B5EF4-FFF2-40B4-BE49-F238E27FC236}">
                <a16:creationId xmlns:a16="http://schemas.microsoft.com/office/drawing/2014/main" id="{090AF026-5397-4032-98E0-EC26F4FD3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684463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9" name="Rectangle 9">
            <a:extLst>
              <a:ext uri="{FF2B5EF4-FFF2-40B4-BE49-F238E27FC236}">
                <a16:creationId xmlns:a16="http://schemas.microsoft.com/office/drawing/2014/main" id="{6E8B4D00-830D-4250-A8EE-4066D898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2400300"/>
            <a:ext cx="42862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0650" name="Picture 10" descr="Hiroshima ruins">
            <a:extLst>
              <a:ext uri="{FF2B5EF4-FFF2-40B4-BE49-F238E27FC236}">
                <a16:creationId xmlns:a16="http://schemas.microsoft.com/office/drawing/2014/main" id="{52AE24B9-3A12-4B46-AE85-15D6FBE8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43200"/>
            <a:ext cx="37338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6" name="Picture 16" descr="mundo_sad">
            <a:extLst>
              <a:ext uri="{FF2B5EF4-FFF2-40B4-BE49-F238E27FC236}">
                <a16:creationId xmlns:a16="http://schemas.microsoft.com/office/drawing/2014/main" id="{0D5362E5-78B9-4400-8175-1E266D72D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80013"/>
            <a:ext cx="14573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57" name="AutoShape 17">
            <a:extLst>
              <a:ext uri="{FF2B5EF4-FFF2-40B4-BE49-F238E27FC236}">
                <a16:creationId xmlns:a16="http://schemas.microsoft.com/office/drawing/2014/main" id="{CB586D83-DB42-4B4B-81C0-1B8D29AB9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24400"/>
            <a:ext cx="2057400" cy="1828800"/>
          </a:xfrm>
          <a:prstGeom prst="wedgeEllipseCallout">
            <a:avLst>
              <a:gd name="adj1" fmla="val -101310"/>
              <a:gd name="adj2" fmla="val 24829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8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Much of the world looked pretty bleak.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>
            <a:extLst>
              <a:ext uri="{FF2B5EF4-FFF2-40B4-BE49-F238E27FC236}">
                <a16:creationId xmlns:a16="http://schemas.microsoft.com/office/drawing/2014/main" id="{3CD03D73-F7D2-4459-B3B0-735243CD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915400" cy="265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8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2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Many European economies in shambles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European Colonial empires crumbling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Growing nationalist movements in Africa and Asia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U.S. the major industrial and atomic power</a:t>
            </a:r>
            <a:endParaRPr lang="en-US" altLang="en-US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243716" name="Picture 4" descr="NYC_New_York_Central_Manhattan_from_Helicopter.jpg">
            <a:hlinkClick r:id="rId3"/>
            <a:extLst>
              <a:ext uri="{FF2B5EF4-FFF2-40B4-BE49-F238E27FC236}">
                <a16:creationId xmlns:a16="http://schemas.microsoft.com/office/drawing/2014/main" id="{D4677535-03D2-4CD3-9EAE-0256123F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533876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7" name="Text Box 5">
            <a:extLst>
              <a:ext uri="{FF2B5EF4-FFF2-40B4-BE49-F238E27FC236}">
                <a16:creationId xmlns:a16="http://schemas.microsoft.com/office/drawing/2014/main" id="{0DE1713D-00AA-4686-9894-079AE756A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world entered a new era.</a:t>
            </a:r>
          </a:p>
        </p:txBody>
      </p:sp>
      <p:sp>
        <p:nvSpPr>
          <p:cNvPr id="243719" name="Rectangle 7">
            <a:extLst>
              <a:ext uri="{FF2B5EF4-FFF2-40B4-BE49-F238E27FC236}">
                <a16:creationId xmlns:a16="http://schemas.microsoft.com/office/drawing/2014/main" id="{8AA9E60A-6220-4A1B-AA26-DA771511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723" name="AutoShape 11" descr="TPNV01P01_08">
            <a:extLst>
              <a:ext uri="{FF2B5EF4-FFF2-40B4-BE49-F238E27FC236}">
                <a16:creationId xmlns:a16="http://schemas.microsoft.com/office/drawing/2014/main" id="{B7716565-6F09-48AC-BF3C-FFC77DD6C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725" name="AutoShape 13" descr="TPNV01P01_08">
            <a:extLst>
              <a:ext uri="{FF2B5EF4-FFF2-40B4-BE49-F238E27FC236}">
                <a16:creationId xmlns:a16="http://schemas.microsoft.com/office/drawing/2014/main" id="{17206DE7-4291-4C45-BC40-31A6EBB17A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727" name="AutoShape 15" descr="TPNV01P01_08">
            <a:extLst>
              <a:ext uri="{FF2B5EF4-FFF2-40B4-BE49-F238E27FC236}">
                <a16:creationId xmlns:a16="http://schemas.microsoft.com/office/drawing/2014/main" id="{5EA7C29B-10EC-4277-94F2-EEF8B47B72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729" name="AutoShape 17" descr="TPNV01P01_08">
            <a:extLst>
              <a:ext uri="{FF2B5EF4-FFF2-40B4-BE49-F238E27FC236}">
                <a16:creationId xmlns:a16="http://schemas.microsoft.com/office/drawing/2014/main" id="{35AA6B8A-6B82-4095-863E-7152CAEB59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8488" y="3189288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732" name="AutoShape 20" descr="TPNV01P01_08">
            <a:extLst>
              <a:ext uri="{FF2B5EF4-FFF2-40B4-BE49-F238E27FC236}">
                <a16:creationId xmlns:a16="http://schemas.microsoft.com/office/drawing/2014/main" id="{85D6123B-DFF4-40F9-8FB8-C5BA5F010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08488" y="3189288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>
            <a:extLst>
              <a:ext uri="{FF2B5EF4-FFF2-40B4-BE49-F238E27FC236}">
                <a16:creationId xmlns:a16="http://schemas.microsoft.com/office/drawing/2014/main" id="{9D2CFE81-E944-47B2-95D8-9EF759A21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Cold War policies developed:</a:t>
            </a:r>
          </a:p>
        </p:txBody>
      </p:sp>
      <p:sp>
        <p:nvSpPr>
          <p:cNvPr id="248836" name="Text Box 4">
            <a:extLst>
              <a:ext uri="{FF2B5EF4-FFF2-40B4-BE49-F238E27FC236}">
                <a16:creationId xmlns:a16="http://schemas.microsoft.com/office/drawing/2014/main" id="{5D38F5E6-67F5-4D55-99CF-A0D9832A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37" name="Text Box 5">
            <a:extLst>
              <a:ext uri="{FF2B5EF4-FFF2-40B4-BE49-F238E27FC236}">
                <a16:creationId xmlns:a16="http://schemas.microsoft.com/office/drawing/2014/main" id="{5E682B55-FAFA-49FE-947C-49F9E45D9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2192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38" name="Text Box 6">
            <a:extLst>
              <a:ext uri="{FF2B5EF4-FFF2-40B4-BE49-F238E27FC236}">
                <a16:creationId xmlns:a16="http://schemas.microsoft.com/office/drawing/2014/main" id="{CC9F1C53-17E9-4640-92FE-DBEA50DCC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8839" name="Text Box 7">
            <a:extLst>
              <a:ext uri="{FF2B5EF4-FFF2-40B4-BE49-F238E27FC236}">
                <a16:creationId xmlns:a16="http://schemas.microsoft.com/office/drawing/2014/main" id="{74B7F83E-2FAE-4FB3-8DC5-2E6AB222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305800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Soviet Union occupied Eastern Europe and part of Germany.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U.S. moves to encircle the Soviet Union with a system of alliances and military aid. 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U.S. offers Marshal plan to rebuild Europe and gives $13 billion in aid.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U.S. adopted a policy of  “Containment” of the Soviet Union with military bases around the world.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An “Iron Curtain” of tense relations separated the Western allies from the U.S.S.R. and its allies.</a:t>
            </a: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48841" name="Text Box 9">
            <a:extLst>
              <a:ext uri="{FF2B5EF4-FFF2-40B4-BE49-F238E27FC236}">
                <a16:creationId xmlns:a16="http://schemas.microsoft.com/office/drawing/2014/main" id="{C85D1F23-F179-4F44-A92B-F1811CAD6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62600"/>
            <a:ext cx="716280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endParaRPr lang="en-US" alt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30000"/>
              </a:spcBef>
              <a:defRPr/>
            </a:pPr>
            <a:endParaRPr lang="en-US" altLang="en-US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8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88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oldwar2">
            <a:extLst>
              <a:ext uri="{FF2B5EF4-FFF2-40B4-BE49-F238E27FC236}">
                <a16:creationId xmlns:a16="http://schemas.microsoft.com/office/drawing/2014/main" id="{BA27B406-DEDF-4DA1-B83A-F0ADE5DA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886618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coldwar3">
            <a:extLst>
              <a:ext uri="{FF2B5EF4-FFF2-40B4-BE49-F238E27FC236}">
                <a16:creationId xmlns:a16="http://schemas.microsoft.com/office/drawing/2014/main" id="{68529E7B-0AD5-4690-86C3-4F53FF06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91200"/>
            <a:ext cx="3440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8" name="Text Box 10">
            <a:extLst>
              <a:ext uri="{FF2B5EF4-FFF2-40B4-BE49-F238E27FC236}">
                <a16:creationId xmlns:a16="http://schemas.microsoft.com/office/drawing/2014/main" id="{4F58F518-7EF7-48A4-9DFF-C3D0C327B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World became divided into two hostile camps: The U.S.S.R. and the U.S.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68303" name="Rectangle 15">
            <a:extLst>
              <a:ext uri="{FF2B5EF4-FFF2-40B4-BE49-F238E27FC236}">
                <a16:creationId xmlns:a16="http://schemas.microsoft.com/office/drawing/2014/main" id="{ABC69D7F-4213-462B-B108-F27B5C18B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8" y="209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4" name="Picture 17" descr="stalin">
            <a:extLst>
              <a:ext uri="{FF2B5EF4-FFF2-40B4-BE49-F238E27FC236}">
                <a16:creationId xmlns:a16="http://schemas.microsoft.com/office/drawing/2014/main" id="{35B3B3AC-8593-4B3F-AE70-12F12E2E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306" name="Rectangle 18">
            <a:extLst>
              <a:ext uri="{FF2B5EF4-FFF2-40B4-BE49-F238E27FC236}">
                <a16:creationId xmlns:a16="http://schemas.microsoft.com/office/drawing/2014/main" id="{E2D243B1-8F8D-4375-945C-8BBDF60F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8312" name="Text Box 24">
            <a:extLst>
              <a:ext uri="{FF2B5EF4-FFF2-40B4-BE49-F238E27FC236}">
                <a16:creationId xmlns:a16="http://schemas.microsoft.com/office/drawing/2014/main" id="{58DA39EB-C0EC-4880-A69C-7D2CF9E4B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8956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20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Joseph Stalin</a:t>
            </a:r>
          </a:p>
        </p:txBody>
      </p:sp>
      <p:pic>
        <p:nvPicPr>
          <p:cNvPr id="27657" name="Picture 25" descr="HarryTruman">
            <a:extLst>
              <a:ext uri="{FF2B5EF4-FFF2-40B4-BE49-F238E27FC236}">
                <a16:creationId xmlns:a16="http://schemas.microsoft.com/office/drawing/2014/main" id="{156F8DFD-DE65-4DA7-86EF-208EDF19CDD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1295400" cy="1233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8311" name="Text Box 23">
            <a:extLst>
              <a:ext uri="{FF2B5EF4-FFF2-40B4-BE49-F238E27FC236}">
                <a16:creationId xmlns:a16="http://schemas.microsoft.com/office/drawing/2014/main" id="{3098DA51-A5BC-42EC-93DF-4F2FD89D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18843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Pres. Harry </a:t>
            </a:r>
          </a:p>
          <a:p>
            <a:pPr algn="ctr" eaLnBrk="1" hangingPunct="1">
              <a:defRPr/>
            </a:pPr>
            <a:r>
              <a:rPr lang="en-US" altLang="en-US" sz="20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Truman</a:t>
            </a:r>
          </a:p>
        </p:txBody>
      </p:sp>
      <p:sp>
        <p:nvSpPr>
          <p:cNvPr id="268316" name="Text Box 28">
            <a:extLst>
              <a:ext uri="{FF2B5EF4-FFF2-40B4-BE49-F238E27FC236}">
                <a16:creationId xmlns:a16="http://schemas.microsoft.com/office/drawing/2014/main" id="{9602BF5F-6E68-4D05-9B92-D445AC614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482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1946-60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>
            <a:extLst>
              <a:ext uri="{FF2B5EF4-FFF2-40B4-BE49-F238E27FC236}">
                <a16:creationId xmlns:a16="http://schemas.microsoft.com/office/drawing/2014/main" id="{0AAB35D7-13A4-4789-B1AF-8E18676573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"/>
            <a:ext cx="4038600" cy="3048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CB7D10"/>
                </a:solidFill>
              </a:rPr>
              <a:t>During the Cold War, the U.S.S.R and the U.S. followed a policy of Mutual Assured Destruction (MAD)</a:t>
            </a:r>
            <a:r>
              <a:rPr lang="en-US" altLang="en-US" sz="2400" b="1">
                <a:solidFill>
                  <a:srgbClr val="CB7D10"/>
                </a:solidFill>
              </a:rPr>
              <a:t>.</a:t>
            </a:r>
          </a:p>
        </p:txBody>
      </p:sp>
      <p:pic>
        <p:nvPicPr>
          <p:cNvPr id="116918" name="Picture 182" descr="mundo_puzzled">
            <a:extLst>
              <a:ext uri="{FF2B5EF4-FFF2-40B4-BE49-F238E27FC236}">
                <a16:creationId xmlns:a16="http://schemas.microsoft.com/office/drawing/2014/main" id="{4190D918-6F7D-418A-B729-FE24B40BB29D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52400"/>
            <a:ext cx="2205038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880" name="Text Box 144">
            <a:extLst>
              <a:ext uri="{FF2B5EF4-FFF2-40B4-BE49-F238E27FC236}">
                <a16:creationId xmlns:a16="http://schemas.microsoft.com/office/drawing/2014/main" id="{2B90BA22-BDE7-4A50-A1D2-4CE871359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0"/>
            <a:ext cx="2971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U.S. and U.S.S.R had enough nuclear bombs to destroy the world about 400 times. </a:t>
            </a:r>
          </a:p>
        </p:txBody>
      </p:sp>
      <p:sp>
        <p:nvSpPr>
          <p:cNvPr id="116910" name="Rectangle 174">
            <a:extLst>
              <a:ext uri="{FF2B5EF4-FFF2-40B4-BE49-F238E27FC236}">
                <a16:creationId xmlns:a16="http://schemas.microsoft.com/office/drawing/2014/main" id="{6CD9B34E-DE86-4357-9AE4-4DE57A14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-25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921" name="AutoShape 185">
            <a:extLst>
              <a:ext uri="{FF2B5EF4-FFF2-40B4-BE49-F238E27FC236}">
                <a16:creationId xmlns:a16="http://schemas.microsoft.com/office/drawing/2014/main" id="{A9A93CB7-D441-4A96-A245-229A8F80B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"/>
            <a:ext cx="1828800" cy="1828800"/>
          </a:xfrm>
          <a:prstGeom prst="wedgeEllipseCallout">
            <a:avLst>
              <a:gd name="adj1" fmla="val 77083"/>
              <a:gd name="adj2" fmla="val 17102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8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 guess it made sense at the time.</a:t>
            </a:r>
          </a:p>
        </p:txBody>
      </p:sp>
      <p:pic>
        <p:nvPicPr>
          <p:cNvPr id="116922" name="Picture 186" descr="3b48627t">
            <a:extLst>
              <a:ext uri="{FF2B5EF4-FFF2-40B4-BE49-F238E27FC236}">
                <a16:creationId xmlns:a16="http://schemas.microsoft.com/office/drawing/2014/main" id="{8A788E92-695C-4932-943C-91B94330797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048000"/>
            <a:ext cx="2133600" cy="216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6926" name="Text Box 190">
            <a:extLst>
              <a:ext uri="{FF2B5EF4-FFF2-40B4-BE49-F238E27FC236}">
                <a16:creationId xmlns:a16="http://schemas.microsoft.com/office/drawing/2014/main" id="{CA759BD6-C772-49EF-AF0B-52DC1083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95600"/>
            <a:ext cx="5715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Mutual Assured Destruction is a military deterrence strategy in which a full scale use of nuclear weapons by one of the opposing powers would result in the destruction of both.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80" grpId="0"/>
      <p:bldP spid="116921" grpId="0" animBg="1"/>
      <p:bldP spid="116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5" descr="Gorby">
            <a:extLst>
              <a:ext uri="{FF2B5EF4-FFF2-40B4-BE49-F238E27FC236}">
                <a16:creationId xmlns:a16="http://schemas.microsoft.com/office/drawing/2014/main" id="{15B12E70-C812-482E-841D-1DF26085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249555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9" name="Text Box 11">
            <a:extLst>
              <a:ext uri="{FF2B5EF4-FFF2-40B4-BE49-F238E27FC236}">
                <a16:creationId xmlns:a16="http://schemas.microsoft.com/office/drawing/2014/main" id="{36C9E794-37D8-48CD-82A0-5FC87D83F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200" b="1">
                <a:solidFill>
                  <a:srgbClr val="CB7D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forty years of the Cold War were costly in resources.</a:t>
            </a:r>
          </a:p>
        </p:txBody>
      </p:sp>
      <p:sp>
        <p:nvSpPr>
          <p:cNvPr id="273426" name="Text Box 18">
            <a:extLst>
              <a:ext uri="{FF2B5EF4-FFF2-40B4-BE49-F238E27FC236}">
                <a16:creationId xmlns:a16="http://schemas.microsoft.com/office/drawing/2014/main" id="{9FBC0761-668D-4D44-A115-B2294722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867400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A trillion dollars is enough to give each family in the U.S. $100,000.</a:t>
            </a:r>
          </a:p>
        </p:txBody>
      </p:sp>
      <p:pic>
        <p:nvPicPr>
          <p:cNvPr id="33797" name="Picture 30" descr="ghwbfrnt2">
            <a:hlinkClick r:id="rId4"/>
            <a:extLst>
              <a:ext uri="{FF2B5EF4-FFF2-40B4-BE49-F238E27FC236}">
                <a16:creationId xmlns:a16="http://schemas.microsoft.com/office/drawing/2014/main" id="{99E96BAC-C72E-4799-9B8D-3E7CB395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971800"/>
            <a:ext cx="2552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23" name="AutoShape 15">
            <a:extLst>
              <a:ext uri="{FF2B5EF4-FFF2-40B4-BE49-F238E27FC236}">
                <a16:creationId xmlns:a16="http://schemas.microsoft.com/office/drawing/2014/main" id="{2B10F799-5A5E-4790-A337-186D8B991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3352800" cy="1219200"/>
          </a:xfrm>
          <a:prstGeom prst="wedgeRoundRectCallout">
            <a:avLst>
              <a:gd name="adj1" fmla="val -32671"/>
              <a:gd name="adj2" fmla="val 96222"/>
              <a:gd name="adj3" fmla="val 16667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We spent 5.5 trillion dollars on nuclear arms, and we won!</a:t>
            </a:r>
          </a:p>
        </p:txBody>
      </p:sp>
      <p:sp>
        <p:nvSpPr>
          <p:cNvPr id="273421" name="AutoShape 13">
            <a:extLst>
              <a:ext uri="{FF2B5EF4-FFF2-40B4-BE49-F238E27FC236}">
                <a16:creationId xmlns:a16="http://schemas.microsoft.com/office/drawing/2014/main" id="{279781D3-340F-47A4-9C4B-63D0617C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3581400" cy="914400"/>
          </a:xfrm>
          <a:prstGeom prst="wedgeRoundRectCallout">
            <a:avLst>
              <a:gd name="adj1" fmla="val 21407"/>
              <a:gd name="adj2" fmla="val 142014"/>
              <a:gd name="adj3" fmla="val 16667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000" b="1">
                <a:solidFill>
                  <a:srgbClr val="A5BE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We spent 3.5 trillion, and for what?</a:t>
            </a:r>
          </a:p>
        </p:txBody>
      </p:sp>
      <p:pic>
        <p:nvPicPr>
          <p:cNvPr id="273441" name="Picture 33" descr="mundo_neutral">
            <a:extLst>
              <a:ext uri="{FF2B5EF4-FFF2-40B4-BE49-F238E27FC236}">
                <a16:creationId xmlns:a16="http://schemas.microsoft.com/office/drawing/2014/main" id="{DF862858-B690-459F-A160-DFC550A6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1828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42" name="AutoShape 34">
            <a:extLst>
              <a:ext uri="{FF2B5EF4-FFF2-40B4-BE49-F238E27FC236}">
                <a16:creationId xmlns:a16="http://schemas.microsoft.com/office/drawing/2014/main" id="{390F7192-04AB-47FF-9A5D-BB26927FD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362200" cy="1295400"/>
          </a:xfrm>
          <a:prstGeom prst="wedgeEllipseCallout">
            <a:avLst>
              <a:gd name="adj1" fmla="val 17338"/>
              <a:gd name="adj2" fmla="val -79287"/>
            </a:avLst>
          </a:prstGeom>
          <a:noFill/>
          <a:ln w="9525">
            <a:solidFill>
              <a:srgbClr val="0A56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1800" b="1">
                <a:solidFill>
                  <a:srgbClr val="0A56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How much is a trillion dollars?</a:t>
            </a:r>
          </a:p>
        </p:txBody>
      </p:sp>
      <p:sp>
        <p:nvSpPr>
          <p:cNvPr id="273444" name="Text Box 36">
            <a:extLst>
              <a:ext uri="{FF2B5EF4-FFF2-40B4-BE49-F238E27FC236}">
                <a16:creationId xmlns:a16="http://schemas.microsoft.com/office/drawing/2014/main" id="{1979D23B-C5DB-4DFC-9CF9-2FA1778BE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2168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George H.W. Bush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73445" name="Text Box 37">
            <a:extLst>
              <a:ext uri="{FF2B5EF4-FFF2-40B4-BE49-F238E27FC236}">
                <a16:creationId xmlns:a16="http://schemas.microsoft.com/office/drawing/2014/main" id="{FE4DF0CB-E368-45ED-BD04-E2E19038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724400"/>
            <a:ext cx="2143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Michail Gorbachev</a:t>
            </a: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6" grpId="0"/>
      <p:bldP spid="273423" grpId="0" animBg="1"/>
      <p:bldP spid="273421" grpId="0" animBg="1"/>
      <p:bldP spid="2734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3">
            <a:extLst>
              <a:ext uri="{FF2B5EF4-FFF2-40B4-BE49-F238E27FC236}">
                <a16:creationId xmlns:a16="http://schemas.microsoft.com/office/drawing/2014/main" id="{C4615820-0B3B-4700-A3D3-9F94C803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90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CC99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CC99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CC99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CC99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6032" name="Text Box 16">
            <a:extLst>
              <a:ext uri="{FF2B5EF4-FFF2-40B4-BE49-F238E27FC236}">
                <a16:creationId xmlns:a16="http://schemas.microsoft.com/office/drawing/2014/main" id="{69A1B45B-C5BE-4A0F-A73C-D3301DEA0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3886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1950-53 - A divided Korea led to war, separated family members, and cost a million lives, including 48,000 Americans. </a:t>
            </a:r>
          </a:p>
          <a:p>
            <a:pPr eaLnBrk="1" hangingPunct="1">
              <a:defRPr/>
            </a:pPr>
            <a:endParaRPr lang="en-US" alt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1963-1972 - Three million people died in the Vietnam War, including 58,000 Americans.</a:t>
            </a:r>
            <a:r>
              <a:rPr lang="en-US" altLang="en-US" sz="2400" b="1">
                <a:solidFill>
                  <a:srgbClr val="0422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 </a:t>
            </a:r>
          </a:p>
          <a:p>
            <a:pPr eaLnBrk="1" hangingPunct="1">
              <a:defRPr/>
            </a:pPr>
            <a:endParaRPr lang="en-US" altLang="en-US" sz="2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86036" name="Text Box 20">
            <a:extLst>
              <a:ext uri="{FF2B5EF4-FFF2-40B4-BE49-F238E27FC236}">
                <a16:creationId xmlns:a16="http://schemas.microsoft.com/office/drawing/2014/main" id="{FEAC8B02-6E7C-48D6-858C-61191CD9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6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The Cold War was very costly </a:t>
            </a:r>
            <a:br>
              <a:rPr lang="en-US" altLang="en-US" sz="36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</a:br>
            <a:r>
              <a:rPr lang="en-US" altLang="en-US" sz="3600" b="1">
                <a:solidFill>
                  <a:srgbClr val="CC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in lives.</a:t>
            </a:r>
          </a:p>
        </p:txBody>
      </p:sp>
      <p:pic>
        <p:nvPicPr>
          <p:cNvPr id="31749" name="Picture 24" descr="vietnam">
            <a:extLst>
              <a:ext uri="{FF2B5EF4-FFF2-40B4-BE49-F238E27FC236}">
                <a16:creationId xmlns:a16="http://schemas.microsoft.com/office/drawing/2014/main" id="{B7D825EF-F603-42BD-947F-ECF34F78A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495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2" grpId="0" autoUpdateAnimBg="0"/>
    </p:bldLst>
  </p:timing>
</p:sld>
</file>

<file path=ppt/theme/theme1.xml><?xml version="1.0" encoding="utf-8"?>
<a:theme xmlns:a="http://schemas.openxmlformats.org/drawingml/2006/main" name="powerpoint_temp">
  <a:themeElements>
    <a:clrScheme name="powerpoint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tem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Unicode MS" pitchFamily="34" charset="-128"/>
          </a:defRPr>
        </a:defPPr>
      </a:lstStyle>
    </a:lnDef>
  </a:objectDefaults>
  <a:extraClrSchemeLst>
    <a:extraClrScheme>
      <a:clrScheme name="powerpoint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</Template>
  <TotalTime>18684</TotalTime>
  <Words>2572</Words>
  <Application>Microsoft Office PowerPoint</Application>
  <PresentationFormat>On-screen Show (4:3)</PresentationFormat>
  <Paragraphs>351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 Unicode MS</vt:lpstr>
      <vt:lpstr>Arial</vt:lpstr>
      <vt:lpstr>Verdana</vt:lpstr>
      <vt:lpstr>Wingdings</vt:lpstr>
      <vt:lpstr>powerpoint_temp</vt:lpstr>
      <vt:lpstr>PowerPoint Presentation</vt:lpstr>
      <vt:lpstr>Hans Rosling 1948-2017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globalization brings high human costs.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Growing threats to the environment affect all people</vt:lpstr>
      <vt:lpstr>Lots of people question globalization.</vt:lpstr>
      <vt:lpstr>PowerPoint Presentation</vt:lpstr>
    </vt:vector>
  </TitlesOfParts>
  <Company>University of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Era 9 Paradoxes of Global Accelerationn</dc:title>
  <dc:creator>Don Johnson</dc:creator>
  <cp:lastModifiedBy>Anthony Salciccioli</cp:lastModifiedBy>
  <cp:revision>681</cp:revision>
  <cp:lastPrinted>2009-04-22T19:24:48Z</cp:lastPrinted>
  <dcterms:created xsi:type="dcterms:W3CDTF">2000-06-21T06:40:44Z</dcterms:created>
  <dcterms:modified xsi:type="dcterms:W3CDTF">2018-05-21T21:48:02Z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