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23"/>
  </p:notesMasterIdLst>
  <p:sldIdLst>
    <p:sldId id="264" r:id="rId2"/>
    <p:sldId id="259" r:id="rId3"/>
    <p:sldId id="267" r:id="rId4"/>
    <p:sldId id="260" r:id="rId5"/>
    <p:sldId id="262" r:id="rId6"/>
    <p:sldId id="295" r:id="rId7"/>
    <p:sldId id="266" r:id="rId8"/>
    <p:sldId id="269" r:id="rId9"/>
    <p:sldId id="271" r:id="rId10"/>
    <p:sldId id="272" r:id="rId11"/>
    <p:sldId id="273" r:id="rId12"/>
    <p:sldId id="275" r:id="rId13"/>
    <p:sldId id="277" r:id="rId14"/>
    <p:sldId id="281" r:id="rId15"/>
    <p:sldId id="282" r:id="rId16"/>
    <p:sldId id="284" r:id="rId17"/>
    <p:sldId id="285" r:id="rId18"/>
    <p:sldId id="286" r:id="rId19"/>
    <p:sldId id="291" r:id="rId20"/>
    <p:sldId id="290" r:id="rId21"/>
    <p:sldId id="293"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5050"/>
    <a:srgbClr val="0100D5"/>
    <a:srgbClr val="010089"/>
    <a:srgbClr val="354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46" autoAdjust="0"/>
    <p:restoredTop sz="90929"/>
  </p:normalViewPr>
  <p:slideViewPr>
    <p:cSldViewPr>
      <p:cViewPr varScale="1">
        <p:scale>
          <a:sx n="79" d="100"/>
          <a:sy n="79" d="100"/>
        </p:scale>
        <p:origin x="141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C0E2C7C-252D-4E5E-BC77-1381865D1ACF}" type="slidenum">
              <a:rPr lang="en-US"/>
              <a:pPr/>
              <a:t>‹#›</a:t>
            </a:fld>
            <a:endParaRPr lang="en-US" dirty="0"/>
          </a:p>
        </p:txBody>
      </p:sp>
    </p:spTree>
    <p:extLst>
      <p:ext uri="{BB962C8B-B14F-4D97-AF65-F5344CB8AC3E}">
        <p14:creationId xmlns:p14="http://schemas.microsoft.com/office/powerpoint/2010/main" val="33604128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8AF77-FD31-40CF-B2F7-1D9DFD578E47}" type="slidenum">
              <a:rPr lang="en-US"/>
              <a:pPr/>
              <a:t>14</a:t>
            </a:fld>
            <a:endParaRPr lang="en-US" dirty="0"/>
          </a:p>
        </p:txBody>
      </p:sp>
      <p:sp>
        <p:nvSpPr>
          <p:cNvPr id="60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30301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B477-80AC-47A9-B1A3-A04580344FFA}" type="slidenum">
              <a:rPr lang="en-US"/>
              <a:pPr/>
              <a:t>15</a:t>
            </a:fld>
            <a:endParaRPr lang="en-US" dirty="0"/>
          </a:p>
        </p:txBody>
      </p:sp>
      <p:sp>
        <p:nvSpPr>
          <p:cNvPr id="63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21539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457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4580" name="Rectangle 4"/>
          <p:cNvSpPr>
            <a:spLocks noGrp="1" noChangeArrowheads="1"/>
          </p:cNvSpPr>
          <p:nvPr>
            <p:ph type="dt" sz="half" idx="2"/>
          </p:nvPr>
        </p:nvSpPr>
        <p:spPr/>
        <p:txBody>
          <a:bodyPr/>
          <a:lstStyle>
            <a:lvl1pPr>
              <a:defRPr/>
            </a:lvl1pPr>
          </a:lstStyle>
          <a:p>
            <a:endParaRPr lang="en-US" dirty="0"/>
          </a:p>
        </p:txBody>
      </p:sp>
      <p:sp>
        <p:nvSpPr>
          <p:cNvPr id="24581" name="Rectangle 5"/>
          <p:cNvSpPr>
            <a:spLocks noGrp="1" noChangeArrowheads="1"/>
          </p:cNvSpPr>
          <p:nvPr>
            <p:ph type="ftr" sz="quarter" idx="3"/>
          </p:nvPr>
        </p:nvSpPr>
        <p:spPr/>
        <p:txBody>
          <a:bodyPr/>
          <a:lstStyle>
            <a:lvl1pPr>
              <a:defRPr/>
            </a:lvl1pPr>
          </a:lstStyle>
          <a:p>
            <a:endParaRPr lang="en-US" dirty="0"/>
          </a:p>
        </p:txBody>
      </p:sp>
      <p:sp>
        <p:nvSpPr>
          <p:cNvPr id="24582" name="Rectangle 6"/>
          <p:cNvSpPr>
            <a:spLocks noGrp="1" noChangeArrowheads="1"/>
          </p:cNvSpPr>
          <p:nvPr>
            <p:ph type="sldNum" sz="quarter" idx="4"/>
          </p:nvPr>
        </p:nvSpPr>
        <p:spPr/>
        <p:txBody>
          <a:bodyPr/>
          <a:lstStyle>
            <a:lvl1pPr>
              <a:defRPr/>
            </a:lvl1pPr>
          </a:lstStyle>
          <a:p>
            <a:fld id="{BA67DA42-3112-4307-B14F-81F6FFEFE13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979F87F-CBA8-4BE0-9985-6444A38C19B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595E6E-7E9C-4EF3-BF50-D03E7DA8E60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F85AFF6-87F3-4C49-8F76-B7D331DFD94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16C0378A-D5B6-4EF0-8A73-69C45B0A188C}"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13BCCF9-B274-430B-9568-B9B995A2970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71B24D4-EEE3-42CB-8F73-11EDD99E15C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626C12E3-384F-43C7-A400-C61C983F9FDF}"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D810460-E159-40E5-ABB3-BCA4D6CAE7EC}"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C1E5E108-CD10-436A-B92F-6CD9D489517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C2B47C0-F15E-4A0F-89C8-8673C51B226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8913418-2B0A-40B1-98DC-21E303D30A9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AD001DD-A708-4EA6-81D5-B52418AEC4A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B55216B-7D24-4143-82F6-58670396AB0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6023AD6-B1FA-44C0-889F-2801DA62F69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A02C576-D325-4CC6-B1E6-68F6608F4EA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04666E8-1B8D-4923-A5FA-0F3FF9F2C28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FC91D7A-C23E-435F-A2C9-0C9F5EC527D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dirty="0"/>
          </a:p>
        </p:txBody>
      </p:sp>
      <p:sp>
        <p:nvSpPr>
          <p:cNvPr id="23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dirty="0"/>
          </a:p>
        </p:txBody>
      </p:sp>
      <p:sp>
        <p:nvSpPr>
          <p:cNvPr id="235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BCCBCC6-6491-4A76-8E6B-BCEB915E76A5}"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ea typeface="ＭＳ Ｐゴシック" pitchFamily="34" charset="-128"/>
        </a:defRPr>
      </a:lvl2pPr>
      <a:lvl3pPr algn="ctr" rtl="0" fontAlgn="base">
        <a:spcBef>
          <a:spcPct val="0"/>
        </a:spcBef>
        <a:spcAft>
          <a:spcPct val="0"/>
        </a:spcAft>
        <a:defRPr sz="4400">
          <a:solidFill>
            <a:schemeClr val="tx2"/>
          </a:solidFill>
          <a:latin typeface="Tahoma" pitchFamily="34" charset="0"/>
          <a:ea typeface="ＭＳ Ｐゴシック" pitchFamily="34" charset="-128"/>
        </a:defRPr>
      </a:lvl3pPr>
      <a:lvl4pPr algn="ctr" rtl="0" fontAlgn="base">
        <a:spcBef>
          <a:spcPct val="0"/>
        </a:spcBef>
        <a:spcAft>
          <a:spcPct val="0"/>
        </a:spcAft>
        <a:defRPr sz="4400">
          <a:solidFill>
            <a:schemeClr val="tx2"/>
          </a:solidFill>
          <a:latin typeface="Tahoma" pitchFamily="34" charset="0"/>
          <a:ea typeface="ＭＳ Ｐゴシック" pitchFamily="34" charset="-128"/>
        </a:defRPr>
      </a:lvl4pPr>
      <a:lvl5pPr algn="ctr" rtl="0" fontAlgn="base">
        <a:spcBef>
          <a:spcPct val="0"/>
        </a:spcBef>
        <a:spcAft>
          <a:spcPct val="0"/>
        </a:spcAft>
        <a:defRPr sz="4400">
          <a:solidFill>
            <a:schemeClr val="tx2"/>
          </a:solidFill>
          <a:latin typeface="Tahoma" pitchFamily="34" charset="0"/>
          <a:ea typeface="ＭＳ Ｐゴシック"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fontAlgn="base">
        <a:spcBef>
          <a:spcPct val="20000"/>
        </a:spcBef>
        <a:spcAft>
          <a:spcPct val="0"/>
        </a:spcAft>
        <a:buClr>
          <a:srgbClr val="FFCC66"/>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Clr>
          <a:srgbClr val="FFFF66"/>
        </a:buClr>
        <a:buFont typeface="Wingdings" pitchFamily="2" charset="2"/>
        <a:buChar char="w"/>
        <a:defRPr sz="2800">
          <a:solidFill>
            <a:schemeClr val="tx1"/>
          </a:solidFill>
          <a:latin typeface="+mn-lt"/>
          <a:ea typeface="+mn-ea"/>
        </a:defRPr>
      </a:lvl2pPr>
      <a:lvl3pPr marL="1143000" indent="-228600" algn="l" rtl="0" fontAlgn="base">
        <a:spcBef>
          <a:spcPct val="20000"/>
        </a:spcBef>
        <a:spcAft>
          <a:spcPct val="0"/>
        </a:spcAft>
        <a:buClr>
          <a:srgbClr val="FFCC66"/>
        </a:buClr>
        <a:buFont typeface="Wingdings" pitchFamily="2" charset="2"/>
        <a:buChar char="w"/>
        <a:defRPr sz="2400">
          <a:solidFill>
            <a:schemeClr val="tx1"/>
          </a:solidFill>
          <a:latin typeface="+mn-lt"/>
          <a:ea typeface="+mn-ea"/>
        </a:defRPr>
      </a:lvl3pPr>
      <a:lvl4pPr marL="1600200" indent="-228600" algn="l" rtl="0" fontAlgn="base">
        <a:spcBef>
          <a:spcPct val="20000"/>
        </a:spcBef>
        <a:spcAft>
          <a:spcPct val="0"/>
        </a:spcAft>
        <a:buClr>
          <a:srgbClr val="FFFF66"/>
        </a:buClr>
        <a:buFont typeface="Wingdings" pitchFamily="2" charset="2"/>
        <a:buChar char="w"/>
        <a:defRPr sz="2000">
          <a:solidFill>
            <a:schemeClr val="tx1"/>
          </a:solidFill>
          <a:latin typeface="+mn-lt"/>
          <a:ea typeface="+mn-ea"/>
        </a:defRPr>
      </a:lvl4pPr>
      <a:lvl5pPr marL="20574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真珠右腕攻撃"/>
          <p:cNvPicPr>
            <a:picLocks noGrp="1" noChangeAspect="1" noChangeArrowheads="1"/>
          </p:cNvPicPr>
          <p:nvPr>
            <p:ph/>
          </p:nvPr>
        </p:nvPicPr>
        <p:blipFill>
          <a:blip r:embed="rId2" cstate="print"/>
          <a:srcRect/>
          <a:stretch>
            <a:fillRect/>
          </a:stretch>
        </p:blipFill>
        <p:spPr>
          <a:xfrm>
            <a:off x="0" y="0"/>
            <a:ext cx="9220200"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solidFill>
                  <a:srgbClr val="FFFF00"/>
                </a:solidFill>
              </a:rPr>
              <a:t>Imperial Powers and Spheres of Influence in China</a:t>
            </a:r>
          </a:p>
        </p:txBody>
      </p:sp>
      <p:pic>
        <p:nvPicPr>
          <p:cNvPr id="46085" name="Picture 5" descr="kcrc_china_spheres_of_influence1"/>
          <p:cNvPicPr>
            <a:picLocks noGrp="1" noChangeAspect="1" noChangeArrowheads="1"/>
          </p:cNvPicPr>
          <p:nvPr>
            <p:ph idx="1"/>
          </p:nvPr>
        </p:nvPicPr>
        <p:blipFill>
          <a:blip r:embed="rId2" cstate="print"/>
          <a:stretch>
            <a:fillRect/>
          </a:stretch>
        </p:blipFill>
        <p:spPr>
          <a:xfrm>
            <a:off x="3465514" y="609600"/>
            <a:ext cx="5678486" cy="5516563"/>
          </a:xfrm>
        </p:spPr>
      </p:pic>
      <p:sp>
        <p:nvSpPr>
          <p:cNvPr id="2" name="Text Placeholder 1">
            <a:extLst>
              <a:ext uri="{FF2B5EF4-FFF2-40B4-BE49-F238E27FC236}">
                <a16:creationId xmlns:a16="http://schemas.microsoft.com/office/drawing/2014/main" id="{2CC420BD-F880-418D-9178-6548D3EAA1A6}"/>
              </a:ext>
            </a:extLst>
          </p:cNvPr>
          <p:cNvSpPr>
            <a:spLocks noGrp="1"/>
          </p:cNvSpPr>
          <p:nvPr>
            <p:ph type="body" sz="half" idx="2"/>
          </p:nvPr>
        </p:nvSpPr>
        <p:spPr/>
        <p:txBody>
          <a:bodyPr/>
          <a:lstStyle/>
          <a:p>
            <a:pPr marL="457200" indent="-457200">
              <a:buFont typeface="Arial" panose="020B0604020202020204" pitchFamily="34" charset="0"/>
              <a:buChar char="•"/>
            </a:pPr>
            <a:r>
              <a:rPr lang="en-US" sz="2800"/>
              <a:t>IF YOU WERE JAPAN, YOU HAVE ENGLAND, FRANCE, RUSSIA, AND GERMANY TO THE WEST AND THE U.S.A. TO THE EAST. </a:t>
            </a:r>
          </a:p>
          <a:p>
            <a:pPr marL="285750" indent="-285750">
              <a:buFont typeface="Arial" panose="020B0604020202020204" pitchFamily="34" charset="0"/>
              <a:buChar cha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br>
              <a:rPr lang="en-US" sz="3200" dirty="0">
                <a:solidFill>
                  <a:srgbClr val="0100D5"/>
                </a:solidFill>
                <a:effectLst>
                  <a:outerShdw blurRad="38100" dist="38100" dir="2700000" algn="tl">
                    <a:srgbClr val="000000"/>
                  </a:outerShdw>
                </a:effectLst>
              </a:rPr>
            </a:br>
            <a:r>
              <a:rPr lang="en-US" sz="3200">
                <a:solidFill>
                  <a:srgbClr val="0100D5"/>
                </a:solidFill>
                <a:effectLst>
                  <a:outerShdw blurRad="38100" dist="38100" dir="2700000" algn="tl">
                    <a:srgbClr val="000000"/>
                  </a:outerShdw>
                </a:effectLst>
              </a:rPr>
              <a:t> </a:t>
            </a:r>
            <a:endParaRPr lang="en-US" sz="4000" dirty="0"/>
          </a:p>
        </p:txBody>
      </p:sp>
      <p:sp>
        <p:nvSpPr>
          <p:cNvPr id="48131" name="Rectangle 3"/>
          <p:cNvSpPr>
            <a:spLocks noGrp="1" noChangeArrowheads="1"/>
          </p:cNvSpPr>
          <p:nvPr>
            <p:ph idx="1"/>
          </p:nvPr>
        </p:nvSpPr>
        <p:spPr/>
        <p:txBody>
          <a:bodyPr/>
          <a:lstStyle/>
          <a:p>
            <a:pPr marL="0" indent="0">
              <a:buNone/>
            </a:pPr>
            <a:endParaRPr lang="en-US" sz="2000" dirty="0"/>
          </a:p>
          <a:p>
            <a:pPr marL="533400" indent="-533400">
              <a:buFont typeface="Wingdings" pitchFamily="2" charset="2"/>
              <a:buChar char="§"/>
            </a:pPr>
            <a:endParaRPr lang="en-US" sz="2000" dirty="0"/>
          </a:p>
          <a:p>
            <a:pPr marL="533400" indent="-533400">
              <a:buFont typeface="Wingdings" pitchFamily="2" charset="2"/>
              <a:buChar char="§"/>
            </a:pPr>
            <a:endParaRPr lang="en-US" sz="2000" dirty="0"/>
          </a:p>
        </p:txBody>
      </p:sp>
      <p:pic>
        <p:nvPicPr>
          <p:cNvPr id="4" name="Picture 3">
            <a:extLst>
              <a:ext uri="{FF2B5EF4-FFF2-40B4-BE49-F238E27FC236}">
                <a16:creationId xmlns:a16="http://schemas.microsoft.com/office/drawing/2014/main" id="{583EAB2B-F22E-4565-B929-C15B114D697C}"/>
              </a:ext>
            </a:extLst>
          </p:cNvPr>
          <p:cNvPicPr>
            <a:picLocks noChangeAspect="1"/>
          </p:cNvPicPr>
          <p:nvPr/>
        </p:nvPicPr>
        <p:blipFill rotWithShape="1">
          <a:blip r:embed="rId2"/>
          <a:srcRect l="10656" t="396" r="9015" b="15475"/>
          <a:stretch/>
        </p:blipFill>
        <p:spPr>
          <a:xfrm>
            <a:off x="27562" y="1"/>
            <a:ext cx="5715000" cy="6858000"/>
          </a:xfrm>
          <a:prstGeom prst="rect">
            <a:avLst/>
          </a:prstGeom>
        </p:spPr>
      </p:pic>
      <p:sp>
        <p:nvSpPr>
          <p:cNvPr id="5" name="TextBox 4">
            <a:extLst>
              <a:ext uri="{FF2B5EF4-FFF2-40B4-BE49-F238E27FC236}">
                <a16:creationId xmlns:a16="http://schemas.microsoft.com/office/drawing/2014/main" id="{90063047-471F-497F-9102-6D9B4AAC7883}"/>
              </a:ext>
            </a:extLst>
          </p:cNvPr>
          <p:cNvSpPr txBox="1"/>
          <p:nvPr/>
        </p:nvSpPr>
        <p:spPr>
          <a:xfrm>
            <a:off x="6172200" y="609600"/>
            <a:ext cx="2666999" cy="2308324"/>
          </a:xfrm>
          <a:prstGeom prst="rect">
            <a:avLst/>
          </a:prstGeom>
          <a:noFill/>
        </p:spPr>
        <p:txBody>
          <a:bodyPr wrap="square" rtlCol="0">
            <a:spAutoFit/>
          </a:bodyPr>
          <a:lstStyle/>
          <a:p>
            <a:r>
              <a:rPr lang="en-US" sz="3600">
                <a:solidFill>
                  <a:srgbClr val="FFFF00"/>
                </a:solidFill>
              </a:rPr>
              <a:t>WHAT DOES THIS CARTOON MEAN? </a:t>
            </a:r>
          </a:p>
        </p:txBody>
      </p:sp>
      <p:sp>
        <p:nvSpPr>
          <p:cNvPr id="6" name="TextBox 5">
            <a:extLst>
              <a:ext uri="{FF2B5EF4-FFF2-40B4-BE49-F238E27FC236}">
                <a16:creationId xmlns:a16="http://schemas.microsoft.com/office/drawing/2014/main" id="{D88A4C84-0ED8-480E-9281-061BA6870A71}"/>
              </a:ext>
            </a:extLst>
          </p:cNvPr>
          <p:cNvSpPr txBox="1"/>
          <p:nvPr/>
        </p:nvSpPr>
        <p:spPr>
          <a:xfrm>
            <a:off x="6172201" y="3581400"/>
            <a:ext cx="2666998" cy="1200329"/>
          </a:xfrm>
          <a:prstGeom prst="rect">
            <a:avLst/>
          </a:prstGeom>
          <a:noFill/>
        </p:spPr>
        <p:txBody>
          <a:bodyPr wrap="square" rtlCol="0">
            <a:spAutoFit/>
          </a:bodyPr>
          <a:lstStyle/>
          <a:p>
            <a:r>
              <a:rPr lang="en-US" sz="3600">
                <a:solidFill>
                  <a:srgbClr val="FFFF00"/>
                </a:solidFill>
              </a:rPr>
              <a:t>HULL MEMO?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28600"/>
            <a:ext cx="9144000" cy="533400"/>
          </a:xfrm>
        </p:spPr>
        <p:txBody>
          <a:bodyPr/>
          <a:lstStyle/>
          <a:p>
            <a:r>
              <a:rPr lang="en-US" sz="2800" dirty="0">
                <a:solidFill>
                  <a:srgbClr val="0100D5"/>
                </a:solidFill>
              </a:rPr>
              <a:t>Japan’s Invasion and Occupation </a:t>
            </a:r>
            <a:r>
              <a:rPr lang="en-US" sz="2800">
                <a:solidFill>
                  <a:srgbClr val="0100D5"/>
                </a:solidFill>
              </a:rPr>
              <a:t>of Manchuria</a:t>
            </a:r>
            <a:endParaRPr lang="en-US" sz="4000" dirty="0">
              <a:solidFill>
                <a:srgbClr val="0100D5"/>
              </a:solidFill>
            </a:endParaRPr>
          </a:p>
        </p:txBody>
      </p:sp>
      <p:sp>
        <p:nvSpPr>
          <p:cNvPr id="50179" name="Rectangle 3"/>
          <p:cNvSpPr>
            <a:spLocks noGrp="1" noChangeArrowheads="1"/>
          </p:cNvSpPr>
          <p:nvPr>
            <p:ph type="body" sz="half" idx="1"/>
          </p:nvPr>
        </p:nvSpPr>
        <p:spPr>
          <a:xfrm>
            <a:off x="457200" y="5562600"/>
            <a:ext cx="3962400" cy="304800"/>
          </a:xfrm>
        </p:spPr>
        <p:txBody>
          <a:bodyPr/>
          <a:lstStyle/>
          <a:p>
            <a:pPr>
              <a:lnSpc>
                <a:spcPct val="90000"/>
              </a:lnSpc>
              <a:buFont typeface="Wingdings" pitchFamily="2" charset="2"/>
              <a:buNone/>
            </a:pPr>
            <a:r>
              <a:rPr lang="en-US" sz="1600" dirty="0"/>
              <a:t>Japan invasion of Manchuria, 1931</a:t>
            </a:r>
            <a:r>
              <a:rPr lang="en-US" sz="2400" dirty="0"/>
              <a:t> </a:t>
            </a:r>
          </a:p>
          <a:p>
            <a:pPr>
              <a:lnSpc>
                <a:spcPct val="90000"/>
              </a:lnSpc>
              <a:buFont typeface="Wingdings" pitchFamily="2" charset="2"/>
              <a:buNone/>
            </a:pPr>
            <a:endParaRPr lang="en-US" sz="2400" dirty="0"/>
          </a:p>
        </p:txBody>
      </p:sp>
      <p:pic>
        <p:nvPicPr>
          <p:cNvPr id="50181" name="Picture 5" descr="Mukden_1931_japan_shenyang"/>
          <p:cNvPicPr>
            <a:picLocks noGrp="1" noChangeAspect="1" noChangeArrowheads="1"/>
          </p:cNvPicPr>
          <p:nvPr>
            <p:ph sz="quarter" idx="2"/>
          </p:nvPr>
        </p:nvPicPr>
        <p:blipFill>
          <a:blip r:embed="rId2" cstate="print"/>
          <a:srcRect/>
          <a:stretch>
            <a:fillRect/>
          </a:stretch>
        </p:blipFill>
        <p:spPr>
          <a:xfrm>
            <a:off x="4419600" y="990600"/>
            <a:ext cx="2514600" cy="2305050"/>
          </a:xfrm>
          <a:ln/>
        </p:spPr>
      </p:pic>
      <p:sp>
        <p:nvSpPr>
          <p:cNvPr id="50182" name="Text Box 6"/>
          <p:cNvSpPr txBox="1">
            <a:spLocks noChangeArrowheads="1"/>
          </p:cNvSpPr>
          <p:nvPr/>
        </p:nvSpPr>
        <p:spPr bwMode="auto">
          <a:xfrm>
            <a:off x="6934200" y="1600200"/>
            <a:ext cx="2209800" cy="517525"/>
          </a:xfrm>
          <a:prstGeom prst="rect">
            <a:avLst/>
          </a:prstGeom>
          <a:noFill/>
          <a:ln w="9525">
            <a:noFill/>
            <a:miter lim="800000"/>
            <a:headEnd/>
            <a:tailEnd/>
          </a:ln>
          <a:effectLst/>
        </p:spPr>
        <p:txBody>
          <a:bodyPr>
            <a:spAutoFit/>
          </a:bodyPr>
          <a:lstStyle/>
          <a:p>
            <a:pPr eaLnBrk="1" hangingPunct="1"/>
            <a:r>
              <a:rPr lang="en-US" sz="1400" dirty="0"/>
              <a:t>Japanese troops march into Shengyang</a:t>
            </a:r>
          </a:p>
        </p:txBody>
      </p:sp>
      <p:pic>
        <p:nvPicPr>
          <p:cNvPr id="50187" name="Picture 11" descr="asia_map_large"/>
          <p:cNvPicPr>
            <a:picLocks noChangeAspect="1" noChangeArrowheads="1"/>
          </p:cNvPicPr>
          <p:nvPr/>
        </p:nvPicPr>
        <p:blipFill>
          <a:blip r:embed="rId3" cstate="print"/>
          <a:srcRect/>
          <a:stretch>
            <a:fillRect/>
          </a:stretch>
        </p:blipFill>
        <p:spPr bwMode="auto">
          <a:xfrm>
            <a:off x="152400" y="1143000"/>
            <a:ext cx="4083050" cy="4333875"/>
          </a:xfrm>
          <a:prstGeom prst="rect">
            <a:avLst/>
          </a:prstGeom>
          <a:noFill/>
        </p:spPr>
      </p:pic>
      <p:pic>
        <p:nvPicPr>
          <p:cNvPr id="50189" name="Picture 13" descr="Manchukuo - double poster"/>
          <p:cNvPicPr>
            <a:picLocks noChangeAspect="1" noChangeArrowheads="1"/>
          </p:cNvPicPr>
          <p:nvPr/>
        </p:nvPicPr>
        <p:blipFill>
          <a:blip r:embed="rId4" cstate="print"/>
          <a:srcRect/>
          <a:stretch>
            <a:fillRect/>
          </a:stretch>
        </p:blipFill>
        <p:spPr bwMode="auto">
          <a:xfrm>
            <a:off x="4419600" y="3505200"/>
            <a:ext cx="4495800" cy="3251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81000"/>
            <a:ext cx="7772400" cy="560388"/>
          </a:xfrm>
        </p:spPr>
        <p:txBody>
          <a:bodyPr/>
          <a:lstStyle/>
          <a:p>
            <a:r>
              <a:rPr lang="en-US" sz="3200">
                <a:solidFill>
                  <a:srgbClr val="0100D5"/>
                </a:solidFill>
              </a:rPr>
              <a:t>Japan’s Occupation </a:t>
            </a:r>
            <a:r>
              <a:rPr lang="en-US" sz="3200" dirty="0">
                <a:solidFill>
                  <a:srgbClr val="0100D5"/>
                </a:solidFill>
              </a:rPr>
              <a:t>of China</a:t>
            </a:r>
            <a:endParaRPr lang="en-US" dirty="0"/>
          </a:p>
        </p:txBody>
      </p:sp>
      <p:pic>
        <p:nvPicPr>
          <p:cNvPr id="53251" name="Picture 3" descr="Japanese occupation of China"/>
          <p:cNvPicPr>
            <a:picLocks noGrp="1" noChangeAspect="1" noChangeArrowheads="1"/>
          </p:cNvPicPr>
          <p:nvPr>
            <p:ph idx="1"/>
          </p:nvPr>
        </p:nvPicPr>
        <p:blipFill>
          <a:blip r:embed="rId2" cstate="print"/>
          <a:srcRect/>
          <a:stretch>
            <a:fillRect/>
          </a:stretch>
        </p:blipFill>
        <p:spPr>
          <a:xfrm>
            <a:off x="0" y="1143000"/>
            <a:ext cx="9144000" cy="5715000"/>
          </a:xfr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
            <a:ext cx="8229600" cy="457200"/>
          </a:xfrm>
        </p:spPr>
        <p:txBody>
          <a:bodyPr/>
          <a:lstStyle/>
          <a:p>
            <a:br>
              <a:rPr lang="en-US" sz="3200">
                <a:solidFill>
                  <a:srgbClr val="0100D5"/>
                </a:solidFill>
              </a:rPr>
            </a:br>
            <a:r>
              <a:rPr lang="en-US" sz="3200">
                <a:solidFill>
                  <a:srgbClr val="0100D5"/>
                </a:solidFill>
              </a:rPr>
              <a:t>Distant </a:t>
            </a:r>
            <a:r>
              <a:rPr lang="en-US" sz="3200" dirty="0">
                <a:solidFill>
                  <a:srgbClr val="0100D5"/>
                </a:solidFill>
              </a:rPr>
              <a:t>Panorama: “Opening” </a:t>
            </a:r>
            <a:r>
              <a:rPr lang="en-US" sz="3200">
                <a:solidFill>
                  <a:srgbClr val="0100D5"/>
                </a:solidFill>
              </a:rPr>
              <a:t>of Japan beginning in 1853</a:t>
            </a:r>
            <a:endParaRPr lang="en-US" dirty="0"/>
          </a:p>
        </p:txBody>
      </p:sp>
      <p:sp>
        <p:nvSpPr>
          <p:cNvPr id="58371" name="Rectangle 3"/>
          <p:cNvSpPr>
            <a:spLocks noGrp="1" noChangeArrowheads="1"/>
          </p:cNvSpPr>
          <p:nvPr>
            <p:ph type="body" sz="half" idx="1"/>
          </p:nvPr>
        </p:nvSpPr>
        <p:spPr>
          <a:xfrm>
            <a:off x="228600" y="1276350"/>
            <a:ext cx="3814763" cy="4819650"/>
          </a:xfrm>
        </p:spPr>
        <p:txBody>
          <a:bodyPr/>
          <a:lstStyle/>
          <a:p>
            <a:pPr>
              <a:lnSpc>
                <a:spcPct val="90000"/>
              </a:lnSpc>
            </a:pPr>
            <a:r>
              <a:rPr lang="en-US" sz="2400" dirty="0">
                <a:solidFill>
                  <a:srgbClr val="FFFF00"/>
                </a:solidFill>
              </a:rPr>
              <a:t>America’s “Manifest Destiny” extends into the Pacific</a:t>
            </a:r>
          </a:p>
          <a:p>
            <a:pPr>
              <a:lnSpc>
                <a:spcPct val="90000"/>
              </a:lnSpc>
            </a:pPr>
            <a:endParaRPr lang="en-US" sz="2400" dirty="0">
              <a:solidFill>
                <a:srgbClr val="FFFF00"/>
              </a:solidFill>
            </a:endParaRPr>
          </a:p>
          <a:p>
            <a:pPr>
              <a:lnSpc>
                <a:spcPct val="90000"/>
              </a:lnSpc>
            </a:pPr>
            <a:r>
              <a:rPr lang="en-US" sz="2400" dirty="0">
                <a:solidFill>
                  <a:srgbClr val="FFFF00"/>
                </a:solidFill>
              </a:rPr>
              <a:t>Commodore Matthew C. Perry (U.S. Navy):  a message backed by force</a:t>
            </a:r>
          </a:p>
          <a:p>
            <a:pPr>
              <a:lnSpc>
                <a:spcPct val="90000"/>
              </a:lnSpc>
            </a:pPr>
            <a:endParaRPr lang="en-US" sz="2400" dirty="0">
              <a:solidFill>
                <a:srgbClr val="FFFF00"/>
              </a:solidFill>
            </a:endParaRPr>
          </a:p>
          <a:p>
            <a:pPr>
              <a:lnSpc>
                <a:spcPct val="90000"/>
              </a:lnSpc>
            </a:pPr>
            <a:r>
              <a:rPr lang="en-US" sz="2400" dirty="0">
                <a:solidFill>
                  <a:srgbClr val="FFFF00"/>
                </a:solidFill>
              </a:rPr>
              <a:t>“Unequal Treaties”</a:t>
            </a:r>
          </a:p>
          <a:p>
            <a:pPr>
              <a:lnSpc>
                <a:spcPct val="90000"/>
              </a:lnSpc>
              <a:buFont typeface="Wingdings" pitchFamily="2" charset="2"/>
              <a:buNone/>
            </a:pPr>
            <a:endParaRPr lang="en-US" sz="2400" dirty="0">
              <a:solidFill>
                <a:srgbClr val="FFFF00"/>
              </a:solidFill>
            </a:endParaRPr>
          </a:p>
          <a:p>
            <a:pPr>
              <a:lnSpc>
                <a:spcPct val="90000"/>
              </a:lnSpc>
            </a:pPr>
            <a:r>
              <a:rPr lang="en-US" sz="2400">
                <a:solidFill>
                  <a:srgbClr val="FFFF00"/>
                </a:solidFill>
              </a:rPr>
              <a:t>Main cause of Japan’s Meiji Restoration Revolution</a:t>
            </a:r>
            <a:endParaRPr lang="en-US" sz="2400" dirty="0">
              <a:solidFill>
                <a:srgbClr val="FFFF00"/>
              </a:solidFill>
            </a:endParaRPr>
          </a:p>
        </p:txBody>
      </p:sp>
      <p:pic>
        <p:nvPicPr>
          <p:cNvPr id="58372" name="Picture 4" descr="Perry Portrait US"/>
          <p:cNvPicPr>
            <a:picLocks noGrp="1" noChangeAspect="1" noChangeArrowheads="1"/>
          </p:cNvPicPr>
          <p:nvPr>
            <p:ph sz="quarter" idx="3"/>
          </p:nvPr>
        </p:nvPicPr>
        <p:blipFill>
          <a:blip r:embed="rId3" cstate="print"/>
          <a:srcRect/>
          <a:stretch>
            <a:fillRect/>
          </a:stretch>
        </p:blipFill>
        <p:spPr>
          <a:xfrm>
            <a:off x="4191000" y="3855834"/>
            <a:ext cx="2000250" cy="2459038"/>
          </a:xfrm>
          <a:ln/>
        </p:spPr>
      </p:pic>
      <p:pic>
        <p:nvPicPr>
          <p:cNvPr id="58373" name="Picture 5" descr="Perry Japanese Portrait"/>
          <p:cNvPicPr>
            <a:picLocks noChangeAspect="1" noChangeArrowheads="1"/>
          </p:cNvPicPr>
          <p:nvPr/>
        </p:nvPicPr>
        <p:blipFill>
          <a:blip r:embed="rId4" cstate="print"/>
          <a:srcRect/>
          <a:stretch>
            <a:fillRect/>
          </a:stretch>
        </p:blipFill>
        <p:spPr bwMode="auto">
          <a:xfrm>
            <a:off x="7028910" y="3920247"/>
            <a:ext cx="1936750" cy="2460625"/>
          </a:xfrm>
          <a:prstGeom prst="rect">
            <a:avLst/>
          </a:prstGeom>
          <a:noFill/>
        </p:spPr>
      </p:pic>
      <p:pic>
        <p:nvPicPr>
          <p:cNvPr id="58374" name="Picture 6" descr="US Pacific Expansion MAP"/>
          <p:cNvPicPr>
            <a:picLocks noGrp="1" noChangeAspect="1" noChangeArrowheads="1"/>
          </p:cNvPicPr>
          <p:nvPr>
            <p:ph sz="quarter" idx="2"/>
          </p:nvPr>
        </p:nvPicPr>
        <p:blipFill>
          <a:blip r:embed="rId5" cstate="print"/>
          <a:srcRect/>
          <a:stretch>
            <a:fillRect/>
          </a:stretch>
        </p:blipFill>
        <p:spPr>
          <a:xfrm>
            <a:off x="4191000" y="1276350"/>
            <a:ext cx="4800600" cy="2460625"/>
          </a:xfrm>
          <a:ln/>
        </p:spPr>
      </p:pic>
      <p:sp>
        <p:nvSpPr>
          <p:cNvPr id="58375" name="Text Box 7"/>
          <p:cNvSpPr txBox="1">
            <a:spLocks noChangeArrowheads="1"/>
          </p:cNvSpPr>
          <p:nvPr/>
        </p:nvSpPr>
        <p:spPr bwMode="auto">
          <a:xfrm>
            <a:off x="4043363" y="6324600"/>
            <a:ext cx="5634037" cy="369332"/>
          </a:xfrm>
          <a:prstGeom prst="rect">
            <a:avLst/>
          </a:prstGeom>
          <a:noFill/>
          <a:ln w="9525">
            <a:noFill/>
            <a:miter lim="800000"/>
            <a:headEnd/>
            <a:tailEnd/>
          </a:ln>
          <a:effectLst/>
        </p:spPr>
        <p:txBody>
          <a:bodyPr wrap="square">
            <a:spAutoFit/>
          </a:bodyPr>
          <a:lstStyle/>
          <a:p>
            <a:pPr eaLnBrk="1" hangingPunct="1"/>
            <a:r>
              <a:rPr lang="en-US" sz="1800" b="1"/>
              <a:t>  </a:t>
            </a:r>
            <a:r>
              <a:rPr lang="en-US" sz="1400" b="1">
                <a:effectLst>
                  <a:outerShdw blurRad="38100" dist="38100" dir="2700000" algn="tl">
                    <a:srgbClr val="000000"/>
                  </a:outerShdw>
                </a:effectLst>
              </a:rPr>
              <a:t>USA PERSPECTIVE	                 JAPANESE PERSPECTIVE</a:t>
            </a:r>
            <a:endParaRPr lang="en-US" sz="1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28600"/>
            <a:ext cx="9144000" cy="1143000"/>
          </a:xfrm>
        </p:spPr>
        <p:txBody>
          <a:bodyPr/>
          <a:lstStyle/>
          <a:p>
            <a:r>
              <a:rPr lang="en-US" sz="2800" dirty="0">
                <a:solidFill>
                  <a:srgbClr val="0100D5"/>
                </a:solidFill>
                <a:effectLst>
                  <a:outerShdw blurRad="38100" dist="38100" dir="2700000" algn="tl">
                    <a:srgbClr val="000000"/>
                  </a:outerShdw>
                </a:effectLst>
              </a:rPr>
              <a:t>Monstrous “Black Ships” or Vanguard of Civilization?</a:t>
            </a:r>
            <a:endParaRPr lang="en-US" sz="3600" dirty="0"/>
          </a:p>
        </p:txBody>
      </p:sp>
      <p:pic>
        <p:nvPicPr>
          <p:cNvPr id="62467" name="Picture 3" descr="Black Ship characature"/>
          <p:cNvPicPr>
            <a:picLocks noGrp="1" noChangeAspect="1" noChangeArrowheads="1"/>
          </p:cNvPicPr>
          <p:nvPr>
            <p:ph sz="half" idx="1"/>
          </p:nvPr>
        </p:nvPicPr>
        <p:blipFill>
          <a:blip r:embed="rId3" cstate="print"/>
          <a:srcRect/>
          <a:stretch>
            <a:fillRect/>
          </a:stretch>
        </p:blipFill>
        <p:spPr>
          <a:xfrm>
            <a:off x="105382" y="1828800"/>
            <a:ext cx="4181476" cy="3784600"/>
          </a:xfrm>
          <a:ln/>
        </p:spPr>
      </p:pic>
      <p:pic>
        <p:nvPicPr>
          <p:cNvPr id="62471" name="Picture 7" descr="Perry carrying the Gospel to Japan"/>
          <p:cNvPicPr>
            <a:picLocks noGrp="1" noChangeAspect="1" noChangeArrowheads="1"/>
          </p:cNvPicPr>
          <p:nvPr>
            <p:ph sz="half" idx="2"/>
          </p:nvPr>
        </p:nvPicPr>
        <p:blipFill>
          <a:blip r:embed="rId4" cstate="print">
            <a:lum bright="10000" contrast="16000"/>
          </a:blip>
          <a:srcRect/>
          <a:stretch>
            <a:fillRect/>
          </a:stretch>
        </p:blipFill>
        <p:spPr>
          <a:xfrm>
            <a:off x="4555787" y="1828800"/>
            <a:ext cx="4350088" cy="3784600"/>
          </a:xfrm>
          <a:noFill/>
          <a:ln/>
          <a:effectLst/>
        </p:spPr>
      </p:pic>
      <p:sp>
        <p:nvSpPr>
          <p:cNvPr id="62472" name="Text Box 8"/>
          <p:cNvSpPr txBox="1">
            <a:spLocks noChangeArrowheads="1"/>
          </p:cNvSpPr>
          <p:nvPr/>
        </p:nvSpPr>
        <p:spPr bwMode="auto">
          <a:xfrm>
            <a:off x="4724400" y="1651000"/>
            <a:ext cx="4181475" cy="615553"/>
          </a:xfrm>
          <a:prstGeom prst="rect">
            <a:avLst/>
          </a:prstGeom>
          <a:noFill/>
          <a:ln w="9525">
            <a:noFill/>
            <a:miter lim="800000"/>
            <a:headEnd/>
            <a:tailEnd/>
          </a:ln>
        </p:spPr>
        <p:txBody>
          <a:bodyPr>
            <a:spAutoFit/>
          </a:bodyPr>
          <a:lstStyle/>
          <a:p>
            <a:pPr eaLnBrk="1" hangingPunct="1"/>
            <a:br>
              <a:rPr lang="en-US" sz="1600" dirty="0"/>
            </a:br>
            <a:endParaRPr lang="en-US" sz="1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152400"/>
            <a:ext cx="7772400" cy="685800"/>
          </a:xfrm>
        </p:spPr>
        <p:txBody>
          <a:bodyPr/>
          <a:lstStyle/>
          <a:p>
            <a:r>
              <a:rPr lang="en-US" sz="3600">
                <a:solidFill>
                  <a:srgbClr val="0100D5"/>
                </a:solidFill>
                <a:effectLst>
                  <a:outerShdw blurRad="38100" dist="38100" dir="2700000" algn="tl">
                    <a:srgbClr val="000000"/>
                  </a:outerShdw>
                </a:effectLst>
              </a:rPr>
              <a:t>Japan sees the </a:t>
            </a:r>
            <a:r>
              <a:rPr lang="en-US" sz="3600" dirty="0">
                <a:solidFill>
                  <a:srgbClr val="0100D5"/>
                </a:solidFill>
                <a:effectLst>
                  <a:outerShdw blurRad="38100" dist="38100" dir="2700000" algn="tl">
                    <a:srgbClr val="000000"/>
                  </a:outerShdw>
                </a:effectLst>
              </a:rPr>
              <a:t>West </a:t>
            </a:r>
            <a:r>
              <a:rPr lang="en-US" sz="3600">
                <a:solidFill>
                  <a:srgbClr val="0100D5"/>
                </a:solidFill>
                <a:effectLst>
                  <a:outerShdw blurRad="38100" dist="38100" dir="2700000" algn="tl">
                    <a:srgbClr val="000000"/>
                  </a:outerShdw>
                </a:effectLst>
              </a:rPr>
              <a:t>as a model </a:t>
            </a:r>
            <a:r>
              <a:rPr lang="en-US" sz="3600" dirty="0">
                <a:solidFill>
                  <a:srgbClr val="0100D5"/>
                </a:solidFill>
                <a:effectLst>
                  <a:outerShdw blurRad="38100" dist="38100" dir="2700000" algn="tl">
                    <a:srgbClr val="000000"/>
                  </a:outerShdw>
                </a:effectLst>
              </a:rPr>
              <a:t>. . . </a:t>
            </a:r>
            <a:r>
              <a:rPr lang="en-US" sz="3600">
                <a:solidFill>
                  <a:srgbClr val="0100D5"/>
                </a:solidFill>
                <a:effectLst>
                  <a:outerShdw blurRad="38100" dist="38100" dir="2700000" algn="tl">
                    <a:srgbClr val="000000"/>
                  </a:outerShdw>
                </a:effectLst>
              </a:rPr>
              <a:t>and a threat</a:t>
            </a:r>
            <a:endParaRPr lang="en-US" dirty="0"/>
          </a:p>
        </p:txBody>
      </p:sp>
      <p:sp>
        <p:nvSpPr>
          <p:cNvPr id="65539" name="Rectangle 3"/>
          <p:cNvSpPr>
            <a:spLocks noGrp="1" noChangeArrowheads="1"/>
          </p:cNvSpPr>
          <p:nvPr>
            <p:ph type="body" sz="half" idx="1"/>
          </p:nvPr>
        </p:nvSpPr>
        <p:spPr>
          <a:xfrm>
            <a:off x="381000" y="1066800"/>
            <a:ext cx="8077200" cy="3886200"/>
          </a:xfrm>
        </p:spPr>
        <p:txBody>
          <a:bodyPr/>
          <a:lstStyle/>
          <a:p>
            <a:pPr>
              <a:lnSpc>
                <a:spcPct val="80000"/>
              </a:lnSpc>
            </a:pPr>
            <a:endParaRPr lang="en-US" sz="1400" dirty="0"/>
          </a:p>
          <a:p>
            <a:pPr>
              <a:lnSpc>
                <a:spcPct val="80000"/>
              </a:lnSpc>
            </a:pPr>
            <a:r>
              <a:rPr lang="en-US" sz="2000" dirty="0">
                <a:solidFill>
                  <a:srgbClr val="FFFF00"/>
                </a:solidFill>
              </a:rPr>
              <a:t>Iwakura Mission</a:t>
            </a:r>
            <a:r>
              <a:rPr lang="en-US" sz="1800" dirty="0">
                <a:solidFill>
                  <a:srgbClr val="FFFF00"/>
                </a:solidFill>
              </a:rPr>
              <a:t> to Europe &amp; U.S. (1871-73)</a:t>
            </a:r>
          </a:p>
          <a:p>
            <a:pPr lvl="1">
              <a:lnSpc>
                <a:spcPct val="80000"/>
              </a:lnSpc>
              <a:buFont typeface="Wingdings" pitchFamily="2" charset="2"/>
              <a:buNone/>
            </a:pPr>
            <a:r>
              <a:rPr lang="en-US" altLang="ja-JP" sz="1600" i="1" dirty="0">
                <a:solidFill>
                  <a:srgbClr val="FFFF00"/>
                </a:solidFill>
                <a:latin typeface="Arial"/>
              </a:rPr>
              <a:t>“</a:t>
            </a:r>
            <a:r>
              <a:rPr lang="en-US" altLang="ja-JP" sz="1600" i="1" dirty="0">
                <a:solidFill>
                  <a:srgbClr val="FFFF00"/>
                </a:solidFill>
              </a:rPr>
              <a:t>. . . to discover the great principles which are to be our guide in the future</a:t>
            </a:r>
            <a:r>
              <a:rPr lang="en-US" altLang="ja-JP" sz="1600" i="1" dirty="0">
                <a:solidFill>
                  <a:srgbClr val="FFFF00"/>
                </a:solidFill>
                <a:latin typeface="Arial"/>
              </a:rPr>
              <a:t>”</a:t>
            </a:r>
            <a:r>
              <a:rPr lang="en-US" altLang="ja-JP" sz="1600" dirty="0">
                <a:solidFill>
                  <a:srgbClr val="FFFF00"/>
                </a:solidFill>
              </a:rPr>
              <a:t> </a:t>
            </a:r>
          </a:p>
          <a:p>
            <a:pPr lvl="1">
              <a:lnSpc>
                <a:spcPct val="80000"/>
              </a:lnSpc>
              <a:buFont typeface="Wingdings" pitchFamily="2" charset="2"/>
              <a:buNone/>
            </a:pPr>
            <a:endParaRPr lang="en-US" altLang="ja-JP" sz="1600" i="1" dirty="0">
              <a:solidFill>
                <a:srgbClr val="FFFF00"/>
              </a:solidFill>
            </a:endParaRPr>
          </a:p>
          <a:p>
            <a:pPr lvl="1">
              <a:lnSpc>
                <a:spcPct val="80000"/>
              </a:lnSpc>
              <a:buFont typeface="Wingdings" pitchFamily="2" charset="2"/>
              <a:buNone/>
            </a:pPr>
            <a:r>
              <a:rPr lang="en-US" altLang="ja-JP" sz="1600" i="1" dirty="0">
                <a:solidFill>
                  <a:srgbClr val="FFFF00"/>
                </a:solidFill>
                <a:latin typeface="Arial"/>
              </a:rPr>
              <a:t>“</a:t>
            </a:r>
            <a:r>
              <a:rPr lang="en-US" altLang="ja-JP" sz="1600" i="1" dirty="0">
                <a:solidFill>
                  <a:srgbClr val="FFFF00"/>
                </a:solidFill>
              </a:rPr>
              <a:t>Most of the countries in Europe shine with the light of civilization and abound in wealth and power. Their trade is prosperous, their technology is superior, and they greatly enjoy the pleasures and comforts of life</a:t>
            </a:r>
            <a:r>
              <a:rPr lang="en-US" altLang="ja-JP" sz="1600" i="1" dirty="0">
                <a:solidFill>
                  <a:srgbClr val="FFFF00"/>
                </a:solidFill>
                <a:latin typeface="Arial"/>
              </a:rPr>
              <a:t>”</a:t>
            </a:r>
            <a:endParaRPr lang="en-US" altLang="ja-JP" sz="1600" i="1" dirty="0">
              <a:solidFill>
                <a:srgbClr val="FFFF00"/>
              </a:solidFill>
            </a:endParaRPr>
          </a:p>
          <a:p>
            <a:pPr lvl="1">
              <a:lnSpc>
                <a:spcPct val="80000"/>
              </a:lnSpc>
              <a:buFont typeface="Wingdings" pitchFamily="2" charset="2"/>
              <a:buNone/>
            </a:pPr>
            <a:endParaRPr lang="en-US" altLang="ja-JP" sz="1600" dirty="0">
              <a:solidFill>
                <a:srgbClr val="FFFF00"/>
              </a:solidFill>
            </a:endParaRPr>
          </a:p>
          <a:p>
            <a:pPr>
              <a:lnSpc>
                <a:spcPct val="80000"/>
              </a:lnSpc>
            </a:pPr>
            <a:r>
              <a:rPr lang="en-US" altLang="ja-JP" sz="2000" dirty="0">
                <a:solidFill>
                  <a:srgbClr val="FFFF00"/>
                </a:solidFill>
              </a:rPr>
              <a:t>Foreign experts come to Japan </a:t>
            </a:r>
          </a:p>
          <a:p>
            <a:pPr>
              <a:lnSpc>
                <a:spcPct val="80000"/>
              </a:lnSpc>
              <a:buFont typeface="Wingdings" pitchFamily="2" charset="2"/>
              <a:buNone/>
            </a:pPr>
            <a:endParaRPr lang="en-US" altLang="ja-JP" sz="2000" dirty="0">
              <a:solidFill>
                <a:srgbClr val="FFFF00"/>
              </a:solidFill>
            </a:endParaRPr>
          </a:p>
          <a:p>
            <a:pPr>
              <a:lnSpc>
                <a:spcPct val="80000"/>
              </a:lnSpc>
            </a:pPr>
            <a:r>
              <a:rPr lang="en-US" altLang="ja-JP" sz="2000" dirty="0">
                <a:solidFill>
                  <a:srgbClr val="FFFF00"/>
                </a:solidFill>
              </a:rPr>
              <a:t>Study tours to the West</a:t>
            </a:r>
          </a:p>
          <a:p>
            <a:pPr>
              <a:lnSpc>
                <a:spcPct val="80000"/>
              </a:lnSpc>
              <a:buFont typeface="Wingdings" pitchFamily="2" charset="2"/>
              <a:buNone/>
            </a:pPr>
            <a:endParaRPr lang="en-US" altLang="ja-JP" sz="2000" dirty="0">
              <a:solidFill>
                <a:srgbClr val="FFFF00"/>
              </a:solidFill>
            </a:endParaRPr>
          </a:p>
          <a:p>
            <a:pPr>
              <a:lnSpc>
                <a:spcPct val="80000"/>
              </a:lnSpc>
            </a:pPr>
            <a:r>
              <a:rPr lang="en-US" altLang="ja-JP" sz="2000" dirty="0">
                <a:solidFill>
                  <a:srgbClr val="FFFF00"/>
                </a:solidFill>
                <a:latin typeface="Arial"/>
              </a:rPr>
              <a:t>“</a:t>
            </a:r>
            <a:r>
              <a:rPr lang="en-US" altLang="ja-JP" sz="2000" dirty="0">
                <a:solidFill>
                  <a:srgbClr val="FFFF00"/>
                </a:solidFill>
              </a:rPr>
              <a:t>Civilization and Enlightenment</a:t>
            </a:r>
            <a:r>
              <a:rPr lang="en-US" altLang="ja-JP" sz="2000" dirty="0">
                <a:solidFill>
                  <a:srgbClr val="FFFF00"/>
                </a:solidFill>
                <a:latin typeface="Arial"/>
              </a:rPr>
              <a:t>”</a:t>
            </a:r>
            <a:endParaRPr lang="en-US" altLang="ja-JP" sz="2000" dirty="0">
              <a:solidFill>
                <a:srgbClr val="FFFF00"/>
              </a:solidFill>
            </a:endParaRPr>
          </a:p>
        </p:txBody>
      </p:sp>
      <p:pic>
        <p:nvPicPr>
          <p:cNvPr id="65540" name="Picture 4" descr="Iwakura Mission"/>
          <p:cNvPicPr>
            <a:picLocks noGrp="1" noChangeAspect="1" noChangeArrowheads="1"/>
          </p:cNvPicPr>
          <p:nvPr>
            <p:ph sz="half" idx="2"/>
          </p:nvPr>
        </p:nvPicPr>
        <p:blipFill>
          <a:blip r:embed="rId2" cstate="print"/>
          <a:srcRect/>
          <a:stretch>
            <a:fillRect/>
          </a:stretch>
        </p:blipFill>
        <p:spPr>
          <a:xfrm>
            <a:off x="4724400" y="2968625"/>
            <a:ext cx="4419600" cy="3886200"/>
          </a:xfrm>
          <a:ln/>
        </p:spPr>
      </p:pic>
      <p:sp>
        <p:nvSpPr>
          <p:cNvPr id="65541" name="Text Box 5"/>
          <p:cNvSpPr txBox="1">
            <a:spLocks noChangeArrowheads="1"/>
          </p:cNvSpPr>
          <p:nvPr/>
        </p:nvSpPr>
        <p:spPr bwMode="auto">
          <a:xfrm>
            <a:off x="3048000" y="5334000"/>
            <a:ext cx="1828800" cy="1155700"/>
          </a:xfrm>
          <a:prstGeom prst="rect">
            <a:avLst/>
          </a:prstGeom>
          <a:noFill/>
          <a:ln w="9525">
            <a:noFill/>
            <a:miter lim="800000"/>
            <a:headEnd/>
            <a:tailEnd/>
          </a:ln>
          <a:effectLst/>
        </p:spPr>
        <p:txBody>
          <a:bodyPr>
            <a:spAutoFit/>
          </a:bodyPr>
          <a:lstStyle/>
          <a:p>
            <a:pPr eaLnBrk="1" hangingPunct="1"/>
            <a:r>
              <a:rPr lang="en-US" sz="1400" dirty="0"/>
              <a:t>Iwakura Mission members including Iwakura Tomomi, </a:t>
            </a:r>
          </a:p>
          <a:p>
            <a:pPr eaLnBrk="1" hangingPunct="1"/>
            <a:r>
              <a:rPr lang="en-US" sz="1400" dirty="0"/>
              <a:t>Okubo Toshimichi, </a:t>
            </a:r>
          </a:p>
          <a:p>
            <a:pPr eaLnBrk="1" hangingPunct="1"/>
            <a:r>
              <a:rPr lang="en-US" sz="1400" dirty="0"/>
              <a:t>Kido Koin</a:t>
            </a:r>
          </a:p>
        </p:txBody>
      </p:sp>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772400" cy="685800"/>
          </a:xfrm>
        </p:spPr>
        <p:txBody>
          <a:bodyPr/>
          <a:lstStyle/>
          <a:p>
            <a:r>
              <a:rPr lang="en-US" sz="3200">
                <a:solidFill>
                  <a:srgbClr val="0100D5"/>
                </a:solidFill>
              </a:rPr>
              <a:t>Once change happened, so did industrialism and imperialism</a:t>
            </a:r>
            <a:endParaRPr lang="en-US" dirty="0"/>
          </a:p>
        </p:txBody>
      </p:sp>
      <p:sp>
        <p:nvSpPr>
          <p:cNvPr id="66563" name="Rectangle 3"/>
          <p:cNvSpPr>
            <a:spLocks noGrp="1" noChangeArrowheads="1"/>
          </p:cNvSpPr>
          <p:nvPr>
            <p:ph type="body" sz="half" idx="1"/>
          </p:nvPr>
        </p:nvSpPr>
        <p:spPr>
          <a:xfrm>
            <a:off x="0" y="1600200"/>
            <a:ext cx="2743200" cy="4530725"/>
          </a:xfrm>
        </p:spPr>
        <p:txBody>
          <a:bodyPr/>
          <a:lstStyle/>
          <a:p>
            <a:pPr>
              <a:buFont typeface="Wingdings" pitchFamily="2" charset="2"/>
              <a:buNone/>
            </a:pPr>
            <a:endParaRPr lang="en-US" sz="1800" dirty="0"/>
          </a:p>
          <a:p>
            <a:pPr>
              <a:buFont typeface="Wingdings" pitchFamily="2" charset="2"/>
              <a:buNone/>
            </a:pPr>
            <a:endParaRPr lang="en-US" sz="1800" dirty="0"/>
          </a:p>
          <a:p>
            <a:r>
              <a:rPr lang="en-US" sz="1600" dirty="0"/>
              <a:t>Backed by industrial power</a:t>
            </a:r>
          </a:p>
          <a:p>
            <a:endParaRPr lang="en-US" sz="1600" dirty="0"/>
          </a:p>
          <a:p>
            <a:r>
              <a:rPr lang="en-US" sz="1600" dirty="0"/>
              <a:t>Intense competition for empire, formal &amp; informal</a:t>
            </a:r>
          </a:p>
          <a:p>
            <a:endParaRPr lang="en-US" sz="1600" dirty="0"/>
          </a:p>
          <a:p>
            <a:r>
              <a:rPr lang="en-US" sz="1600" dirty="0"/>
              <a:t>Supported by new national publics</a:t>
            </a:r>
          </a:p>
          <a:p>
            <a:pPr>
              <a:buFont typeface="Wingdings" pitchFamily="2" charset="2"/>
              <a:buNone/>
            </a:pPr>
            <a:endParaRPr lang="en-US" sz="1600" dirty="0"/>
          </a:p>
          <a:p>
            <a:r>
              <a:rPr lang="en-US" sz="1600" dirty="0"/>
              <a:t>Measure of international prestige &amp; power</a:t>
            </a:r>
          </a:p>
        </p:txBody>
      </p:sp>
      <p:pic>
        <p:nvPicPr>
          <p:cNvPr id="66564" name="Picture 4" descr="world_1910"/>
          <p:cNvPicPr>
            <a:picLocks noGrp="1" noChangeAspect="1" noChangeArrowheads="1"/>
          </p:cNvPicPr>
          <p:nvPr>
            <p:ph sz="half" idx="2"/>
          </p:nvPr>
        </p:nvPicPr>
        <p:blipFill>
          <a:blip r:embed="rId2" cstate="print"/>
          <a:srcRect/>
          <a:stretch>
            <a:fillRect/>
          </a:stretch>
        </p:blipFill>
        <p:spPr>
          <a:xfrm>
            <a:off x="2895600" y="1447800"/>
            <a:ext cx="6096000" cy="471963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152400"/>
            <a:ext cx="7772400" cy="941388"/>
          </a:xfrm>
        </p:spPr>
        <p:txBody>
          <a:bodyPr/>
          <a:lstStyle/>
          <a:p>
            <a:r>
              <a:rPr lang="en-US" sz="3600" dirty="0">
                <a:solidFill>
                  <a:srgbClr val="0100D5"/>
                </a:solidFill>
                <a:effectLst>
                  <a:outerShdw blurRad="38100" dist="38100" dir="2700000" algn="tl">
                    <a:srgbClr val="000000"/>
                  </a:outerShdw>
                </a:effectLst>
              </a:rPr>
              <a:t>Japan’s Logic of Empire</a:t>
            </a:r>
            <a:endParaRPr lang="en-US" dirty="0"/>
          </a:p>
        </p:txBody>
      </p:sp>
      <p:sp>
        <p:nvSpPr>
          <p:cNvPr id="67587" name="Rectangle 3"/>
          <p:cNvSpPr>
            <a:spLocks noGrp="1" noChangeArrowheads="1"/>
          </p:cNvSpPr>
          <p:nvPr>
            <p:ph type="body" sz="half" idx="1"/>
          </p:nvPr>
        </p:nvSpPr>
        <p:spPr>
          <a:xfrm>
            <a:off x="228600" y="1752600"/>
            <a:ext cx="5791200" cy="4830763"/>
          </a:xfrm>
        </p:spPr>
        <p:txBody>
          <a:bodyPr/>
          <a:lstStyle/>
          <a:p>
            <a:pPr>
              <a:lnSpc>
                <a:spcPct val="80000"/>
              </a:lnSpc>
              <a:buFont typeface="Wingdings" pitchFamily="2" charset="2"/>
              <a:buNone/>
            </a:pPr>
            <a:endParaRPr lang="en-US" sz="1800" b="1" dirty="0"/>
          </a:p>
          <a:p>
            <a:pPr>
              <a:lnSpc>
                <a:spcPct val="80000"/>
              </a:lnSpc>
              <a:buFont typeface="Wingdings" pitchFamily="2" charset="2"/>
              <a:buNone/>
            </a:pPr>
            <a:endParaRPr lang="en-US" altLang="ja-JP" sz="1800" b="1" dirty="0">
              <a:solidFill>
                <a:srgbClr val="9E4F00"/>
              </a:solidFill>
            </a:endParaRPr>
          </a:p>
          <a:p>
            <a:pPr>
              <a:lnSpc>
                <a:spcPct val="80000"/>
              </a:lnSpc>
            </a:pPr>
            <a:r>
              <a:rPr lang="en-US" altLang="ja-JP" sz="2800" dirty="0">
                <a:solidFill>
                  <a:schemeClr val="accent2">
                    <a:lumMod val="40000"/>
                    <a:lumOff val="60000"/>
                  </a:schemeClr>
                </a:solidFill>
                <a:effectLst>
                  <a:outerShdw blurRad="38100" dist="38100" dir="2700000" algn="tl">
                    <a:srgbClr val="000000"/>
                  </a:outerShdw>
                </a:effectLst>
              </a:rPr>
              <a:t>Prime Minister Yamagata</a:t>
            </a:r>
            <a:r>
              <a:rPr lang="en-US" altLang="ja-JP" sz="2800" dirty="0">
                <a:solidFill>
                  <a:schemeClr val="accent2">
                    <a:lumMod val="40000"/>
                    <a:lumOff val="60000"/>
                  </a:schemeClr>
                </a:solidFill>
                <a:effectLst>
                  <a:outerShdw blurRad="38100" dist="38100" dir="2700000" algn="tl">
                    <a:srgbClr val="000000"/>
                  </a:outerShdw>
                </a:effectLst>
                <a:latin typeface="Times New Roman"/>
              </a:rPr>
              <a:t>’</a:t>
            </a:r>
            <a:r>
              <a:rPr lang="en-US" altLang="ja-JP" sz="2800" dirty="0">
                <a:solidFill>
                  <a:schemeClr val="accent2">
                    <a:lumMod val="40000"/>
                    <a:lumOff val="60000"/>
                  </a:schemeClr>
                </a:solidFill>
                <a:effectLst>
                  <a:outerShdw blurRad="38100" dist="38100" dir="2700000" algn="tl">
                    <a:srgbClr val="000000"/>
                  </a:outerShdw>
                </a:effectLst>
              </a:rPr>
              <a:t>s policy statement in Japan</a:t>
            </a:r>
            <a:r>
              <a:rPr lang="en-US" altLang="ja-JP" sz="2800" dirty="0">
                <a:solidFill>
                  <a:schemeClr val="accent2">
                    <a:lumMod val="40000"/>
                    <a:lumOff val="60000"/>
                  </a:schemeClr>
                </a:solidFill>
                <a:effectLst>
                  <a:outerShdw blurRad="38100" dist="38100" dir="2700000" algn="tl">
                    <a:srgbClr val="000000"/>
                  </a:outerShdw>
                </a:effectLst>
                <a:latin typeface="Times New Roman"/>
              </a:rPr>
              <a:t>’</a:t>
            </a:r>
            <a:r>
              <a:rPr lang="en-US" altLang="ja-JP" sz="2800" dirty="0">
                <a:solidFill>
                  <a:schemeClr val="accent2">
                    <a:lumMod val="40000"/>
                    <a:lumOff val="60000"/>
                  </a:schemeClr>
                </a:solidFill>
                <a:effectLst>
                  <a:outerShdw blurRad="38100" dist="38100" dir="2700000" algn="tl">
                    <a:srgbClr val="000000"/>
                  </a:outerShdw>
                </a:effectLst>
              </a:rPr>
              <a:t>s first Diet session (1890):</a:t>
            </a:r>
            <a:endParaRPr lang="en-US" altLang="ja-JP" sz="2800" b="1" dirty="0">
              <a:solidFill>
                <a:schemeClr val="accent2">
                  <a:lumMod val="40000"/>
                  <a:lumOff val="60000"/>
                </a:schemeClr>
              </a:solidFill>
            </a:endParaRPr>
          </a:p>
          <a:p>
            <a:pPr>
              <a:lnSpc>
                <a:spcPct val="80000"/>
              </a:lnSpc>
              <a:buFont typeface="Wingdings" pitchFamily="2" charset="2"/>
              <a:buNone/>
            </a:pPr>
            <a:endParaRPr lang="en-US" altLang="ja-JP" sz="2800" b="1" dirty="0">
              <a:solidFill>
                <a:schemeClr val="accent2">
                  <a:lumMod val="40000"/>
                  <a:lumOff val="60000"/>
                </a:schemeClr>
              </a:solidFill>
            </a:endParaRPr>
          </a:p>
          <a:p>
            <a:pPr>
              <a:lnSpc>
                <a:spcPct val="80000"/>
              </a:lnSpc>
              <a:buFont typeface="Wingdings" pitchFamily="2" charset="2"/>
              <a:buNone/>
            </a:pPr>
            <a:r>
              <a:rPr lang="en-US" sz="2800" i="1" dirty="0">
                <a:solidFill>
                  <a:schemeClr val="accent2">
                    <a:lumMod val="40000"/>
                    <a:lumOff val="60000"/>
                  </a:schemeClr>
                </a:solidFill>
                <a:latin typeface="Times New Roman" pitchFamily="18" charset="0"/>
                <a:ea typeface="MS Mincho" pitchFamily="49" charset="-128"/>
              </a:rPr>
              <a:t>	</a:t>
            </a:r>
            <a:r>
              <a:rPr lang="en-US" sz="2800" i="1" dirty="0">
                <a:solidFill>
                  <a:srgbClr val="FFFF00"/>
                </a:solidFill>
                <a:effectLst>
                  <a:outerShdw blurRad="38100" dist="38100" dir="2700000" algn="tl">
                    <a:srgbClr val="000000"/>
                  </a:outerShdw>
                </a:effectLst>
                <a:latin typeface="Times New Roman" pitchFamily="18" charset="0"/>
                <a:ea typeface="MS Mincho" pitchFamily="49" charset="-128"/>
              </a:rPr>
              <a:t>If we wish to maintain the nations independence among the powers of </a:t>
            </a:r>
            <a:r>
              <a:rPr lang="en-US" sz="2800" i="1">
                <a:solidFill>
                  <a:srgbClr val="FFFF00"/>
                </a:solidFill>
                <a:effectLst>
                  <a:outerShdw blurRad="38100" dist="38100" dir="2700000" algn="tl">
                    <a:srgbClr val="000000"/>
                  </a:outerShdw>
                </a:effectLst>
                <a:latin typeface="Times New Roman" pitchFamily="18" charset="0"/>
                <a:ea typeface="MS Mincho" pitchFamily="49" charset="-128"/>
              </a:rPr>
              <a:t>the world, it </a:t>
            </a:r>
            <a:r>
              <a:rPr lang="en-US" sz="2800" i="1" dirty="0">
                <a:solidFill>
                  <a:srgbClr val="FFFF00"/>
                </a:solidFill>
                <a:effectLst>
                  <a:outerShdw blurRad="38100" dist="38100" dir="2700000" algn="tl">
                    <a:srgbClr val="000000"/>
                  </a:outerShdw>
                </a:effectLst>
                <a:latin typeface="Times New Roman" pitchFamily="18" charset="0"/>
                <a:ea typeface="MS Mincho" pitchFamily="49" charset="-128"/>
              </a:rPr>
              <a:t>is not enough to guard only the line of sovereignty; we must also defend the line of advantage. </a:t>
            </a:r>
            <a:endParaRPr lang="en-US" altLang="ja-JP" sz="2800" i="1" dirty="0">
              <a:solidFill>
                <a:srgbClr val="FFFF00"/>
              </a:solidFill>
              <a:effectLst>
                <a:outerShdw blurRad="38100" dist="38100" dir="2700000" algn="tl">
                  <a:srgbClr val="000000"/>
                </a:outerShdw>
              </a:effectLst>
              <a:latin typeface="Times New Roman" pitchFamily="18" charset="0"/>
              <a:ea typeface="MS Mincho" pitchFamily="49" charset="-128"/>
            </a:endParaRPr>
          </a:p>
        </p:txBody>
      </p:sp>
      <p:pic>
        <p:nvPicPr>
          <p:cNvPr id="67588" name="Picture 4" descr="Yamagata"/>
          <p:cNvPicPr>
            <a:picLocks noGrp="1" noChangeAspect="1" noChangeArrowheads="1"/>
          </p:cNvPicPr>
          <p:nvPr>
            <p:ph sz="quarter" idx="2"/>
          </p:nvPr>
        </p:nvPicPr>
        <p:blipFill>
          <a:blip r:embed="rId2" cstate="print"/>
          <a:srcRect/>
          <a:stretch>
            <a:fillRect/>
          </a:stretch>
        </p:blipFill>
        <p:spPr>
          <a:xfrm>
            <a:off x="6400800" y="1905000"/>
            <a:ext cx="2401888" cy="3124200"/>
          </a:xfrm>
          <a:ln/>
        </p:spPr>
      </p:pic>
      <p:sp>
        <p:nvSpPr>
          <p:cNvPr id="67590" name="Text Box 6"/>
          <p:cNvSpPr txBox="1">
            <a:spLocks noChangeArrowheads="1"/>
          </p:cNvSpPr>
          <p:nvPr/>
        </p:nvSpPr>
        <p:spPr bwMode="auto">
          <a:xfrm>
            <a:off x="6477000" y="5257800"/>
            <a:ext cx="1755775" cy="523220"/>
          </a:xfrm>
          <a:prstGeom prst="rect">
            <a:avLst/>
          </a:prstGeom>
          <a:noFill/>
          <a:ln w="9525">
            <a:noFill/>
            <a:miter lim="800000"/>
            <a:headEnd/>
            <a:tailEnd/>
          </a:ln>
          <a:effectLst/>
        </p:spPr>
        <p:txBody>
          <a:bodyPr wrap="square">
            <a:spAutoFit/>
          </a:bodyPr>
          <a:lstStyle/>
          <a:p>
            <a:pPr eaLnBrk="1" hangingPunct="1"/>
            <a:r>
              <a:rPr lang="en-US" sz="1400" b="1" dirty="0"/>
              <a:t>Yamagata Aritomo</a:t>
            </a:r>
          </a:p>
          <a:p>
            <a:pPr eaLnBrk="1" hangingPunct="1"/>
            <a:r>
              <a:rPr lang="en-US" sz="1400" b="1" dirty="0"/>
              <a:t>      1838-1922</a:t>
            </a:r>
          </a:p>
        </p:txBody>
      </p:sp>
      <p:sp>
        <p:nvSpPr>
          <p:cNvPr id="67591" name="Text Box 7"/>
          <p:cNvSpPr txBox="1">
            <a:spLocks noChangeArrowheads="1"/>
          </p:cNvSpPr>
          <p:nvPr/>
        </p:nvSpPr>
        <p:spPr bwMode="auto">
          <a:xfrm flipV="1">
            <a:off x="5791200" y="6629400"/>
            <a:ext cx="2211388" cy="304800"/>
          </a:xfrm>
          <a:prstGeom prst="rect">
            <a:avLst/>
          </a:prstGeom>
          <a:noFill/>
          <a:ln w="9525">
            <a:noFill/>
            <a:miter lim="800000"/>
            <a:headEnd/>
            <a:tailEnd/>
          </a:ln>
          <a:effectLst/>
        </p:spPr>
        <p:txBody>
          <a:bodyPr rot="10800000">
            <a:spAutoFit/>
          </a:bodyPr>
          <a:lstStyle/>
          <a:p>
            <a:pPr eaLnBrk="1" hangingPunct="1"/>
            <a:endParaRPr lang="en-US" sz="1400" b="1" dirty="0">
              <a:solidFill>
                <a:srgbClr val="9E4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152400"/>
            <a:ext cx="8077200" cy="685800"/>
          </a:xfrm>
        </p:spPr>
        <p:txBody>
          <a:bodyPr/>
          <a:lstStyle/>
          <a:p>
            <a:r>
              <a:rPr lang="en-US" sz="3200">
                <a:solidFill>
                  <a:srgbClr val="0100D5"/>
                </a:solidFill>
                <a:latin typeface="Times New Roman" pitchFamily="18" charset="0"/>
                <a:ea typeface="MS Mincho" pitchFamily="49" charset="-128"/>
              </a:rPr>
              <a:t>Was it a total surprise. This was written in Time on Nov</a:t>
            </a:r>
            <a:r>
              <a:rPr lang="en-US" sz="3200" dirty="0">
                <a:solidFill>
                  <a:srgbClr val="0100D5"/>
                </a:solidFill>
                <a:latin typeface="Times New Roman" pitchFamily="18" charset="0"/>
                <a:ea typeface="MS Mincho" pitchFamily="49" charset="-128"/>
              </a:rPr>
              <a:t>. 5, 1941. . .</a:t>
            </a:r>
            <a:r>
              <a:rPr lang="en-US" sz="3200" dirty="0">
                <a:solidFill>
                  <a:schemeClr val="tx1"/>
                </a:solidFill>
                <a:latin typeface="Times New Roman" pitchFamily="18" charset="0"/>
                <a:ea typeface="MS Mincho" pitchFamily="49" charset="-128"/>
              </a:rPr>
              <a:t> </a:t>
            </a:r>
            <a:endParaRPr lang="en-US" dirty="0">
              <a:solidFill>
                <a:schemeClr val="tx1"/>
              </a:solidFill>
              <a:latin typeface="Times New Roman" pitchFamily="18" charset="0"/>
              <a:ea typeface="MS Mincho" pitchFamily="49" charset="-128"/>
            </a:endParaRPr>
          </a:p>
        </p:txBody>
      </p:sp>
      <p:sp>
        <p:nvSpPr>
          <p:cNvPr id="72707" name="Rectangle 3"/>
          <p:cNvSpPr>
            <a:spLocks noGrp="1" noChangeArrowheads="1"/>
          </p:cNvSpPr>
          <p:nvPr>
            <p:ph type="body" sz="half" idx="1"/>
          </p:nvPr>
        </p:nvSpPr>
        <p:spPr>
          <a:xfrm>
            <a:off x="0" y="1219200"/>
            <a:ext cx="6477000" cy="5334000"/>
          </a:xfrm>
        </p:spPr>
        <p:txBody>
          <a:bodyPr/>
          <a:lstStyle/>
          <a:p>
            <a:pPr>
              <a:buFont typeface="Wingdings" pitchFamily="2" charset="2"/>
              <a:buNone/>
            </a:pPr>
            <a:r>
              <a:rPr lang="en-US" sz="2400" i="1" dirty="0">
                <a:latin typeface="Times New Roman" pitchFamily="18" charset="0"/>
                <a:ea typeface="MS Mincho" pitchFamily="49" charset="-128"/>
              </a:rPr>
              <a:t>	</a:t>
            </a:r>
            <a:r>
              <a:rPr lang="en-US" sz="2400" i="1" dirty="0">
                <a:solidFill>
                  <a:srgbClr val="FFFF00"/>
                </a:solidFill>
                <a:latin typeface="Times New Roman" pitchFamily="18" charset="0"/>
                <a:ea typeface="MS Mincho" pitchFamily="49" charset="-128"/>
              </a:rPr>
              <a:t>How can we let the United States continue to do as it pleases, even though there is some uneasiness.  Two years from now, we will have no petroleum for military use; ships will stop moving, When I think about the strengthening of American defenses in the southwestern Pacific, the expansion of the U.S. fleet, the unfinished China Incident, and so on, I see no end of difficulties.  We can talk about suffering and austerity, but can our people endure such a life for long . </a:t>
            </a:r>
            <a:r>
              <a:rPr lang="en-US" sz="2400" i="1">
                <a:solidFill>
                  <a:srgbClr val="FFFF00"/>
                </a:solidFill>
                <a:latin typeface="Times New Roman" pitchFamily="18" charset="0"/>
                <a:ea typeface="MS Mincho" pitchFamily="49" charset="-128"/>
              </a:rPr>
              <a:t>. .I </a:t>
            </a:r>
            <a:r>
              <a:rPr lang="en-US" sz="2400" i="1" dirty="0">
                <a:solidFill>
                  <a:srgbClr val="FFFF00"/>
                </a:solidFill>
                <a:latin typeface="Times New Roman" pitchFamily="18" charset="0"/>
                <a:ea typeface="MS Mincho" pitchFamily="49" charset="-128"/>
              </a:rPr>
              <a:t>fear that we would become a third-class nation after two or three years if we merely sat tight. </a:t>
            </a:r>
          </a:p>
          <a:p>
            <a:pPr>
              <a:buFont typeface="Wingdings" pitchFamily="2" charset="2"/>
              <a:buNone/>
            </a:pPr>
            <a:r>
              <a:rPr lang="en-US" sz="2400" i="1" dirty="0">
                <a:solidFill>
                  <a:srgbClr val="FFFF00"/>
                </a:solidFill>
                <a:latin typeface="Times New Roman" pitchFamily="18" charset="0"/>
                <a:ea typeface="MS Mincho" pitchFamily="49" charset="-128"/>
              </a:rPr>
              <a:t>                                                     </a:t>
            </a:r>
            <a:r>
              <a:rPr lang="en-US" sz="2400" dirty="0">
                <a:solidFill>
                  <a:srgbClr val="FFFF00"/>
                </a:solidFill>
                <a:latin typeface="Times New Roman" pitchFamily="18" charset="0"/>
                <a:ea typeface="MS Mincho" pitchFamily="49" charset="-128"/>
              </a:rPr>
              <a:t>Tojo Hideki</a:t>
            </a:r>
            <a:endParaRPr lang="en-US" sz="2400" i="1" dirty="0">
              <a:solidFill>
                <a:srgbClr val="FFFF00"/>
              </a:solidFill>
              <a:latin typeface="Times New Roman" pitchFamily="18" charset="0"/>
              <a:ea typeface="MS Mincho" pitchFamily="49" charset="-128"/>
            </a:endParaRPr>
          </a:p>
        </p:txBody>
      </p:sp>
      <p:pic>
        <p:nvPicPr>
          <p:cNvPr id="72709" name="Picture 5" descr="Tojo Hideki in November 1941"/>
          <p:cNvPicPr>
            <a:picLocks noGrp="1" noChangeAspect="1" noChangeArrowheads="1"/>
          </p:cNvPicPr>
          <p:nvPr>
            <p:ph sz="half" idx="2"/>
          </p:nvPr>
        </p:nvPicPr>
        <p:blipFill>
          <a:blip r:embed="rId2" cstate="print"/>
          <a:srcRect/>
          <a:stretch>
            <a:fillRect/>
          </a:stretch>
        </p:blipFill>
        <p:spPr>
          <a:xfrm>
            <a:off x="6477000" y="2057400"/>
            <a:ext cx="2527300" cy="332898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a:solidFill>
                  <a:schemeClr val="bg2"/>
                </a:solidFill>
              </a:rPr>
              <a:t>Historical Perspectives on Pearl Harbor</a:t>
            </a:r>
            <a:endParaRPr lang="en-US" sz="3600" dirty="0"/>
          </a:p>
        </p:txBody>
      </p:sp>
      <p:sp>
        <p:nvSpPr>
          <p:cNvPr id="28679" name="Rectangle 7"/>
          <p:cNvSpPr>
            <a:spLocks noGrp="1" noChangeArrowheads="1"/>
          </p:cNvSpPr>
          <p:nvPr>
            <p:ph type="body" idx="1"/>
          </p:nvPr>
        </p:nvSpPr>
        <p:spPr/>
        <p:txBody>
          <a:bodyPr/>
          <a:lstStyle/>
          <a:p>
            <a:r>
              <a:rPr lang="en-US" sz="2800" dirty="0">
                <a:solidFill>
                  <a:srgbClr val="FF0000"/>
                </a:solidFill>
              </a:rPr>
              <a:t>The</a:t>
            </a:r>
            <a:r>
              <a:rPr lang="en-US" sz="2800" dirty="0"/>
              <a:t> United </a:t>
            </a:r>
            <a:r>
              <a:rPr lang="en-US" sz="2800" dirty="0">
                <a:solidFill>
                  <a:srgbClr val="0070C0"/>
                </a:solidFill>
              </a:rPr>
              <a:t>States</a:t>
            </a:r>
            <a:r>
              <a:rPr lang="en-US" sz="2800" dirty="0"/>
              <a:t>:</a:t>
            </a:r>
          </a:p>
          <a:p>
            <a:pPr lvl="1"/>
            <a:r>
              <a:rPr lang="en-US" sz="2400" dirty="0"/>
              <a:t>An act of treachery</a:t>
            </a:r>
          </a:p>
          <a:p>
            <a:pPr lvl="1"/>
            <a:r>
              <a:rPr lang="en-US" sz="2400" dirty="0"/>
              <a:t>Part of a deep-seated “conspiracy against peace”</a:t>
            </a:r>
          </a:p>
          <a:p>
            <a:pPr lvl="1"/>
            <a:endParaRPr lang="en-US" sz="2400" dirty="0"/>
          </a:p>
          <a:p>
            <a:r>
              <a:rPr lang="en-US" sz="2800" dirty="0"/>
              <a:t>Ja</a:t>
            </a:r>
            <a:r>
              <a:rPr lang="en-US" sz="2800" dirty="0">
                <a:solidFill>
                  <a:srgbClr val="FF0000"/>
                </a:solidFill>
              </a:rPr>
              <a:t>p</a:t>
            </a:r>
            <a:r>
              <a:rPr lang="en-US" sz="2800" dirty="0"/>
              <a:t>an</a:t>
            </a:r>
          </a:p>
          <a:p>
            <a:pPr lvl="1"/>
            <a:r>
              <a:rPr lang="en-US" sz="2400" dirty="0"/>
              <a:t>A tactical blunder</a:t>
            </a:r>
          </a:p>
          <a:p>
            <a:pPr lvl="1"/>
            <a:r>
              <a:rPr lang="en-US" sz="2400"/>
              <a:t>Wrong </a:t>
            </a:r>
            <a:r>
              <a:rPr lang="en-US" sz="2400" dirty="0"/>
              <a:t>response to a collapsing </a:t>
            </a:r>
            <a:r>
              <a:rPr lang="en-US" sz="2400"/>
              <a:t>world order</a:t>
            </a:r>
          </a:p>
          <a:p>
            <a:pPr lvl="1"/>
            <a:r>
              <a:rPr lang="en-US" sz="2400"/>
              <a:t>Thought they had the momentum</a:t>
            </a:r>
            <a:endParaRPr lang="en-US" sz="2400" dirty="0"/>
          </a:p>
          <a:p>
            <a:pPr lvl="1"/>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228600"/>
            <a:ext cx="7772400" cy="484188"/>
          </a:xfrm>
        </p:spPr>
        <p:txBody>
          <a:bodyPr/>
          <a:lstStyle/>
          <a:p>
            <a:r>
              <a:rPr lang="en-US" sz="2800">
                <a:solidFill>
                  <a:srgbClr val="0100D5"/>
                </a:solidFill>
                <a:effectLst>
                  <a:outerShdw blurRad="38100" dist="38100" dir="2700000" algn="tl">
                    <a:srgbClr val="000000"/>
                  </a:outerShdw>
                </a:effectLst>
              </a:rPr>
              <a:t>Propaganda and Racism</a:t>
            </a:r>
            <a:endParaRPr lang="en-US" sz="3600" dirty="0"/>
          </a:p>
        </p:txBody>
      </p:sp>
      <p:pic>
        <p:nvPicPr>
          <p:cNvPr id="71683" name="Picture 3" descr="yellow peril"/>
          <p:cNvPicPr>
            <a:picLocks noGrp="1" noChangeAspect="1" noChangeArrowheads="1"/>
          </p:cNvPicPr>
          <p:nvPr>
            <p:ph sz="half" idx="1"/>
          </p:nvPr>
        </p:nvPicPr>
        <p:blipFill>
          <a:blip r:embed="rId2" cstate="print"/>
          <a:srcRect/>
          <a:stretch>
            <a:fillRect/>
          </a:stretch>
        </p:blipFill>
        <p:spPr>
          <a:xfrm>
            <a:off x="4724400" y="993232"/>
            <a:ext cx="4405009" cy="2743203"/>
          </a:xfrm>
          <a:ln/>
        </p:spPr>
      </p:pic>
      <p:pic>
        <p:nvPicPr>
          <p:cNvPr id="71684" name="Picture 4" descr="YellowTerror"/>
          <p:cNvPicPr>
            <a:picLocks noGrp="1" noChangeAspect="1" noChangeArrowheads="1"/>
          </p:cNvPicPr>
          <p:nvPr>
            <p:ph sz="quarter" idx="2"/>
          </p:nvPr>
        </p:nvPicPr>
        <p:blipFill>
          <a:blip r:embed="rId3" cstate="print"/>
          <a:srcRect/>
          <a:stretch>
            <a:fillRect/>
          </a:stretch>
        </p:blipFill>
        <p:spPr>
          <a:xfrm>
            <a:off x="0" y="993233"/>
            <a:ext cx="4724400" cy="2743200"/>
          </a:xfrm>
          <a:ln/>
        </p:spPr>
      </p:pic>
      <p:pic>
        <p:nvPicPr>
          <p:cNvPr id="71685" name="Picture 5" descr="Chinese Exclusion 1901"/>
          <p:cNvPicPr>
            <a:picLocks noGrp="1" noChangeAspect="1" noChangeArrowheads="1"/>
          </p:cNvPicPr>
          <p:nvPr>
            <p:ph sz="quarter" idx="3"/>
          </p:nvPr>
        </p:nvPicPr>
        <p:blipFill>
          <a:blip r:embed="rId4" cstate="print"/>
          <a:srcRect/>
          <a:stretch>
            <a:fillRect/>
          </a:stretch>
        </p:blipFill>
        <p:spPr>
          <a:xfrm>
            <a:off x="0" y="3736434"/>
            <a:ext cx="4724400" cy="3121565"/>
          </a:xfrm>
          <a:ln/>
        </p:spPr>
      </p:pic>
      <p:pic>
        <p:nvPicPr>
          <p:cNvPr id="71686" name="Picture 6" descr="Immigration Act of 1924--Pres Coolidge"/>
          <p:cNvPicPr>
            <a:picLocks noChangeAspect="1" noChangeArrowheads="1"/>
          </p:cNvPicPr>
          <p:nvPr/>
        </p:nvPicPr>
        <p:blipFill>
          <a:blip r:embed="rId5" cstate="print"/>
          <a:srcRect/>
          <a:stretch>
            <a:fillRect/>
          </a:stretch>
        </p:blipFill>
        <p:spPr bwMode="auto">
          <a:xfrm>
            <a:off x="4724400" y="3742920"/>
            <a:ext cx="4401766" cy="311508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TO SUM </a:t>
            </a:r>
            <a:r>
              <a:rPr lang="en-US">
                <a:solidFill>
                  <a:schemeClr val="accent3">
                    <a:lumMod val="50000"/>
                  </a:schemeClr>
                </a:solidFill>
              </a:rPr>
              <a:t>UP…..ANSWER</a:t>
            </a:r>
            <a:endParaRPr lang="en-US" dirty="0">
              <a:solidFill>
                <a:schemeClr val="accent3">
                  <a:lumMod val="50000"/>
                </a:schemeClr>
              </a:solidFill>
            </a:endParaRPr>
          </a:p>
        </p:txBody>
      </p:sp>
      <p:sp>
        <p:nvSpPr>
          <p:cNvPr id="3" name="Content Placeholder 2"/>
          <p:cNvSpPr>
            <a:spLocks noGrp="1"/>
          </p:cNvSpPr>
          <p:nvPr>
            <p:ph sz="half" idx="1"/>
          </p:nvPr>
        </p:nvSpPr>
        <p:spPr/>
        <p:txBody>
          <a:bodyPr/>
          <a:lstStyle/>
          <a:p>
            <a:pPr marL="0" indent="0">
              <a:buNone/>
            </a:pPr>
            <a:r>
              <a:rPr lang="en-US" sz="3600" dirty="0"/>
              <a:t>1) EXPLAIN WHY PEARL HARBOR HAPPENED </a:t>
            </a:r>
            <a:r>
              <a:rPr lang="en-US" sz="3600"/>
              <a:t>USING THREE ON THREE SCALES.  </a:t>
            </a:r>
            <a:endParaRPr lang="en-US" sz="3600" dirty="0"/>
          </a:p>
        </p:txBody>
      </p:sp>
      <p:sp>
        <p:nvSpPr>
          <p:cNvPr id="4" name="Content Placeholder 3"/>
          <p:cNvSpPr>
            <a:spLocks noGrp="1"/>
          </p:cNvSpPr>
          <p:nvPr>
            <p:ph sz="half" idx="2"/>
          </p:nvPr>
        </p:nvSpPr>
        <p:spPr>
          <a:xfrm>
            <a:off x="4648200" y="1981200"/>
            <a:ext cx="3810000" cy="4724400"/>
          </a:xfrm>
        </p:spPr>
        <p:txBody>
          <a:bodyPr/>
          <a:lstStyle/>
          <a:p>
            <a:pPr marL="0" indent="0">
              <a:buNone/>
            </a:pPr>
            <a:r>
              <a:rPr lang="en-US" dirty="0"/>
              <a:t>2) ATTEMPTING TO LOSE </a:t>
            </a:r>
            <a:r>
              <a:rPr lang="en-US" dirty="0">
                <a:solidFill>
                  <a:srgbClr val="FF0000"/>
                </a:solidFill>
              </a:rPr>
              <a:t>HISTORICAL BIAS, </a:t>
            </a:r>
            <a:r>
              <a:rPr lang="en-US" dirty="0"/>
              <a:t>HOW WOULD YOU DESCRIBE PEARL HARBOR IN A MANNER BOTH AMERICAN AND JAPANESE STUDENTS WOULD AGREE WITH. </a:t>
            </a:r>
          </a:p>
        </p:txBody>
      </p:sp>
    </p:spTree>
    <p:extLst>
      <p:ext uri="{BB962C8B-B14F-4D97-AF65-F5344CB8AC3E}">
        <p14:creationId xmlns:p14="http://schemas.microsoft.com/office/powerpoint/2010/main" val="390024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609600"/>
            <a:ext cx="8763000" cy="609600"/>
          </a:xfrm>
        </p:spPr>
        <p:txBody>
          <a:bodyPr/>
          <a:lstStyle/>
          <a:p>
            <a:r>
              <a:rPr lang="en-US" sz="3600">
                <a:solidFill>
                  <a:schemeClr val="bg2"/>
                </a:solidFill>
                <a:effectLst>
                  <a:outerShdw blurRad="38100" dist="38100" dir="2700000" algn="tl">
                    <a:srgbClr val="000000"/>
                  </a:outerShdw>
                </a:effectLst>
              </a:rPr>
              <a:t>Setting aside </a:t>
            </a:r>
            <a:r>
              <a:rPr lang="en-US" sz="3600" dirty="0">
                <a:solidFill>
                  <a:schemeClr val="bg2"/>
                </a:solidFill>
                <a:effectLst>
                  <a:outerShdw blurRad="38100" dist="38100" dir="2700000" algn="tl">
                    <a:srgbClr val="000000"/>
                  </a:outerShdw>
                </a:effectLst>
              </a:rPr>
              <a:t>dominant national </a:t>
            </a:r>
            <a:r>
              <a:rPr lang="en-US" sz="3600">
                <a:solidFill>
                  <a:schemeClr val="bg2"/>
                </a:solidFill>
                <a:effectLst>
                  <a:outerShdw blurRad="38100" dist="38100" dir="2700000" algn="tl">
                    <a:srgbClr val="000000"/>
                  </a:outerShdw>
                </a:effectLst>
              </a:rPr>
              <a:t>views…these are too simplistic </a:t>
            </a:r>
            <a:endParaRPr lang="en-US" dirty="0"/>
          </a:p>
        </p:txBody>
      </p:sp>
      <p:pic>
        <p:nvPicPr>
          <p:cNvPr id="40969" name="Picture 9" descr="the-good-war-terkel-def-14807648"/>
          <p:cNvPicPr>
            <a:picLocks noGrp="1" noChangeAspect="1" noChangeArrowheads="1"/>
          </p:cNvPicPr>
          <p:nvPr>
            <p:ph sz="half" idx="1"/>
          </p:nvPr>
        </p:nvPicPr>
        <p:blipFill>
          <a:blip r:embed="rId2" cstate="print"/>
          <a:srcRect/>
          <a:stretch>
            <a:fillRect/>
          </a:stretch>
        </p:blipFill>
        <p:spPr>
          <a:xfrm>
            <a:off x="951033" y="1905000"/>
            <a:ext cx="3620967" cy="4724400"/>
          </a:xfrm>
        </p:spPr>
      </p:pic>
      <p:pic>
        <p:nvPicPr>
          <p:cNvPr id="3" name="Picture 2">
            <a:extLst>
              <a:ext uri="{FF2B5EF4-FFF2-40B4-BE49-F238E27FC236}">
                <a16:creationId xmlns:a16="http://schemas.microsoft.com/office/drawing/2014/main" id="{7E377A8A-CFB5-4BCB-BDE4-8E6E9C1C8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05000"/>
            <a:ext cx="3429000" cy="472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609600"/>
          </a:xfrm>
        </p:spPr>
        <p:txBody>
          <a:bodyPr/>
          <a:lstStyle/>
          <a:p>
            <a:r>
              <a:rPr lang="en-US" sz="3200">
                <a:solidFill>
                  <a:srgbClr val="0100D5"/>
                </a:solidFill>
              </a:rPr>
              <a:t>Historical Persepctives on 3 different scales</a:t>
            </a:r>
            <a:endParaRPr lang="en-US" sz="3200" dirty="0"/>
          </a:p>
        </p:txBody>
      </p:sp>
      <p:sp>
        <p:nvSpPr>
          <p:cNvPr id="30723" name="Rectangle 3"/>
          <p:cNvSpPr>
            <a:spLocks noGrp="1" noChangeArrowheads="1"/>
          </p:cNvSpPr>
          <p:nvPr>
            <p:ph type="body" idx="1"/>
          </p:nvPr>
        </p:nvSpPr>
        <p:spPr>
          <a:xfrm>
            <a:off x="685800" y="2514600"/>
            <a:ext cx="7772400" cy="4267200"/>
          </a:xfrm>
        </p:spPr>
        <p:txBody>
          <a:bodyPr/>
          <a:lstStyle/>
          <a:p>
            <a:pPr>
              <a:lnSpc>
                <a:spcPct val="90000"/>
              </a:lnSpc>
            </a:pPr>
            <a:endParaRPr lang="en-US" sz="2800" dirty="0"/>
          </a:p>
          <a:p>
            <a:pPr marL="0" indent="0">
              <a:lnSpc>
                <a:spcPct val="90000"/>
              </a:lnSpc>
              <a:buNone/>
            </a:pPr>
            <a:endParaRPr lang="en-US" sz="2800"/>
          </a:p>
          <a:p>
            <a:pPr marL="0" indent="0">
              <a:lnSpc>
                <a:spcPct val="90000"/>
              </a:lnSpc>
              <a:buNone/>
            </a:pPr>
            <a:endParaRPr lang="en-US" sz="2800"/>
          </a:p>
          <a:p>
            <a:pPr marL="0" indent="0">
              <a:lnSpc>
                <a:spcPct val="90000"/>
              </a:lnSpc>
              <a:buNone/>
            </a:pPr>
            <a:r>
              <a:rPr lang="en-US" sz="2800">
                <a:solidFill>
                  <a:srgbClr val="FF0000"/>
                </a:solidFill>
              </a:rPr>
              <a:t>1</a:t>
            </a:r>
            <a:r>
              <a:rPr lang="en-US" sz="2800" dirty="0">
                <a:solidFill>
                  <a:srgbClr val="FF0000"/>
                </a:solidFill>
              </a:rPr>
              <a:t>. </a:t>
            </a:r>
            <a:r>
              <a:rPr lang="en-US" sz="2800">
                <a:solidFill>
                  <a:srgbClr val="FF0000"/>
                </a:solidFill>
              </a:rPr>
              <a:t>Close-up views (at the point history happened)</a:t>
            </a:r>
            <a:endParaRPr lang="en-US" sz="2800" dirty="0">
              <a:solidFill>
                <a:srgbClr val="FF0000"/>
              </a:solidFill>
            </a:endParaRPr>
          </a:p>
          <a:p>
            <a:pPr marL="0" indent="0">
              <a:lnSpc>
                <a:spcPct val="90000"/>
              </a:lnSpc>
              <a:buNone/>
            </a:pPr>
            <a:endParaRPr lang="en-US" sz="2800" dirty="0"/>
          </a:p>
          <a:p>
            <a:pPr marL="0" indent="0">
              <a:lnSpc>
                <a:spcPct val="90000"/>
              </a:lnSpc>
              <a:buNone/>
            </a:pPr>
            <a:r>
              <a:rPr lang="en-US" sz="2800" dirty="0">
                <a:solidFill>
                  <a:srgbClr val="FFFF00"/>
                </a:solidFill>
              </a:rPr>
              <a:t>2. </a:t>
            </a:r>
            <a:r>
              <a:rPr lang="en-US" sz="2800">
                <a:solidFill>
                  <a:srgbClr val="FFFF00"/>
                </a:solidFill>
              </a:rPr>
              <a:t>Mid-range views (a few years prior) </a:t>
            </a:r>
            <a:endParaRPr lang="en-US" sz="2800" dirty="0">
              <a:solidFill>
                <a:srgbClr val="FFFF00"/>
              </a:solidFill>
            </a:endParaRPr>
          </a:p>
          <a:p>
            <a:pPr>
              <a:lnSpc>
                <a:spcPct val="90000"/>
              </a:lnSpc>
              <a:buFont typeface="Wingdings" pitchFamily="2" charset="2"/>
              <a:buNone/>
            </a:pPr>
            <a:endParaRPr lang="en-US" sz="2800" dirty="0">
              <a:solidFill>
                <a:srgbClr val="FFFF00"/>
              </a:solidFill>
            </a:endParaRPr>
          </a:p>
          <a:p>
            <a:pPr marL="0" indent="0">
              <a:lnSpc>
                <a:spcPct val="90000"/>
              </a:lnSpc>
              <a:buNone/>
            </a:pPr>
            <a:r>
              <a:rPr lang="en-US" sz="2800">
                <a:solidFill>
                  <a:srgbClr val="00B050"/>
                </a:solidFill>
              </a:rPr>
              <a:t>3</a:t>
            </a:r>
            <a:r>
              <a:rPr lang="en-US" sz="2800" dirty="0">
                <a:solidFill>
                  <a:srgbClr val="00B050"/>
                </a:solidFill>
              </a:rPr>
              <a:t>. </a:t>
            </a:r>
            <a:r>
              <a:rPr lang="en-US" sz="2800">
                <a:solidFill>
                  <a:srgbClr val="00B050"/>
                </a:solidFill>
              </a:rPr>
              <a:t>Distant panoramas (many years prior) </a:t>
            </a:r>
            <a:endParaRPr lang="en-US" sz="2800" dirty="0">
              <a:solidFill>
                <a:srgbClr val="00B050"/>
              </a:solidFill>
            </a:endParaRPr>
          </a:p>
          <a:p>
            <a:pPr>
              <a:lnSpc>
                <a:spcPct val="90000"/>
              </a:lnSpc>
              <a:buFont typeface="Wingdings" pitchFamily="2" charset="2"/>
              <a:buNone/>
            </a:pPr>
            <a:endParaRPr lang="en-US" sz="2800" dirty="0"/>
          </a:p>
        </p:txBody>
      </p:sp>
      <p:pic>
        <p:nvPicPr>
          <p:cNvPr id="30725" name="Picture 5" descr="Leica 8-Cine Camera"/>
          <p:cNvPicPr>
            <a:picLocks noChangeAspect="1" noChangeArrowheads="1"/>
          </p:cNvPicPr>
          <p:nvPr/>
        </p:nvPicPr>
        <p:blipFill>
          <a:blip r:embed="rId2" cstate="print"/>
          <a:srcRect/>
          <a:stretch>
            <a:fillRect/>
          </a:stretch>
        </p:blipFill>
        <p:spPr bwMode="auto">
          <a:xfrm>
            <a:off x="2895600" y="1676400"/>
            <a:ext cx="3124200" cy="1676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990600"/>
          </a:xfrm>
        </p:spPr>
        <p:txBody>
          <a:bodyPr/>
          <a:lstStyle/>
          <a:p>
            <a:r>
              <a:rPr lang="en-US" sz="3200">
                <a:solidFill>
                  <a:srgbClr val="0100D5"/>
                </a:solidFill>
              </a:rPr>
              <a:t>Close-up Scale:</a:t>
            </a:r>
            <a:r>
              <a:rPr lang="en-US" sz="3600">
                <a:solidFill>
                  <a:srgbClr val="0100D5"/>
                </a:solidFill>
              </a:rPr>
              <a:t>  </a:t>
            </a:r>
            <a:br>
              <a:rPr lang="en-US" sz="3600" dirty="0">
                <a:solidFill>
                  <a:srgbClr val="0100D5"/>
                </a:solidFill>
              </a:rPr>
            </a:br>
            <a:r>
              <a:rPr lang="en-US" sz="2400" i="1" dirty="0">
                <a:solidFill>
                  <a:srgbClr val="FFFF00"/>
                </a:solidFill>
              </a:rPr>
              <a:t>Last minute failures of diplomacy and political decision-making</a:t>
            </a:r>
            <a:endParaRPr lang="en-US" sz="2800" i="1" dirty="0">
              <a:solidFill>
                <a:srgbClr val="FFFF00"/>
              </a:solidFill>
            </a:endParaRPr>
          </a:p>
        </p:txBody>
      </p:sp>
      <p:sp>
        <p:nvSpPr>
          <p:cNvPr id="32771" name="Rectangle 3"/>
          <p:cNvSpPr>
            <a:spLocks noGrp="1" noChangeArrowheads="1"/>
          </p:cNvSpPr>
          <p:nvPr>
            <p:ph type="body" sz="half" idx="1"/>
          </p:nvPr>
        </p:nvSpPr>
        <p:spPr>
          <a:xfrm>
            <a:off x="228600" y="1905000"/>
            <a:ext cx="4572000" cy="4648200"/>
          </a:xfrm>
        </p:spPr>
        <p:txBody>
          <a:bodyPr/>
          <a:lstStyle/>
          <a:p>
            <a:pPr>
              <a:lnSpc>
                <a:spcPct val="90000"/>
              </a:lnSpc>
            </a:pPr>
            <a:r>
              <a:rPr lang="en-US" sz="2400" dirty="0">
                <a:solidFill>
                  <a:srgbClr val="010089"/>
                </a:solidFill>
              </a:rPr>
              <a:t>Diplomatic Talks (March-November 1941)</a:t>
            </a:r>
          </a:p>
          <a:p>
            <a:pPr lvl="1">
              <a:lnSpc>
                <a:spcPct val="90000"/>
              </a:lnSpc>
            </a:pPr>
            <a:endParaRPr lang="en-US" sz="2000" dirty="0">
              <a:solidFill>
                <a:srgbClr val="010089"/>
              </a:solidFill>
            </a:endParaRPr>
          </a:p>
          <a:p>
            <a:pPr lvl="1">
              <a:lnSpc>
                <a:spcPct val="90000"/>
              </a:lnSpc>
            </a:pPr>
            <a:r>
              <a:rPr lang="en-US" sz="2000" dirty="0"/>
              <a:t>Nomura Hull, U.S. Secretary </a:t>
            </a:r>
            <a:r>
              <a:rPr lang="en-US" sz="2000"/>
              <a:t>of State and Nomura </a:t>
            </a:r>
            <a:r>
              <a:rPr lang="en-US" sz="2000" dirty="0"/>
              <a:t>Kichisabur</a:t>
            </a:r>
            <a:r>
              <a:rPr lang="en-US" altLang="ja-JP" sz="2000" dirty="0"/>
              <a:t>ô</a:t>
            </a:r>
            <a:r>
              <a:rPr lang="en-US" sz="2000" dirty="0"/>
              <a:t>, Japan’s Ambassador to the U.</a:t>
            </a:r>
            <a:r>
              <a:rPr lang="en-US" sz="2000"/>
              <a:t>S. meet in Washington</a:t>
            </a:r>
          </a:p>
          <a:p>
            <a:pPr lvl="1">
              <a:lnSpc>
                <a:spcPct val="90000"/>
              </a:lnSpc>
            </a:pPr>
            <a:endParaRPr lang="en-US" sz="2000"/>
          </a:p>
          <a:p>
            <a:pPr lvl="1">
              <a:lnSpc>
                <a:spcPct val="90000"/>
              </a:lnSpc>
            </a:pPr>
            <a:r>
              <a:rPr lang="en-US" sz="2000"/>
              <a:t>What does this map reveal? </a:t>
            </a:r>
          </a:p>
          <a:p>
            <a:pPr lvl="1">
              <a:lnSpc>
                <a:spcPct val="90000"/>
              </a:lnSpc>
            </a:pPr>
            <a:endParaRPr lang="en-US" sz="2000"/>
          </a:p>
          <a:p>
            <a:pPr lvl="1">
              <a:lnSpc>
                <a:spcPct val="90000"/>
              </a:lnSpc>
            </a:pPr>
            <a:r>
              <a:rPr lang="en-US" sz="2000"/>
              <a:t>Body language reveals quite a bit. Looking at these photos, how do you feel Japan and the United States are feeling? </a:t>
            </a:r>
            <a:endParaRPr lang="en-US" sz="2000" dirty="0"/>
          </a:p>
          <a:p>
            <a:pPr lvl="1">
              <a:lnSpc>
                <a:spcPct val="90000"/>
              </a:lnSpc>
              <a:buFont typeface="Wingdings" pitchFamily="2" charset="2"/>
              <a:buNone/>
            </a:pPr>
            <a:endParaRPr lang="en-US" sz="2000" dirty="0"/>
          </a:p>
          <a:p>
            <a:pPr>
              <a:lnSpc>
                <a:spcPct val="90000"/>
              </a:lnSpc>
              <a:buFont typeface="Wingdings" pitchFamily="2" charset="2"/>
              <a:buNone/>
            </a:pPr>
            <a:endParaRPr lang="en-US" sz="2400" dirty="0">
              <a:solidFill>
                <a:srgbClr val="010089"/>
              </a:solidFill>
            </a:endParaRPr>
          </a:p>
        </p:txBody>
      </p:sp>
      <p:pic>
        <p:nvPicPr>
          <p:cNvPr id="4" name="Content Placeholder 3">
            <a:extLst>
              <a:ext uri="{FF2B5EF4-FFF2-40B4-BE49-F238E27FC236}">
                <a16:creationId xmlns:a16="http://schemas.microsoft.com/office/drawing/2014/main" id="{B3B0A94C-837F-4D2A-8343-5717384E78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905000"/>
            <a:ext cx="4191000" cy="4419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95041C-9BDD-4CFA-AEF7-F4093ECB671C}"/>
              </a:ext>
            </a:extLst>
          </p:cNvPr>
          <p:cNvSpPr>
            <a:spLocks noGrp="1"/>
          </p:cNvSpPr>
          <p:nvPr>
            <p:ph type="title"/>
          </p:nvPr>
        </p:nvSpPr>
        <p:spPr/>
        <p:txBody>
          <a:bodyPr/>
          <a:lstStyle/>
          <a:p>
            <a:r>
              <a:rPr lang="en-US">
                <a:solidFill>
                  <a:srgbClr val="FFFF00"/>
                </a:solidFill>
              </a:rPr>
              <a:t>Pictures say 1,000 words….</a:t>
            </a:r>
          </a:p>
        </p:txBody>
      </p:sp>
      <p:pic>
        <p:nvPicPr>
          <p:cNvPr id="8" name="Content Placeholder 7">
            <a:extLst>
              <a:ext uri="{FF2B5EF4-FFF2-40B4-BE49-F238E27FC236}">
                <a16:creationId xmlns:a16="http://schemas.microsoft.com/office/drawing/2014/main" id="{56BF760E-9545-409B-B8F9-819E14AF7679}"/>
              </a:ext>
            </a:extLst>
          </p:cNvPr>
          <p:cNvPicPr>
            <a:picLocks noGrp="1" noChangeAspect="1"/>
          </p:cNvPicPr>
          <p:nvPr>
            <p:ph sz="half" idx="1"/>
          </p:nvPr>
        </p:nvPicPr>
        <p:blipFill>
          <a:blip r:embed="rId2"/>
          <a:stretch>
            <a:fillRect/>
          </a:stretch>
        </p:blipFill>
        <p:spPr>
          <a:xfrm>
            <a:off x="710118" y="1981200"/>
            <a:ext cx="3861882" cy="4584881"/>
          </a:xfrm>
          <a:prstGeom prst="rect">
            <a:avLst/>
          </a:prstGeom>
        </p:spPr>
      </p:pic>
      <p:pic>
        <p:nvPicPr>
          <p:cNvPr id="9" name="Content Placeholder 8">
            <a:extLst>
              <a:ext uri="{FF2B5EF4-FFF2-40B4-BE49-F238E27FC236}">
                <a16:creationId xmlns:a16="http://schemas.microsoft.com/office/drawing/2014/main" id="{C272E61B-9876-4BA7-9571-5B6381149EA6}"/>
              </a:ext>
            </a:extLst>
          </p:cNvPr>
          <p:cNvPicPr>
            <a:picLocks noGrp="1" noChangeAspect="1"/>
          </p:cNvPicPr>
          <p:nvPr>
            <p:ph sz="half" idx="2"/>
          </p:nvPr>
        </p:nvPicPr>
        <p:blipFill>
          <a:blip r:embed="rId3"/>
          <a:stretch>
            <a:fillRect/>
          </a:stretch>
        </p:blipFill>
        <p:spPr>
          <a:xfrm>
            <a:off x="4870558" y="1981200"/>
            <a:ext cx="3968642" cy="4584881"/>
          </a:xfrm>
          <a:prstGeom prst="rect">
            <a:avLst/>
          </a:prstGeom>
        </p:spPr>
      </p:pic>
    </p:spTree>
    <p:extLst>
      <p:ext uri="{BB962C8B-B14F-4D97-AF65-F5344CB8AC3E}">
        <p14:creationId xmlns:p14="http://schemas.microsoft.com/office/powerpoint/2010/main" val="26503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09600" y="228600"/>
            <a:ext cx="7772400" cy="533400"/>
          </a:xfrm>
        </p:spPr>
        <p:txBody>
          <a:bodyPr/>
          <a:lstStyle/>
          <a:p>
            <a:br>
              <a:rPr lang="en-US" sz="4000">
                <a:solidFill>
                  <a:srgbClr val="0100D5"/>
                </a:solidFill>
              </a:rPr>
            </a:br>
            <a:br>
              <a:rPr lang="en-US" sz="4000">
                <a:solidFill>
                  <a:srgbClr val="0100D5"/>
                </a:solidFill>
              </a:rPr>
            </a:br>
            <a:r>
              <a:rPr lang="en-US" sz="4000">
                <a:solidFill>
                  <a:srgbClr val="0100D5"/>
                </a:solidFill>
              </a:rPr>
              <a:t>Irresolvable Differences</a:t>
            </a:r>
            <a:r>
              <a:rPr lang="en-US">
                <a:solidFill>
                  <a:srgbClr val="0100D5"/>
                </a:solidFill>
              </a:rPr>
              <a:t>?</a:t>
            </a:r>
            <a:br>
              <a:rPr lang="en-US">
                <a:solidFill>
                  <a:srgbClr val="0100D5"/>
                </a:solidFill>
              </a:rPr>
            </a:br>
            <a:br>
              <a:rPr lang="en-US">
                <a:solidFill>
                  <a:srgbClr val="0100D5"/>
                </a:solidFill>
              </a:rPr>
            </a:br>
            <a:endParaRPr lang="en-US" dirty="0"/>
          </a:p>
        </p:txBody>
      </p:sp>
      <p:sp>
        <p:nvSpPr>
          <p:cNvPr id="1027" name="Rectangle 3"/>
          <p:cNvSpPr>
            <a:spLocks noGrp="1" noChangeArrowheads="1"/>
          </p:cNvSpPr>
          <p:nvPr>
            <p:ph type="body" sz="half" idx="1"/>
          </p:nvPr>
        </p:nvSpPr>
        <p:spPr>
          <a:xfrm>
            <a:off x="228600" y="2057400"/>
            <a:ext cx="4191000" cy="4543424"/>
          </a:xfrm>
        </p:spPr>
        <p:txBody>
          <a:bodyPr/>
          <a:lstStyle/>
          <a:p>
            <a:pPr marL="0" indent="0">
              <a:buNone/>
            </a:pPr>
            <a:r>
              <a:rPr lang="en-US" sz="2400" b="1" u="sng" dirty="0">
                <a:solidFill>
                  <a:srgbClr val="010089"/>
                </a:solidFill>
              </a:rPr>
              <a:t>United States </a:t>
            </a:r>
          </a:p>
          <a:p>
            <a:pPr lvl="1">
              <a:lnSpc>
                <a:spcPct val="120000"/>
              </a:lnSpc>
            </a:pPr>
            <a:r>
              <a:rPr lang="en-US" sz="2000" dirty="0">
                <a:solidFill>
                  <a:srgbClr val="FFFF00"/>
                </a:solidFill>
              </a:rPr>
              <a:t>Moved by moral idealism</a:t>
            </a:r>
          </a:p>
          <a:p>
            <a:pPr lvl="1">
              <a:lnSpc>
                <a:spcPct val="120000"/>
              </a:lnSpc>
            </a:pPr>
            <a:r>
              <a:rPr lang="en-US" sz="2000">
                <a:solidFill>
                  <a:srgbClr val="FFFF00"/>
                </a:solidFill>
              </a:rPr>
              <a:t>Unified </a:t>
            </a:r>
            <a:r>
              <a:rPr lang="en-US" sz="2000" dirty="0">
                <a:solidFill>
                  <a:srgbClr val="FFFF00"/>
                </a:solidFill>
              </a:rPr>
              <a:t>by </a:t>
            </a:r>
            <a:r>
              <a:rPr lang="en-US" sz="2000">
                <a:solidFill>
                  <a:srgbClr val="FFFF00"/>
                </a:solidFill>
              </a:rPr>
              <a:t>threat of other nations fighting in WWII</a:t>
            </a:r>
            <a:endParaRPr lang="en-US" sz="2000" dirty="0">
              <a:solidFill>
                <a:srgbClr val="FFFF00"/>
              </a:solidFill>
            </a:endParaRPr>
          </a:p>
          <a:p>
            <a:pPr lvl="1">
              <a:lnSpc>
                <a:spcPct val="120000"/>
              </a:lnSpc>
            </a:pPr>
            <a:r>
              <a:rPr lang="en-US" sz="2000" dirty="0">
                <a:solidFill>
                  <a:srgbClr val="FFFF00"/>
                </a:solidFill>
              </a:rPr>
              <a:t>Hull’s “Four Principles” </a:t>
            </a:r>
            <a:r>
              <a:rPr lang="en-US" sz="2000">
                <a:solidFill>
                  <a:srgbClr val="FFFF00"/>
                </a:solidFill>
              </a:rPr>
              <a:t>moral idealism set the tone</a:t>
            </a:r>
            <a:endParaRPr lang="en-US" sz="2000" dirty="0">
              <a:solidFill>
                <a:srgbClr val="FFFF00"/>
              </a:solidFill>
            </a:endParaRPr>
          </a:p>
          <a:p>
            <a:pPr lvl="1">
              <a:lnSpc>
                <a:spcPct val="120000"/>
              </a:lnSpc>
            </a:pPr>
            <a:r>
              <a:rPr lang="en-US" sz="2000" dirty="0">
                <a:solidFill>
                  <a:srgbClr val="FFFF00"/>
                </a:solidFill>
              </a:rPr>
              <a:t>Demanded Japan’s full withdrawal from China</a:t>
            </a:r>
          </a:p>
          <a:p>
            <a:pPr>
              <a:lnSpc>
                <a:spcPct val="120000"/>
              </a:lnSpc>
              <a:buFont typeface="Wingdings" pitchFamily="2" charset="2"/>
              <a:buNone/>
            </a:pPr>
            <a:endParaRPr lang="en-US" sz="2400" dirty="0"/>
          </a:p>
        </p:txBody>
      </p:sp>
      <p:sp>
        <p:nvSpPr>
          <p:cNvPr id="1028" name="Rectangle 4"/>
          <p:cNvSpPr>
            <a:spLocks noGrp="1" noChangeArrowheads="1"/>
          </p:cNvSpPr>
          <p:nvPr>
            <p:ph type="body" sz="half" idx="2"/>
          </p:nvPr>
        </p:nvSpPr>
        <p:spPr>
          <a:xfrm>
            <a:off x="4267200" y="2133600"/>
            <a:ext cx="4267200" cy="3809999"/>
          </a:xfrm>
        </p:spPr>
        <p:txBody>
          <a:bodyPr/>
          <a:lstStyle/>
          <a:p>
            <a:pPr marL="0" indent="0">
              <a:buNone/>
            </a:pPr>
            <a:r>
              <a:rPr lang="en-US" sz="2400" b="1" u="sng" dirty="0">
                <a:solidFill>
                  <a:schemeClr val="bg2"/>
                </a:solidFill>
              </a:rPr>
              <a:t>Japan</a:t>
            </a:r>
          </a:p>
          <a:p>
            <a:pPr lvl="1"/>
            <a:r>
              <a:rPr lang="en-US" sz="2000" dirty="0">
                <a:solidFill>
                  <a:srgbClr val="FFFF00"/>
                </a:solidFill>
              </a:rPr>
              <a:t>Seeking practical solutions to the “China Problem”</a:t>
            </a:r>
          </a:p>
          <a:p>
            <a:pPr lvl="2"/>
            <a:r>
              <a:rPr lang="en-US" sz="1800" dirty="0">
                <a:solidFill>
                  <a:srgbClr val="FFFF00"/>
                </a:solidFill>
              </a:rPr>
              <a:t>Supplying Japanese troops</a:t>
            </a:r>
          </a:p>
          <a:p>
            <a:pPr lvl="2"/>
            <a:r>
              <a:rPr lang="en-US" sz="1800" dirty="0">
                <a:solidFill>
                  <a:srgbClr val="FFFF00"/>
                </a:solidFill>
              </a:rPr>
              <a:t>Cutting off aid to </a:t>
            </a:r>
            <a:r>
              <a:rPr lang="en-US" sz="1800">
                <a:solidFill>
                  <a:srgbClr val="FFFF00"/>
                </a:solidFill>
              </a:rPr>
              <a:t>Chinese Nationalists</a:t>
            </a:r>
            <a:endParaRPr lang="en-US" sz="2000" dirty="0">
              <a:solidFill>
                <a:srgbClr val="FFFF00"/>
              </a:solidFill>
            </a:endParaRPr>
          </a:p>
          <a:p>
            <a:pPr lvl="1"/>
            <a:r>
              <a:rPr lang="en-US" sz="2000">
                <a:solidFill>
                  <a:srgbClr val="FFFF00"/>
                </a:solidFill>
              </a:rPr>
              <a:t>Did offer a small </a:t>
            </a:r>
            <a:r>
              <a:rPr lang="en-US" sz="2000" dirty="0">
                <a:solidFill>
                  <a:srgbClr val="FFFF00"/>
                </a:solidFill>
              </a:rPr>
              <a:t>compromise</a:t>
            </a:r>
          </a:p>
          <a:p>
            <a:pPr lvl="2"/>
            <a:r>
              <a:rPr lang="en-US" sz="1800">
                <a:solidFill>
                  <a:srgbClr val="FFFF00"/>
                </a:solidFill>
              </a:rPr>
              <a:t>However, they refused to give up control of China</a:t>
            </a:r>
            <a:endParaRPr lang="en-US" sz="1800" dirty="0">
              <a:solidFill>
                <a:srgbClr val="FFFF00"/>
              </a:solidFill>
            </a:endParaRPr>
          </a:p>
          <a:p>
            <a:pPr lvl="1">
              <a:buFont typeface="Wingdings" pitchFamily="2" charset="2"/>
              <a:buNone/>
            </a:pPr>
            <a:endParaRPr lang="en-US" sz="2000" dirty="0"/>
          </a:p>
        </p:txBody>
      </p:sp>
      <p:sp>
        <p:nvSpPr>
          <p:cNvPr id="1029" name="Text Box 5"/>
          <p:cNvSpPr txBox="1">
            <a:spLocks noChangeArrowheads="1"/>
          </p:cNvSpPr>
          <p:nvPr/>
        </p:nvSpPr>
        <p:spPr bwMode="auto">
          <a:xfrm>
            <a:off x="669925" y="1038225"/>
            <a:ext cx="7864475" cy="923330"/>
          </a:xfrm>
          <a:prstGeom prst="rect">
            <a:avLst/>
          </a:prstGeom>
          <a:noFill/>
          <a:ln w="9525">
            <a:noFill/>
            <a:miter lim="800000"/>
            <a:headEnd/>
            <a:tailEnd/>
          </a:ln>
        </p:spPr>
        <p:txBody>
          <a:bodyPr>
            <a:spAutoFit/>
          </a:bodyPr>
          <a:lstStyle/>
          <a:p>
            <a:r>
              <a:rPr lang="en-US" sz="1800">
                <a:solidFill>
                  <a:schemeClr val="accent2">
                    <a:lumMod val="50000"/>
                  </a:schemeClr>
                </a:solidFill>
              </a:rPr>
              <a:t>“From the outset, the Americans were as unresponsive to Japanese overtures as the Japanese were uncomprehending of American goals.  </a:t>
            </a:r>
          </a:p>
          <a:p>
            <a:r>
              <a:rPr lang="en-US" sz="1800">
                <a:solidFill>
                  <a:schemeClr val="accent2">
                    <a:lumMod val="50000"/>
                  </a:schemeClr>
                </a:solidFill>
              </a:rPr>
              <a:t>                                                      --Peter Duus, </a:t>
            </a:r>
            <a:r>
              <a:rPr lang="en-US" sz="1800" i="1">
                <a:solidFill>
                  <a:schemeClr val="accent2">
                    <a:lumMod val="50000"/>
                  </a:schemeClr>
                </a:solidFill>
              </a:rPr>
              <a:t>Modern Japan </a:t>
            </a:r>
            <a:endParaRPr lang="en-US" sz="1800" i="1" dirty="0">
              <a:solidFill>
                <a:schemeClr val="accent2">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609600"/>
          </a:xfrm>
        </p:spPr>
        <p:txBody>
          <a:bodyPr/>
          <a:lstStyle/>
          <a:p>
            <a:r>
              <a:rPr lang="en-US" sz="3600" dirty="0">
                <a:solidFill>
                  <a:srgbClr val="0100D5"/>
                </a:solidFill>
              </a:rPr>
              <a:t>“The Hull Memo”:  Four Points</a:t>
            </a:r>
            <a:endParaRPr lang="en-US" dirty="0"/>
          </a:p>
        </p:txBody>
      </p:sp>
      <p:sp>
        <p:nvSpPr>
          <p:cNvPr id="43011" name="Rectangle 3"/>
          <p:cNvSpPr>
            <a:spLocks noGrp="1" noChangeArrowheads="1"/>
          </p:cNvSpPr>
          <p:nvPr>
            <p:ph type="body" idx="1"/>
          </p:nvPr>
        </p:nvSpPr>
        <p:spPr>
          <a:xfrm>
            <a:off x="0" y="1295400"/>
            <a:ext cx="9144000" cy="5410200"/>
          </a:xfrm>
        </p:spPr>
        <p:txBody>
          <a:bodyPr/>
          <a:lstStyle/>
          <a:p>
            <a:pPr>
              <a:lnSpc>
                <a:spcPct val="90000"/>
              </a:lnSpc>
              <a:buFont typeface="Wingdings" pitchFamily="2" charset="2"/>
              <a:buNone/>
            </a:pPr>
            <a:r>
              <a:rPr lang="en-US" sz="2400" dirty="0">
                <a:solidFill>
                  <a:srgbClr val="C00000"/>
                </a:solidFill>
                <a:latin typeface="Arial" pitchFamily="34" charset="0"/>
              </a:rPr>
              <a:t>1. Respect for the territorial integrity and the sovereignty of each and all nations.</a:t>
            </a:r>
          </a:p>
          <a:p>
            <a:pPr>
              <a:lnSpc>
                <a:spcPct val="90000"/>
              </a:lnSpc>
              <a:buFont typeface="Wingdings" pitchFamily="2" charset="2"/>
              <a:buNone/>
            </a:pPr>
            <a:endParaRPr lang="en-US" sz="2400" dirty="0">
              <a:latin typeface="Arial" pitchFamily="34" charset="0"/>
            </a:endParaRPr>
          </a:p>
          <a:p>
            <a:pPr>
              <a:lnSpc>
                <a:spcPct val="90000"/>
              </a:lnSpc>
              <a:buFont typeface="Wingdings" pitchFamily="2" charset="2"/>
              <a:buNone/>
            </a:pPr>
            <a:r>
              <a:rPr lang="en-US" sz="2400" dirty="0">
                <a:solidFill>
                  <a:srgbClr val="FFFF00"/>
                </a:solidFill>
                <a:latin typeface="Arial" pitchFamily="34" charset="0"/>
              </a:rPr>
              <a:t>2. Support of the principle of non-interference in the internal affairs of other countries.</a:t>
            </a:r>
          </a:p>
          <a:p>
            <a:pPr>
              <a:lnSpc>
                <a:spcPct val="90000"/>
              </a:lnSpc>
              <a:buFont typeface="Wingdings" pitchFamily="2" charset="2"/>
              <a:buNone/>
            </a:pPr>
            <a:endParaRPr lang="en-US" sz="2400" dirty="0">
              <a:latin typeface="Arial" pitchFamily="34" charset="0"/>
            </a:endParaRPr>
          </a:p>
          <a:p>
            <a:pPr>
              <a:lnSpc>
                <a:spcPct val="90000"/>
              </a:lnSpc>
              <a:buFont typeface="Wingdings" pitchFamily="2" charset="2"/>
              <a:buNone/>
            </a:pPr>
            <a:r>
              <a:rPr lang="en-US" sz="2400" dirty="0">
                <a:solidFill>
                  <a:schemeClr val="tx2"/>
                </a:solidFill>
                <a:latin typeface="Arial" pitchFamily="34" charset="0"/>
              </a:rPr>
              <a:t>3. Support of the principle of equality, including equality of commercial opportunity.</a:t>
            </a:r>
          </a:p>
          <a:p>
            <a:pPr>
              <a:lnSpc>
                <a:spcPct val="90000"/>
              </a:lnSpc>
              <a:buFont typeface="Wingdings" pitchFamily="2" charset="2"/>
              <a:buNone/>
            </a:pPr>
            <a:endParaRPr lang="en-US" sz="2400" dirty="0">
              <a:latin typeface="Arial" pitchFamily="34" charset="0"/>
            </a:endParaRPr>
          </a:p>
          <a:p>
            <a:pPr>
              <a:lnSpc>
                <a:spcPct val="90000"/>
              </a:lnSpc>
              <a:buFont typeface="Wingdings" pitchFamily="2" charset="2"/>
              <a:buNone/>
            </a:pPr>
            <a:r>
              <a:rPr lang="en-US" sz="2400" dirty="0">
                <a:solidFill>
                  <a:schemeClr val="accent2">
                    <a:lumMod val="40000"/>
                    <a:lumOff val="60000"/>
                  </a:schemeClr>
                </a:solidFill>
                <a:latin typeface="Arial" pitchFamily="34" charset="0"/>
              </a:rPr>
              <a:t>4. Non-disturbance of the status quo in the Pacific except as the status quo may be altered by peaceful means.</a:t>
            </a:r>
            <a:endParaRPr lang="en-US" dirty="0">
              <a:solidFill>
                <a:schemeClr val="accent2">
                  <a:lumMod val="40000"/>
                  <a:lumOff val="60000"/>
                </a:schemeClr>
              </a:solidFill>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762000"/>
          </a:xfrm>
        </p:spPr>
        <p:txBody>
          <a:bodyPr/>
          <a:lstStyle/>
          <a:p>
            <a:r>
              <a:rPr lang="en-US" sz="3600">
                <a:solidFill>
                  <a:srgbClr val="0100D5"/>
                </a:solidFill>
              </a:rPr>
              <a:t>Mid-range </a:t>
            </a:r>
            <a:r>
              <a:rPr lang="en-US" sz="3600" dirty="0">
                <a:solidFill>
                  <a:srgbClr val="0100D5"/>
                </a:solidFill>
              </a:rPr>
              <a:t>views:</a:t>
            </a:r>
            <a:r>
              <a:rPr lang="en-US" sz="3600" dirty="0"/>
              <a:t> </a:t>
            </a:r>
            <a:br>
              <a:rPr lang="en-US" sz="3600"/>
            </a:br>
            <a:r>
              <a:rPr lang="en-US" sz="2800">
                <a:solidFill>
                  <a:srgbClr val="FFFF00"/>
                </a:solidFill>
              </a:rPr>
              <a:t>U</a:t>
            </a:r>
            <a:r>
              <a:rPr lang="en-US" sz="2800" dirty="0">
                <a:solidFill>
                  <a:srgbClr val="FFFF00"/>
                </a:solidFill>
              </a:rPr>
              <a:t>.S.-</a:t>
            </a:r>
            <a:r>
              <a:rPr lang="en-US" sz="2800">
                <a:solidFill>
                  <a:srgbClr val="FFFF00"/>
                </a:solidFill>
              </a:rPr>
              <a:t>Japan Conflict gets intense: </a:t>
            </a:r>
            <a:r>
              <a:rPr lang="en-US" sz="2800" dirty="0">
                <a:solidFill>
                  <a:srgbClr val="FFFF00"/>
                </a:solidFill>
              </a:rPr>
              <a:t>1937-1941</a:t>
            </a:r>
          </a:p>
        </p:txBody>
      </p:sp>
      <p:sp>
        <p:nvSpPr>
          <p:cNvPr id="45059" name="Rectangle 3"/>
          <p:cNvSpPr>
            <a:spLocks noGrp="1" noChangeArrowheads="1"/>
          </p:cNvSpPr>
          <p:nvPr>
            <p:ph type="body" sz="half" idx="1"/>
          </p:nvPr>
        </p:nvSpPr>
        <p:spPr>
          <a:xfrm>
            <a:off x="685800" y="1295400"/>
            <a:ext cx="3810000" cy="4800600"/>
          </a:xfrm>
        </p:spPr>
        <p:txBody>
          <a:bodyPr/>
          <a:lstStyle/>
          <a:p>
            <a:pPr>
              <a:lnSpc>
                <a:spcPct val="90000"/>
              </a:lnSpc>
            </a:pPr>
            <a:r>
              <a:rPr lang="en-US" sz="2800" dirty="0"/>
              <a:t>Japan’s expanding war in China</a:t>
            </a:r>
          </a:p>
          <a:p>
            <a:pPr>
              <a:lnSpc>
                <a:spcPct val="90000"/>
              </a:lnSpc>
              <a:buFont typeface="Wingdings" pitchFamily="2" charset="2"/>
              <a:buNone/>
            </a:pPr>
            <a:endParaRPr lang="en-US" sz="2800" dirty="0"/>
          </a:p>
          <a:p>
            <a:pPr>
              <a:lnSpc>
                <a:spcPct val="90000"/>
              </a:lnSpc>
            </a:pPr>
            <a:r>
              <a:rPr lang="en-US" sz="2800" dirty="0"/>
              <a:t>U.S. economic sanctions against Japan (1938-1941)</a:t>
            </a:r>
          </a:p>
          <a:p>
            <a:pPr>
              <a:lnSpc>
                <a:spcPct val="90000"/>
              </a:lnSpc>
            </a:pPr>
            <a:endParaRPr lang="en-US" sz="2800" dirty="0"/>
          </a:p>
          <a:p>
            <a:pPr>
              <a:lnSpc>
                <a:spcPct val="90000"/>
              </a:lnSpc>
            </a:pPr>
            <a:r>
              <a:rPr lang="en-US" sz="2800" dirty="0"/>
              <a:t>Japan’s </a:t>
            </a:r>
            <a:r>
              <a:rPr lang="en-US" sz="2800"/>
              <a:t>vulnerability as an island nation</a:t>
            </a:r>
          </a:p>
          <a:p>
            <a:pPr>
              <a:lnSpc>
                <a:spcPct val="90000"/>
              </a:lnSpc>
            </a:pPr>
            <a:endParaRPr lang="en-US" sz="2800"/>
          </a:p>
          <a:p>
            <a:pPr>
              <a:lnSpc>
                <a:spcPct val="90000"/>
              </a:lnSpc>
            </a:pPr>
            <a:r>
              <a:rPr lang="en-US" sz="2800"/>
              <a:t>What story does this cartoon tell? </a:t>
            </a:r>
            <a:r>
              <a:rPr lang="en-US" sz="2800">
                <a:solidFill>
                  <a:srgbClr val="FF0000"/>
                </a:solidFill>
                <a:sym typeface="Wingdings" panose="05000000000000000000" pitchFamily="2" charset="2"/>
              </a:rPr>
              <a:t></a:t>
            </a:r>
            <a:endParaRPr lang="en-US" sz="2800" dirty="0">
              <a:solidFill>
                <a:srgbClr val="FF0000"/>
              </a:solidFill>
            </a:endParaRPr>
          </a:p>
          <a:p>
            <a:pPr lvl="1">
              <a:lnSpc>
                <a:spcPct val="90000"/>
              </a:lnSpc>
            </a:pPr>
            <a:endParaRPr lang="en-US" sz="2400" dirty="0"/>
          </a:p>
        </p:txBody>
      </p:sp>
      <p:pic>
        <p:nvPicPr>
          <p:cNvPr id="45061" name="Picture 5" descr="IMG_0181_2"/>
          <p:cNvPicPr>
            <a:picLocks noGrp="1" noChangeAspect="1" noChangeArrowheads="1"/>
          </p:cNvPicPr>
          <p:nvPr>
            <p:ph sz="half" idx="2"/>
          </p:nvPr>
        </p:nvPicPr>
        <p:blipFill>
          <a:blip r:embed="rId2" cstate="print"/>
          <a:srcRect/>
          <a:stretch>
            <a:fillRect/>
          </a:stretch>
        </p:blipFill>
        <p:spPr>
          <a:xfrm>
            <a:off x="4572000" y="1295400"/>
            <a:ext cx="4572000" cy="5562600"/>
          </a:xfrm>
        </p:spPr>
      </p:pic>
    </p:spTree>
  </p:cSld>
  <p:clrMapOvr>
    <a:masterClrMapping/>
  </p:clrMapOvr>
</p:sld>
</file>

<file path=ppt/theme/theme1.xml><?xml version="1.0" encoding="utf-8"?>
<a:theme xmlns:a="http://schemas.openxmlformats.org/drawingml/2006/main" name="Calm Seas">
  <a:themeElements>
    <a:clrScheme name="">
      <a:dk1>
        <a:srgbClr val="010199"/>
      </a:dk1>
      <a:lt1>
        <a:srgbClr val="FFFFFF"/>
      </a:lt1>
      <a:dk2>
        <a:srgbClr val="BACEFF"/>
      </a:dk2>
      <a:lt2>
        <a:srgbClr val="FFFFFF"/>
      </a:lt2>
      <a:accent1>
        <a:srgbClr val="33CCCC"/>
      </a:accent1>
      <a:accent2>
        <a:srgbClr val="00C600"/>
      </a:accent2>
      <a:accent3>
        <a:srgbClr val="D9E3FF"/>
      </a:accent3>
      <a:accent4>
        <a:srgbClr val="DADADA"/>
      </a:accent4>
      <a:accent5>
        <a:srgbClr val="ADE2E2"/>
      </a:accent5>
      <a:accent6>
        <a:srgbClr val="00B300"/>
      </a:accent6>
      <a:hlink>
        <a:srgbClr val="FFCC00"/>
      </a:hlink>
      <a:folHlink>
        <a:srgbClr val="6699FF"/>
      </a:folHlink>
    </a:clrScheme>
    <a:fontScheme name="Calm Sea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Calm Seas 1">
        <a:dk1>
          <a:srgbClr val="010199"/>
        </a:dk1>
        <a:lt1>
          <a:srgbClr val="FFFFFF"/>
        </a:lt1>
        <a:dk2>
          <a:srgbClr val="A2B3DD"/>
        </a:dk2>
        <a:lt2>
          <a:srgbClr val="FFFFFF"/>
        </a:lt2>
        <a:accent1>
          <a:srgbClr val="33CCCC"/>
        </a:accent1>
        <a:accent2>
          <a:srgbClr val="00C600"/>
        </a:accent2>
        <a:accent3>
          <a:srgbClr val="CED6E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lm Seas 2">
        <a:dk1>
          <a:srgbClr val="000066"/>
        </a:dk1>
        <a:lt1>
          <a:srgbClr val="FFFFFF"/>
        </a:lt1>
        <a:dk2>
          <a:srgbClr val="A2B3DD"/>
        </a:dk2>
        <a:lt2>
          <a:srgbClr val="FFFFFF"/>
        </a:lt2>
        <a:accent1>
          <a:srgbClr val="6666FF"/>
        </a:accent1>
        <a:accent2>
          <a:srgbClr val="9999FF"/>
        </a:accent2>
        <a:accent3>
          <a:srgbClr val="CED6EB"/>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alm Seas 3">
        <a:dk1>
          <a:srgbClr val="000000"/>
        </a:dk1>
        <a:lt1>
          <a:srgbClr val="FFFFFF"/>
        </a:lt1>
        <a:dk2>
          <a:srgbClr val="A2B3DD"/>
        </a:dk2>
        <a:lt2>
          <a:srgbClr val="FFFFFF"/>
        </a:lt2>
        <a:accent1>
          <a:srgbClr val="FF6600"/>
        </a:accent1>
        <a:accent2>
          <a:srgbClr val="FFCC00"/>
        </a:accent2>
        <a:accent3>
          <a:srgbClr val="CED6EB"/>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alm Seas 4">
        <a:dk1>
          <a:srgbClr val="003366"/>
        </a:dk1>
        <a:lt1>
          <a:srgbClr val="FFFFFF"/>
        </a:lt1>
        <a:dk2>
          <a:srgbClr val="A2B3DD"/>
        </a:dk2>
        <a:lt2>
          <a:srgbClr val="FFFFFF"/>
        </a:lt2>
        <a:accent1>
          <a:srgbClr val="9966FF"/>
        </a:accent1>
        <a:accent2>
          <a:srgbClr val="00CC66"/>
        </a:accent2>
        <a:accent3>
          <a:srgbClr val="CED6EB"/>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2004:Templates:Presentations:Designs:Calm Seas</Template>
  <TotalTime>7222</TotalTime>
  <Words>707</Words>
  <Application>Microsoft Office PowerPoint</Application>
  <PresentationFormat>On-screen Show (4:3)</PresentationFormat>
  <Paragraphs>121</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Mincho</vt:lpstr>
      <vt:lpstr>ＭＳ Ｐゴシック</vt:lpstr>
      <vt:lpstr>Arial</vt:lpstr>
      <vt:lpstr>Tahoma</vt:lpstr>
      <vt:lpstr>Times New Roman</vt:lpstr>
      <vt:lpstr>Wingdings</vt:lpstr>
      <vt:lpstr>Calm Seas</vt:lpstr>
      <vt:lpstr>PowerPoint Presentation</vt:lpstr>
      <vt:lpstr>Historical Perspectives on Pearl Harbor</vt:lpstr>
      <vt:lpstr>Setting aside dominant national views…these are too simplistic </vt:lpstr>
      <vt:lpstr>Historical Persepctives on 3 different scales</vt:lpstr>
      <vt:lpstr>Close-up Scale:   Last minute failures of diplomacy and political decision-making</vt:lpstr>
      <vt:lpstr>Pictures say 1,000 words….</vt:lpstr>
      <vt:lpstr>  Irresolvable Differences?  </vt:lpstr>
      <vt:lpstr>“The Hull Memo”:  Four Points</vt:lpstr>
      <vt:lpstr>Mid-range views:  U.S.-Japan Conflict gets intense: 1937-1941</vt:lpstr>
      <vt:lpstr>Imperial Powers and Spheres of Influence in China</vt:lpstr>
      <vt:lpstr>  </vt:lpstr>
      <vt:lpstr>Japan’s Invasion and Occupation of Manchuria</vt:lpstr>
      <vt:lpstr>Japan’s Occupation of China</vt:lpstr>
      <vt:lpstr> Distant Panorama: “Opening” of Japan beginning in 1853</vt:lpstr>
      <vt:lpstr>Monstrous “Black Ships” or Vanguard of Civilization?</vt:lpstr>
      <vt:lpstr>Japan sees the West as a model . . . and a threat</vt:lpstr>
      <vt:lpstr>Once change happened, so did industrialism and imperialism</vt:lpstr>
      <vt:lpstr>Japan’s Logic of Empire</vt:lpstr>
      <vt:lpstr>Was it a total surprise. This was written in Time on Nov. 5, 1941. . . </vt:lpstr>
      <vt:lpstr>Propaganda and Racism</vt:lpstr>
      <vt:lpstr>TO SUM UP…..ANSWER</vt:lpstr>
    </vt:vector>
  </TitlesOfParts>
  <Company>LSA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Initiative</dc:title>
  <dc:creator>LSA User</dc:creator>
  <cp:lastModifiedBy>Anthony Salciccioli</cp:lastModifiedBy>
  <cp:revision>30</cp:revision>
  <dcterms:created xsi:type="dcterms:W3CDTF">2010-11-29T20:02:15Z</dcterms:created>
  <dcterms:modified xsi:type="dcterms:W3CDTF">2018-04-27T00:47:02Z</dcterms:modified>
</cp:coreProperties>
</file>