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7" r:id="rId10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12"/>
    </p:embeddedFont>
    <p:embeddedFont>
      <p:font typeface="Garamond" panose="02020404030301010803" pitchFamily="18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Balthazar" panose="020B0604020202020204" charset="0"/>
      <p:regular r:id="rId21"/>
    </p:embeddedFont>
    <p:embeddedFont>
      <p:font typeface="Lustria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86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2952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280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1213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3224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0940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2674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0460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0417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0829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2575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1444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362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2208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8830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2407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793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600" b="1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213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ctrTitle"/>
          </p:nvPr>
        </p:nvSpPr>
        <p:spPr>
          <a:xfrm>
            <a:off x="866442" y="527902"/>
            <a:ext cx="6620968" cy="1668544"/>
          </a:xfrm>
          <a:prstGeom prst="roundRect">
            <a:avLst>
              <a:gd name="adj" fmla="val 10800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Balthazar"/>
              <a:buNone/>
            </a:pPr>
            <a:r>
              <a:rPr lang="en-US" sz="48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Day 57: The Holy </a:t>
            </a:r>
            <a:r>
              <a:rPr lang="en-US" sz="4800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R</a:t>
            </a:r>
            <a:r>
              <a:rPr lang="en-US" sz="48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oman Empire and Charlemagne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 descr="Crown of the Holy Roman Emper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559" y="2196446"/>
            <a:ext cx="465684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105400" y="6491287"/>
            <a:ext cx="30480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ustria"/>
              <a:buNone/>
            </a:pPr>
            <a:endParaRPr lang="en-US" sz="1800" b="0" i="0" u="non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lang="en-US" sz="40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Voltaire’s Famous Quote (1756)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4800" b="0" i="0" u="none" strike="noStrike" cap="none">
                <a:latin typeface="Garamond"/>
                <a:ea typeface="Garamond"/>
                <a:cs typeface="Garamond"/>
                <a:sym typeface="Garamond"/>
              </a:rPr>
              <a:t>“This agglomeration which was called and still calls itself the Holy Roman Empire was neither holy, nor Roman, nor an empire in any way.”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36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lang="en-US" sz="40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What was the Holy Roman Empire?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5400">
                <a:latin typeface="Garamond"/>
                <a:ea typeface="Garamond"/>
                <a:cs typeface="Garamond"/>
                <a:sym typeface="Garamond"/>
              </a:rPr>
              <a:t>P</a:t>
            </a:r>
            <a:r>
              <a:rPr lang="en-US" sz="5400" b="0" i="0" u="none" strike="noStrike" cap="none">
                <a:latin typeface="Garamond"/>
                <a:ea typeface="Garamond"/>
                <a:cs typeface="Garamond"/>
                <a:sym typeface="Garamond"/>
              </a:rPr>
              <a:t>olitical entity that covered a large portion of Europe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5400" b="0" i="0" u="none" strike="noStrike" cap="none">
                <a:latin typeface="Garamond"/>
                <a:ea typeface="Garamond"/>
                <a:cs typeface="Garamond"/>
                <a:sym typeface="Garamond"/>
              </a:rPr>
              <a:t>centered on Germany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5400" b="0" i="0" u="none" strike="noStrike" cap="none">
                <a:latin typeface="Garamond"/>
                <a:ea typeface="Garamond"/>
                <a:cs typeface="Garamond"/>
                <a:sym typeface="Garamond"/>
              </a:rPr>
              <a:t>A.D. 800-1806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lang="en-US" sz="36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History of the Holy Roman Empire</a:t>
            </a:r>
            <a:r>
              <a:rPr lang="en-US" sz="36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sz="half" idx="1"/>
          </p:nvPr>
        </p:nvSpPr>
        <p:spPr>
          <a:xfrm>
            <a:off x="838200" y="2362200"/>
            <a:ext cx="3124199" cy="372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3200" b="0" i="0" u="none" strike="noStrike" cap="none">
                <a:latin typeface="Garamond"/>
                <a:ea typeface="Garamond"/>
                <a:cs typeface="Garamond"/>
                <a:sym typeface="Garamond"/>
              </a:rPr>
              <a:t>476 – fall of the Roman Empire to Germanic tribes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 descr="KISH_05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1051" y="2041785"/>
            <a:ext cx="4270172" cy="3925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 descr="KISH_08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lang="en-US" sz="40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History of the Holy Roman Empire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000" b="0" i="0" u="none" strike="noStrike" cap="none">
                <a:latin typeface="Garamond"/>
                <a:ea typeface="Garamond"/>
                <a:cs typeface="Garamond"/>
                <a:sym typeface="Garamond"/>
              </a:rPr>
              <a:t>800 – </a:t>
            </a:r>
            <a:r>
              <a:rPr lang="en-US" sz="2000" b="1" i="0" u="none" strike="noStrike" cap="none">
                <a:latin typeface="Garamond"/>
                <a:ea typeface="Garamond"/>
                <a:cs typeface="Garamond"/>
                <a:sym typeface="Garamond"/>
              </a:rPr>
              <a:t>Charlemagne</a:t>
            </a:r>
            <a:r>
              <a:rPr lang="en-US" sz="2000" b="0" i="0" u="none" strike="noStrike" cap="none">
                <a:latin typeface="Garamond"/>
                <a:ea typeface="Garamond"/>
                <a:cs typeface="Garamond"/>
                <a:sym typeface="Garamond"/>
              </a:rPr>
              <a:t> crowned “emperor” by Pope Leo III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Garamond"/>
              <a:buChar char="–"/>
            </a:pPr>
            <a:r>
              <a:rPr lang="en-US" sz="1800" b="0" i="0" u="none" strike="noStrike" cap="none">
                <a:latin typeface="Garamond"/>
                <a:ea typeface="Garamond"/>
                <a:cs typeface="Garamond"/>
                <a:sym typeface="Garamond"/>
              </a:rPr>
              <a:t>Charlemagne = king of the </a:t>
            </a:r>
            <a:r>
              <a:rPr lang="en-US" sz="1800" b="1" i="0" u="none" strike="noStrike" cap="none">
                <a:latin typeface="Garamond"/>
                <a:ea typeface="Garamond"/>
                <a:cs typeface="Garamond"/>
                <a:sym typeface="Garamond"/>
              </a:rPr>
              <a:t>Franks</a:t>
            </a:r>
            <a:r>
              <a:rPr lang="en-US" sz="1800" b="0" i="0" u="none" strike="noStrike" cap="none">
                <a:latin typeface="Garamond"/>
                <a:ea typeface="Garamond"/>
                <a:cs typeface="Garamond"/>
                <a:sym typeface="Garamond"/>
              </a:rPr>
              <a:t>, a Germanic tribe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Garamond"/>
              <a:buChar char="–"/>
            </a:pPr>
            <a:r>
              <a:rPr lang="en-US" sz="1800" b="1" i="0" u="none" strike="noStrike" cap="none">
                <a:latin typeface="Garamond"/>
                <a:ea typeface="Garamond"/>
                <a:cs typeface="Garamond"/>
                <a:sym typeface="Garamond"/>
              </a:rPr>
              <a:t>Carolingians</a:t>
            </a:r>
            <a:r>
              <a:rPr lang="en-US" sz="1800" b="0" i="0" u="none" strike="noStrike" cap="none">
                <a:latin typeface="Garamond"/>
                <a:ea typeface="Garamond"/>
                <a:cs typeface="Garamond"/>
                <a:sym typeface="Garamond"/>
              </a:rPr>
              <a:t> believe the title of Roman emperor in the west had been suspended, not ended, with Rome’s fall in 476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Garamond"/>
              <a:buChar char="–"/>
            </a:pPr>
            <a:r>
              <a:rPr lang="en-US" sz="1800" b="0" i="0" u="none" strike="noStrike" cap="none">
                <a:latin typeface="Garamond"/>
                <a:ea typeface="Garamond"/>
                <a:cs typeface="Garamond"/>
                <a:sym typeface="Garamond"/>
              </a:rPr>
              <a:t>est. church backing for HRE &amp; Carolingians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sz="half" idx="2"/>
          </p:nvPr>
        </p:nvSpPr>
        <p:spPr>
          <a:xfrm>
            <a:off x="4760912" y="2362200"/>
            <a:ext cx="3770311" cy="372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 descr="On December 23 and 24, 800, Pope Leo III crowned Charles as Emperor in R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1375" y="2024857"/>
            <a:ext cx="4183061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Balthazar"/>
              <a:buNone/>
            </a:pPr>
            <a:r>
              <a:rPr lang="en-US" sz="3200" b="1" i="0" u="none" strike="noStrike" cap="none">
                <a:solidFill>
                  <a:schemeClr val="accent3">
                    <a:lumMod val="60000"/>
                    <a:lumOff val="40000"/>
                  </a:schemeClr>
                </a:solidFill>
                <a:latin typeface="Balthazar"/>
                <a:ea typeface="Balthazar"/>
                <a:cs typeface="Balthazar"/>
                <a:sym typeface="Balthazar"/>
              </a:rPr>
              <a:t>What powers did the Holy Roman Emperor have?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0837" marR="0" lvl="0" indent="-3508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latin typeface="Garamond"/>
                <a:ea typeface="Garamond"/>
                <a:cs typeface="Garamond"/>
                <a:sym typeface="Garamond"/>
              </a:rPr>
              <a:t>Very little … from the later Middle Ages forward his power was mostly symbolic.  Most real legal and administrative power was held in the territorial and municipal levels.</a:t>
            </a:r>
          </a:p>
          <a:p>
            <a:pPr marL="350837" marR="0" lvl="0" indent="-350837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>
                <a:latin typeface="Garamond"/>
                <a:ea typeface="Garamond"/>
                <a:cs typeface="Garamond"/>
                <a:sym typeface="Garamond"/>
              </a:rPr>
              <a:t>Peace of Westphalia (1648) gave almost complete sovereignty to the ≈300 states of the HRE.  Henceforward the HRE primarily existed in name only.  Habsburg emperors focused on consolidating their own states in Austria, 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FBD6-D21A-429D-AF9B-66ECD0D6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How does a leader unify a people?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68B3-4C69-411B-87A6-B0C35A3D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1) Let’s start with Clarenceville….Mr. Nelson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2) Let’s scale up to the State level….Governor Snyder</a:t>
            </a:r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3) Let’s scale up to a Federal level….President Trump</a:t>
            </a:r>
          </a:p>
        </p:txBody>
      </p:sp>
    </p:spTree>
    <p:extLst>
      <p:ext uri="{BB962C8B-B14F-4D97-AF65-F5344CB8AC3E}">
        <p14:creationId xmlns:p14="http://schemas.microsoft.com/office/powerpoint/2010/main" val="393821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453235-F365-4D78-901F-10E2974C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 on the spot Charlemagne was crowned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F0F3F41-2D87-4676-9271-71A7BA2067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33" r="3333"/>
          <a:stretch>
            <a:fillRect/>
          </a:stretch>
        </p:blipFill>
        <p:spPr>
          <a:xfrm>
            <a:off x="4826525" y="1649690"/>
            <a:ext cx="3601038" cy="406530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030A6-2BD6-4FA2-8C5C-0C0736E26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Christmas Day 800 AD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71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274</Words>
  <Application>Microsoft Office PowerPoint</Application>
  <PresentationFormat>On-screen Show (4:3)</PresentationFormat>
  <Paragraphs>28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Wingdings 3</vt:lpstr>
      <vt:lpstr>Noto Sans Symbols</vt:lpstr>
      <vt:lpstr>Garamond</vt:lpstr>
      <vt:lpstr>Century Gothic</vt:lpstr>
      <vt:lpstr>Balthazar</vt:lpstr>
      <vt:lpstr>Lustria</vt:lpstr>
      <vt:lpstr>Arial</vt:lpstr>
      <vt:lpstr>Ion</vt:lpstr>
      <vt:lpstr>Day 57: The Holy Roman Empire and Charlemagne</vt:lpstr>
      <vt:lpstr>Voltaire’s Famous Quote (1756)</vt:lpstr>
      <vt:lpstr>What was the Holy Roman Empire?</vt:lpstr>
      <vt:lpstr>History of the Holy Roman Empire </vt:lpstr>
      <vt:lpstr>PowerPoint Presentation</vt:lpstr>
      <vt:lpstr>History of the Holy Roman Empire</vt:lpstr>
      <vt:lpstr>What powers did the Holy Roman Emperor have?</vt:lpstr>
      <vt:lpstr>How does a leader unify a people?</vt:lpstr>
      <vt:lpstr>Me on the spot Charlemagne was crowned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Roman Empire</dc:title>
  <dc:creator>Anthony Salciccioli</dc:creator>
  <cp:lastModifiedBy>Anthony Salciccioli</cp:lastModifiedBy>
  <cp:revision>6</cp:revision>
  <dcterms:modified xsi:type="dcterms:W3CDTF">2017-11-30T23:27:23Z</dcterms:modified>
</cp:coreProperties>
</file>