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4"/>
  </p:notesMasterIdLst>
  <p:sldIdLst>
    <p:sldId id="306" r:id="rId2"/>
    <p:sldId id="289" r:id="rId3"/>
    <p:sldId id="374" r:id="rId4"/>
    <p:sldId id="307" r:id="rId5"/>
    <p:sldId id="308" r:id="rId6"/>
    <p:sldId id="345" r:id="rId7"/>
    <p:sldId id="270" r:id="rId8"/>
    <p:sldId id="361" r:id="rId9"/>
    <p:sldId id="362" r:id="rId10"/>
    <p:sldId id="344" r:id="rId11"/>
    <p:sldId id="354" r:id="rId12"/>
    <p:sldId id="357" r:id="rId13"/>
    <p:sldId id="283" r:id="rId14"/>
    <p:sldId id="365" r:id="rId15"/>
    <p:sldId id="376" r:id="rId16"/>
    <p:sldId id="378" r:id="rId17"/>
    <p:sldId id="380" r:id="rId18"/>
    <p:sldId id="382" r:id="rId19"/>
    <p:sldId id="383" r:id="rId20"/>
    <p:sldId id="384" r:id="rId21"/>
    <p:sldId id="385" r:id="rId22"/>
    <p:sldId id="386" r:id="rId23"/>
  </p:sldIdLst>
  <p:sldSz cx="9144000" cy="6858000" type="screen4x3"/>
  <p:notesSz cx="7086600" cy="9429750"/>
  <p:defaultTextStyle>
    <a:defPPr>
      <a:defRPr lang="en-US"/>
    </a:defPPr>
    <a:lvl1pPr algn="l" rtl="0" fontAlgn="base">
      <a:spcBef>
        <a:spcPct val="0"/>
      </a:spcBef>
      <a:spcAft>
        <a:spcPct val="0"/>
      </a:spcAft>
      <a:defRPr sz="4800" kern="1200">
        <a:solidFill>
          <a:srgbClr val="FFFFCC"/>
        </a:solidFill>
        <a:latin typeface="Broadway" pitchFamily="82" charset="0"/>
        <a:ea typeface="+mn-ea"/>
        <a:cs typeface="+mn-cs"/>
      </a:defRPr>
    </a:lvl1pPr>
    <a:lvl2pPr marL="457200" algn="l" rtl="0" fontAlgn="base">
      <a:spcBef>
        <a:spcPct val="0"/>
      </a:spcBef>
      <a:spcAft>
        <a:spcPct val="0"/>
      </a:spcAft>
      <a:defRPr sz="4800" kern="1200">
        <a:solidFill>
          <a:srgbClr val="FFFFCC"/>
        </a:solidFill>
        <a:latin typeface="Broadway" pitchFamily="82" charset="0"/>
        <a:ea typeface="+mn-ea"/>
        <a:cs typeface="+mn-cs"/>
      </a:defRPr>
    </a:lvl2pPr>
    <a:lvl3pPr marL="914400" algn="l" rtl="0" fontAlgn="base">
      <a:spcBef>
        <a:spcPct val="0"/>
      </a:spcBef>
      <a:spcAft>
        <a:spcPct val="0"/>
      </a:spcAft>
      <a:defRPr sz="4800" kern="1200">
        <a:solidFill>
          <a:srgbClr val="FFFFCC"/>
        </a:solidFill>
        <a:latin typeface="Broadway" pitchFamily="82" charset="0"/>
        <a:ea typeface="+mn-ea"/>
        <a:cs typeface="+mn-cs"/>
      </a:defRPr>
    </a:lvl3pPr>
    <a:lvl4pPr marL="1371600" algn="l" rtl="0" fontAlgn="base">
      <a:spcBef>
        <a:spcPct val="0"/>
      </a:spcBef>
      <a:spcAft>
        <a:spcPct val="0"/>
      </a:spcAft>
      <a:defRPr sz="4800" kern="1200">
        <a:solidFill>
          <a:srgbClr val="FFFFCC"/>
        </a:solidFill>
        <a:latin typeface="Broadway" pitchFamily="82" charset="0"/>
        <a:ea typeface="+mn-ea"/>
        <a:cs typeface="+mn-cs"/>
      </a:defRPr>
    </a:lvl4pPr>
    <a:lvl5pPr marL="1828800" algn="l" rtl="0" fontAlgn="base">
      <a:spcBef>
        <a:spcPct val="0"/>
      </a:spcBef>
      <a:spcAft>
        <a:spcPct val="0"/>
      </a:spcAft>
      <a:defRPr sz="4800" kern="1200">
        <a:solidFill>
          <a:srgbClr val="FFFFCC"/>
        </a:solidFill>
        <a:latin typeface="Broadway" pitchFamily="82" charset="0"/>
        <a:ea typeface="+mn-ea"/>
        <a:cs typeface="+mn-cs"/>
      </a:defRPr>
    </a:lvl5pPr>
    <a:lvl6pPr marL="2286000" algn="l" defTabSz="914400" rtl="0" eaLnBrk="1" latinLnBrk="0" hangingPunct="1">
      <a:defRPr sz="4800" kern="1200">
        <a:solidFill>
          <a:srgbClr val="FFFFCC"/>
        </a:solidFill>
        <a:latin typeface="Broadway" pitchFamily="82" charset="0"/>
        <a:ea typeface="+mn-ea"/>
        <a:cs typeface="+mn-cs"/>
      </a:defRPr>
    </a:lvl6pPr>
    <a:lvl7pPr marL="2743200" algn="l" defTabSz="914400" rtl="0" eaLnBrk="1" latinLnBrk="0" hangingPunct="1">
      <a:defRPr sz="4800" kern="1200">
        <a:solidFill>
          <a:srgbClr val="FFFFCC"/>
        </a:solidFill>
        <a:latin typeface="Broadway" pitchFamily="82" charset="0"/>
        <a:ea typeface="+mn-ea"/>
        <a:cs typeface="+mn-cs"/>
      </a:defRPr>
    </a:lvl7pPr>
    <a:lvl8pPr marL="3200400" algn="l" defTabSz="914400" rtl="0" eaLnBrk="1" latinLnBrk="0" hangingPunct="1">
      <a:defRPr sz="4800" kern="1200">
        <a:solidFill>
          <a:srgbClr val="FFFFCC"/>
        </a:solidFill>
        <a:latin typeface="Broadway" pitchFamily="82" charset="0"/>
        <a:ea typeface="+mn-ea"/>
        <a:cs typeface="+mn-cs"/>
      </a:defRPr>
    </a:lvl8pPr>
    <a:lvl9pPr marL="3657600" algn="l" defTabSz="914400" rtl="0" eaLnBrk="1" latinLnBrk="0" hangingPunct="1">
      <a:defRPr sz="4800" kern="1200">
        <a:solidFill>
          <a:srgbClr val="FFFFCC"/>
        </a:solidFill>
        <a:latin typeface="Broadway"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6EE"/>
    <a:srgbClr val="FF0000"/>
    <a:srgbClr val="FFFFCC"/>
    <a:srgbClr val="A50021"/>
    <a:srgbClr val="CC0000"/>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94660"/>
  </p:normalViewPr>
  <p:slideViewPr>
    <p:cSldViewPr>
      <p:cViewPr varScale="1">
        <p:scale>
          <a:sx n="103" d="100"/>
          <a:sy n="103" d="100"/>
        </p:scale>
        <p:origin x="2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defTabSz="942975">
              <a:defRPr sz="1200">
                <a:solidFill>
                  <a:schemeClr val="tx1"/>
                </a:solidFill>
                <a:latin typeface="Arial" charset="0"/>
              </a:defRPr>
            </a:lvl1pPr>
          </a:lstStyle>
          <a:p>
            <a:pPr>
              <a:defRPr/>
            </a:pPr>
            <a:endParaRPr lang="en-US" dirty="0"/>
          </a:p>
        </p:txBody>
      </p:sp>
      <p:sp>
        <p:nvSpPr>
          <p:cNvPr id="70659" name="Rectangle 3"/>
          <p:cNvSpPr>
            <a:spLocks noGrp="1" noChangeArrowheads="1"/>
          </p:cNvSpPr>
          <p:nvPr>
            <p:ph type="dt" idx="1"/>
          </p:nvPr>
        </p:nvSpPr>
        <p:spPr bwMode="auto">
          <a:xfrm>
            <a:off x="4014788"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algn="r" defTabSz="942975">
              <a:defRPr sz="1200">
                <a:solidFill>
                  <a:schemeClr val="tx1"/>
                </a:solidFill>
                <a:latin typeface="Arial" charset="0"/>
              </a:defRPr>
            </a:lvl1pPr>
          </a:lstStyle>
          <a:p>
            <a:pPr>
              <a:defRPr/>
            </a:pPr>
            <a:endParaRPr lang="en-US" dirty="0"/>
          </a:p>
        </p:txBody>
      </p:sp>
      <p:sp>
        <p:nvSpPr>
          <p:cNvPr id="41988" name="Rectangle 4"/>
          <p:cNvSpPr>
            <a:spLocks noGrp="1" noRot="1" noChangeAspect="1" noChangeArrowheads="1" noTextEdit="1"/>
          </p:cNvSpPr>
          <p:nvPr>
            <p:ph type="sldImg" idx="2"/>
          </p:nvPr>
        </p:nvSpPr>
        <p:spPr bwMode="auto">
          <a:xfrm>
            <a:off x="1187450" y="708025"/>
            <a:ext cx="4713288" cy="3535363"/>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708025" y="4479925"/>
            <a:ext cx="5670550" cy="42433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0662" name="Rectangle 6"/>
          <p:cNvSpPr>
            <a:spLocks noGrp="1" noChangeArrowheads="1"/>
          </p:cNvSpPr>
          <p:nvPr>
            <p:ph type="ftr" sz="quarter" idx="4"/>
          </p:nvPr>
        </p:nvSpPr>
        <p:spPr bwMode="auto">
          <a:xfrm>
            <a:off x="0"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defTabSz="942975">
              <a:defRPr sz="1200">
                <a:solidFill>
                  <a:schemeClr val="tx1"/>
                </a:solidFill>
                <a:latin typeface="Arial" charset="0"/>
              </a:defRPr>
            </a:lvl1pPr>
          </a:lstStyle>
          <a:p>
            <a:pPr>
              <a:defRPr/>
            </a:pPr>
            <a:endParaRPr lang="en-US" dirty="0"/>
          </a:p>
        </p:txBody>
      </p:sp>
      <p:sp>
        <p:nvSpPr>
          <p:cNvPr id="70663" name="Rectangle 7"/>
          <p:cNvSpPr>
            <a:spLocks noGrp="1" noChangeArrowheads="1"/>
          </p:cNvSpPr>
          <p:nvPr>
            <p:ph type="sldNum" sz="quarter" idx="5"/>
          </p:nvPr>
        </p:nvSpPr>
        <p:spPr bwMode="auto">
          <a:xfrm>
            <a:off x="4014788"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algn="r" defTabSz="942975">
              <a:defRPr sz="1200">
                <a:solidFill>
                  <a:schemeClr val="tx1"/>
                </a:solidFill>
                <a:latin typeface="Arial" charset="0"/>
              </a:defRPr>
            </a:lvl1pPr>
          </a:lstStyle>
          <a:p>
            <a:pPr>
              <a:defRPr/>
            </a:pPr>
            <a:fld id="{1D78D755-0C8A-4DE5-BE7A-D41D01737CC9}" type="slidenum">
              <a:rPr lang="en-US"/>
              <a:pPr>
                <a:defRPr/>
              </a:pPr>
              <a:t>‹#›</a:t>
            </a:fld>
            <a:endParaRPr lang="en-US" dirty="0"/>
          </a:p>
        </p:txBody>
      </p:sp>
    </p:spTree>
    <p:extLst>
      <p:ext uri="{BB962C8B-B14F-4D97-AF65-F5344CB8AC3E}">
        <p14:creationId xmlns:p14="http://schemas.microsoft.com/office/powerpoint/2010/main" val="251250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B2A14FA-E6AB-4C10-AFF2-39EA7162EC28}" type="slidenum">
              <a:rPr lang="en-US" smtClean="0"/>
              <a:pPr/>
              <a:t>1</a:t>
            </a:fld>
            <a:endParaRPr lang="en-US" dirty="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r>
              <a:rPr lang="en-US" dirty="0" smtClean="0"/>
              <a:t>Rome powerfully shaped Western law, government, administration and engineering. </a:t>
            </a:r>
          </a:p>
          <a:p>
            <a:pPr eaLnBrk="1" hangingPunct="1"/>
            <a:endParaRPr lang="en-US" dirty="0" smtClean="0"/>
          </a:p>
          <a:p>
            <a:pPr eaLnBrk="1" hangingPunct="1"/>
            <a:r>
              <a:rPr lang="en-US" dirty="0" smtClean="0"/>
              <a:t>http://www.aish.com/seminars/worldperfect/wp01n00.htm</a:t>
            </a:r>
          </a:p>
          <a:p>
            <a:pPr eaLnBrk="1" hangingPunct="1"/>
            <a:endParaRPr lang="en-US" dirty="0" smtClean="0"/>
          </a:p>
        </p:txBody>
      </p:sp>
    </p:spTree>
    <p:extLst>
      <p:ext uri="{BB962C8B-B14F-4D97-AF65-F5344CB8AC3E}">
        <p14:creationId xmlns:p14="http://schemas.microsoft.com/office/powerpoint/2010/main" val="804787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pPr eaLnBrk="1" hangingPunct="1"/>
            <a:endParaRPr lang="en-US" dirty="0" smtClean="0"/>
          </a:p>
        </p:txBody>
      </p:sp>
      <p:sp>
        <p:nvSpPr>
          <p:cNvPr id="70660" name="Slide Number Placeholder 3"/>
          <p:cNvSpPr>
            <a:spLocks noGrp="1"/>
          </p:cNvSpPr>
          <p:nvPr>
            <p:ph type="sldNum" sz="quarter" idx="5"/>
          </p:nvPr>
        </p:nvSpPr>
        <p:spPr>
          <a:noFill/>
        </p:spPr>
        <p:txBody>
          <a:bodyPr/>
          <a:lstStyle/>
          <a:p>
            <a:fld id="{E5F770AC-A505-4E37-8583-7D41D1719988}" type="slidenum">
              <a:rPr lang="en-US" smtClean="0"/>
              <a:pPr/>
              <a:t>10</a:t>
            </a:fld>
            <a:endParaRPr lang="en-US" dirty="0" smtClean="0"/>
          </a:p>
        </p:txBody>
      </p:sp>
    </p:spTree>
    <p:extLst>
      <p:ext uri="{BB962C8B-B14F-4D97-AF65-F5344CB8AC3E}">
        <p14:creationId xmlns:p14="http://schemas.microsoft.com/office/powerpoint/2010/main" val="755153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F73AA06-311F-4954-893E-2B505A04F36C}" type="slidenum">
              <a:rPr lang="en-US" smtClean="0"/>
              <a:pPr/>
              <a:t>11</a:t>
            </a:fld>
            <a:endParaRPr lang="en-US" dirty="0"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032820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pPr eaLnBrk="1" hangingPunct="1"/>
            <a:endParaRPr lang="en-US" dirty="0" smtClean="0"/>
          </a:p>
        </p:txBody>
      </p:sp>
      <p:sp>
        <p:nvSpPr>
          <p:cNvPr id="73732" name="Slide Number Placeholder 3"/>
          <p:cNvSpPr>
            <a:spLocks noGrp="1"/>
          </p:cNvSpPr>
          <p:nvPr>
            <p:ph type="sldNum" sz="quarter" idx="5"/>
          </p:nvPr>
        </p:nvSpPr>
        <p:spPr>
          <a:noFill/>
        </p:spPr>
        <p:txBody>
          <a:bodyPr/>
          <a:lstStyle/>
          <a:p>
            <a:fld id="{F9CD3F3A-8967-4BF2-A23E-A357A454561A}" type="slidenum">
              <a:rPr lang="en-US" smtClean="0"/>
              <a:pPr/>
              <a:t>12</a:t>
            </a:fld>
            <a:endParaRPr lang="en-US" dirty="0" smtClean="0"/>
          </a:p>
        </p:txBody>
      </p:sp>
    </p:spTree>
    <p:extLst>
      <p:ext uri="{BB962C8B-B14F-4D97-AF65-F5344CB8AC3E}">
        <p14:creationId xmlns:p14="http://schemas.microsoft.com/office/powerpoint/2010/main" val="1414733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pPr eaLnBrk="1" hangingPunct="1"/>
            <a:endParaRPr lang="en-US" dirty="0" smtClean="0"/>
          </a:p>
        </p:txBody>
      </p:sp>
      <p:sp>
        <p:nvSpPr>
          <p:cNvPr id="74756" name="Slide Number Placeholder 3"/>
          <p:cNvSpPr>
            <a:spLocks noGrp="1"/>
          </p:cNvSpPr>
          <p:nvPr>
            <p:ph type="sldNum" sz="quarter" idx="5"/>
          </p:nvPr>
        </p:nvSpPr>
        <p:spPr>
          <a:noFill/>
        </p:spPr>
        <p:txBody>
          <a:bodyPr/>
          <a:lstStyle/>
          <a:p>
            <a:fld id="{C1FBA54A-2988-4C3E-A565-F9D853F652D6}" type="slidenum">
              <a:rPr lang="en-US" smtClean="0"/>
              <a:pPr/>
              <a:t>13</a:t>
            </a:fld>
            <a:endParaRPr lang="en-US" dirty="0" smtClean="0"/>
          </a:p>
        </p:txBody>
      </p:sp>
    </p:spTree>
    <p:extLst>
      <p:ext uri="{BB962C8B-B14F-4D97-AF65-F5344CB8AC3E}">
        <p14:creationId xmlns:p14="http://schemas.microsoft.com/office/powerpoint/2010/main" val="3433908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pPr eaLnBrk="1" hangingPunct="1"/>
            <a:endParaRPr lang="en-US" dirty="0" smtClean="0"/>
          </a:p>
        </p:txBody>
      </p:sp>
      <p:sp>
        <p:nvSpPr>
          <p:cNvPr id="75780" name="Slide Number Placeholder 3"/>
          <p:cNvSpPr>
            <a:spLocks noGrp="1"/>
          </p:cNvSpPr>
          <p:nvPr>
            <p:ph type="sldNum" sz="quarter" idx="5"/>
          </p:nvPr>
        </p:nvSpPr>
        <p:spPr>
          <a:noFill/>
        </p:spPr>
        <p:txBody>
          <a:bodyPr/>
          <a:lstStyle/>
          <a:p>
            <a:fld id="{EFB3D500-BC25-4535-9FBE-929FCD1C9949}" type="slidenum">
              <a:rPr lang="en-US" smtClean="0"/>
              <a:pPr/>
              <a:t>14</a:t>
            </a:fld>
            <a:endParaRPr lang="en-US" dirty="0" smtClean="0"/>
          </a:p>
        </p:txBody>
      </p:sp>
    </p:spTree>
    <p:extLst>
      <p:ext uri="{BB962C8B-B14F-4D97-AF65-F5344CB8AC3E}">
        <p14:creationId xmlns:p14="http://schemas.microsoft.com/office/powerpoint/2010/main" val="3007331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7F73B77-3852-4DAC-B90D-7049A7BB0286}" type="slidenum">
              <a:rPr lang="en-US" smtClean="0"/>
              <a:pPr/>
              <a:t>2</a:t>
            </a:fld>
            <a:endParaRPr lang="en-US" dirty="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760231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dirty="0" smtClean="0"/>
          </a:p>
        </p:txBody>
      </p:sp>
      <p:sp>
        <p:nvSpPr>
          <p:cNvPr id="47108" name="Slide Number Placeholder 3"/>
          <p:cNvSpPr>
            <a:spLocks noGrp="1"/>
          </p:cNvSpPr>
          <p:nvPr>
            <p:ph type="sldNum" sz="quarter" idx="5"/>
          </p:nvPr>
        </p:nvSpPr>
        <p:spPr>
          <a:noFill/>
        </p:spPr>
        <p:txBody>
          <a:bodyPr/>
          <a:lstStyle/>
          <a:p>
            <a:fld id="{C6A6F4C7-CAFA-4AFF-9F12-60B2A81FE77A}" type="slidenum">
              <a:rPr lang="en-US" smtClean="0"/>
              <a:pPr/>
              <a:t>3</a:t>
            </a:fld>
            <a:endParaRPr lang="en-US" dirty="0" smtClean="0"/>
          </a:p>
        </p:txBody>
      </p:sp>
    </p:spTree>
    <p:extLst>
      <p:ext uri="{BB962C8B-B14F-4D97-AF65-F5344CB8AC3E}">
        <p14:creationId xmlns:p14="http://schemas.microsoft.com/office/powerpoint/2010/main" val="3655001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FFA0ED8-2FD5-4D90-B252-BB9133A1D73D}" type="slidenum">
              <a:rPr lang="en-US" smtClean="0"/>
              <a:pPr/>
              <a:t>4</a:t>
            </a:fld>
            <a:endParaRPr lang="en-US" dirty="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r>
              <a:rPr lang="en-US" dirty="0" smtClean="0"/>
              <a:t>Pagan religions- gods had sex to create the world, temple orgies, sexual rites, etc.</a:t>
            </a:r>
          </a:p>
          <a:p>
            <a:pPr eaLnBrk="1" hangingPunct="1"/>
            <a:r>
              <a:rPr lang="en-US" dirty="0" smtClean="0"/>
              <a:t>they created units of soldiers comprised of older men together with their younger boy-lovers </a:t>
            </a:r>
          </a:p>
        </p:txBody>
      </p:sp>
    </p:spTree>
    <p:extLst>
      <p:ext uri="{BB962C8B-B14F-4D97-AF65-F5344CB8AC3E}">
        <p14:creationId xmlns:p14="http://schemas.microsoft.com/office/powerpoint/2010/main" val="71431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43A928F-1777-456F-A04E-54C1379AA88F}" type="slidenum">
              <a:rPr lang="en-US" smtClean="0"/>
              <a:pPr/>
              <a:t>5</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r>
              <a:rPr lang="en-US" dirty="0" smtClean="0"/>
              <a:t>This is a famous saying from the Talmud, an ancient  book of Jewish traditions and  laws, written almost 2,000 years ago</a:t>
            </a:r>
          </a:p>
          <a:p>
            <a:pPr eaLnBrk="1" hangingPunct="1"/>
            <a:endParaRPr lang="en-US" dirty="0" smtClean="0"/>
          </a:p>
          <a:p>
            <a:pPr eaLnBrk="1" hangingPunct="1"/>
            <a:r>
              <a:rPr lang="en-US" dirty="0" smtClean="0"/>
              <a:t>Peace- </a:t>
            </a:r>
          </a:p>
        </p:txBody>
      </p:sp>
    </p:spTree>
    <p:extLst>
      <p:ext uri="{BB962C8B-B14F-4D97-AF65-F5344CB8AC3E}">
        <p14:creationId xmlns:p14="http://schemas.microsoft.com/office/powerpoint/2010/main" val="168658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dirty="0" smtClean="0"/>
          </a:p>
        </p:txBody>
      </p:sp>
      <p:sp>
        <p:nvSpPr>
          <p:cNvPr id="61444" name="Slide Number Placeholder 3"/>
          <p:cNvSpPr>
            <a:spLocks noGrp="1"/>
          </p:cNvSpPr>
          <p:nvPr>
            <p:ph type="sldNum" sz="quarter" idx="5"/>
          </p:nvPr>
        </p:nvSpPr>
        <p:spPr>
          <a:noFill/>
        </p:spPr>
        <p:txBody>
          <a:bodyPr/>
          <a:lstStyle/>
          <a:p>
            <a:fld id="{8613CC87-49B9-4C4C-A314-F6749E59BE3B}" type="slidenum">
              <a:rPr lang="en-US" smtClean="0"/>
              <a:pPr/>
              <a:t>6</a:t>
            </a:fld>
            <a:endParaRPr lang="en-US" dirty="0" smtClean="0"/>
          </a:p>
        </p:txBody>
      </p:sp>
    </p:spTree>
    <p:extLst>
      <p:ext uri="{BB962C8B-B14F-4D97-AF65-F5344CB8AC3E}">
        <p14:creationId xmlns:p14="http://schemas.microsoft.com/office/powerpoint/2010/main" val="156757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US" dirty="0" smtClean="0"/>
          </a:p>
        </p:txBody>
      </p:sp>
      <p:sp>
        <p:nvSpPr>
          <p:cNvPr id="62468" name="Slide Number Placeholder 3"/>
          <p:cNvSpPr>
            <a:spLocks noGrp="1"/>
          </p:cNvSpPr>
          <p:nvPr>
            <p:ph type="sldNum" sz="quarter" idx="5"/>
          </p:nvPr>
        </p:nvSpPr>
        <p:spPr>
          <a:noFill/>
        </p:spPr>
        <p:txBody>
          <a:bodyPr/>
          <a:lstStyle/>
          <a:p>
            <a:fld id="{26204CA5-9640-4B0B-B6E5-C23C7B0877D2}" type="slidenum">
              <a:rPr lang="en-US" smtClean="0"/>
              <a:pPr/>
              <a:t>7</a:t>
            </a:fld>
            <a:endParaRPr lang="en-US" dirty="0" smtClean="0"/>
          </a:p>
        </p:txBody>
      </p:sp>
    </p:spTree>
    <p:extLst>
      <p:ext uri="{BB962C8B-B14F-4D97-AF65-F5344CB8AC3E}">
        <p14:creationId xmlns:p14="http://schemas.microsoft.com/office/powerpoint/2010/main" val="3440055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pPr eaLnBrk="1" hangingPunct="1"/>
            <a:endParaRPr lang="en-US" dirty="0" smtClean="0"/>
          </a:p>
        </p:txBody>
      </p:sp>
      <p:sp>
        <p:nvSpPr>
          <p:cNvPr id="63492" name="Slide Number Placeholder 3"/>
          <p:cNvSpPr>
            <a:spLocks noGrp="1"/>
          </p:cNvSpPr>
          <p:nvPr>
            <p:ph type="sldNum" sz="quarter" idx="5"/>
          </p:nvPr>
        </p:nvSpPr>
        <p:spPr>
          <a:noFill/>
        </p:spPr>
        <p:txBody>
          <a:bodyPr/>
          <a:lstStyle/>
          <a:p>
            <a:fld id="{4E934673-2A88-4919-B118-3C556B4D5AF7}" type="slidenum">
              <a:rPr lang="en-US" smtClean="0"/>
              <a:pPr/>
              <a:t>8</a:t>
            </a:fld>
            <a:endParaRPr lang="en-US" dirty="0" smtClean="0"/>
          </a:p>
        </p:txBody>
      </p:sp>
    </p:spTree>
    <p:extLst>
      <p:ext uri="{BB962C8B-B14F-4D97-AF65-F5344CB8AC3E}">
        <p14:creationId xmlns:p14="http://schemas.microsoft.com/office/powerpoint/2010/main" val="1024301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A1A4712-124D-4CEF-B0F6-387251E6089F}" type="slidenum">
              <a:rPr lang="en-US" smtClean="0"/>
              <a:pPr/>
              <a:t>9</a:t>
            </a:fld>
            <a:endParaRPr lang="en-US" dirty="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lnSpc>
                <a:spcPct val="90000"/>
              </a:lnSpc>
            </a:pPr>
            <a:endParaRPr lang="en-US" dirty="0" smtClean="0"/>
          </a:p>
        </p:txBody>
      </p:sp>
    </p:spTree>
    <p:extLst>
      <p:ext uri="{BB962C8B-B14F-4D97-AF65-F5344CB8AC3E}">
        <p14:creationId xmlns:p14="http://schemas.microsoft.com/office/powerpoint/2010/main" val="185989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24BEDF-F0DC-495A-BEA2-9E8F5C9089D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D89D71-1CF3-47C1-92F9-78714FCCDD9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D6FC7E2-9DB4-429D-BAA3-5C6955F7589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533F18E-DB19-4E44-8896-0F943D5A687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B94A8D8-0D6A-43BD-899D-1726489786F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092D73D-AC39-4C6A-B8E3-36865B3FD93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0C058EB-F19A-410F-BEC0-FD14F9C88B4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1F8F0D3-5E9B-418C-A94E-B8741E4BD28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8371AA5-A186-451F-AB04-B39C12F88D9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E0F6003-516B-4624-96FB-6ACB0AD1570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5EA5FBC-2B0B-4AED-B550-8E6C130314F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pPr>
              <a:defRPr/>
            </a:pPr>
            <a:endParaRPr lang="en-US" dirty="0"/>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pPr>
              <a:defRPr/>
            </a:pPr>
            <a:endParaRPr lang="en-US" dirty="0"/>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pPr>
              <a:defRPr/>
            </a:pPr>
            <a:fld id="{585B6E9F-FEAC-4987-892C-C74AE1EBF82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0" r:id="rId1"/>
    <p:sldLayoutId id="2147483679" r:id="rId2"/>
    <p:sldLayoutId id="2147483678" r:id="rId3"/>
    <p:sldLayoutId id="2147483677" r:id="rId4"/>
    <p:sldLayoutId id="2147483676" r:id="rId5"/>
    <p:sldLayoutId id="2147483675" r:id="rId6"/>
    <p:sldLayoutId id="2147483674" r:id="rId7"/>
    <p:sldLayoutId id="2147483673" r:id="rId8"/>
    <p:sldLayoutId id="2147483672" r:id="rId9"/>
    <p:sldLayoutId id="2147483671" r:id="rId10"/>
    <p:sldLayoutId id="214748367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images.google.com/imgres?imgurl=www.kidsdomain.com/holiday/chanukah/clip/menorah.gif&amp;imgrefurl=http://www.kidsdomain.com/holiday/chanukah/clip.html&amp;h=160&amp;w=197&amp;prev=/images?q%3Dmenorah%26svnum%3D10%26hl%3Den%26lr%3D%26ie%3DUTF-8%26oe%3DUTF-8%26sa%3DN%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mages.google.com/imgres?imgurl=www.kstatecollegian.com/images/111202/torah.thumb.jpg&amp;imgrefurl=http://www.kstatecollegian.com/&amp;h=147&amp;w=200&amp;prev=/images?q%3Dtorah%26svnum%3D10%26hl%3Den%26lr%3D%26ie%3DUTF-8%26oe%3DUTF-8%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hyperlink" Target="http://images.google.com/imgres?imgurl=www.hillel.org/Hillel/NewHille.nsf/torah.jpg&amp;imgrefurl=http://www.hillel.org/Hillel/NewHille.nsf/FCB8259CA861AE57852567D30043BA26/01E33713B517B64F85256C3A0057F951?OpenDocument&amp;h=240&amp;w=147&amp;prev=/images?q%3Dsimchat%2Btorah%26start%3D20%26svnum%3D10%26hl%3Den%26lr%3D%26ie%3DUTF-8%26oe%3DUTF-8%26sa%3DN%26as_qdr%3Dall" TargetMode="External"/><Relationship Id="rId4" Type="http://schemas.openxmlformats.org/officeDocument/2006/relationships/image" Target="../media/image24.jpeg"/></Relationships>
</file>

<file path=ppt/slides/_rels/slide18.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hyperlink" Target="http://images.google.com/imgres?imgurl=www.greendzn.com/bris.gif&amp;imgrefurl=http://www.greendzn.com/port.htm&amp;h=180&amp;w=150&amp;prev=/images?q%3Dbris%26svnum%3D10%26hl%3Den%26lr%3D%26ie%3DUTF-8%26oe%3DUTF-8%26as_qdr%3Dall" TargetMode="External"/><Relationship Id="rId7" Type="http://schemas.openxmlformats.org/officeDocument/2006/relationships/hyperlink" Target="http://images.google.com/imgres?imgurl=www.dadon-art.co.il/pictures/chupah.jpg&amp;imgrefurl=http://www.dadon-art.co.il/works/chupah.htm&amp;h=350&amp;w=540&amp;prev=/images?q%3Dchupah%26svnum%3D10%26hl%3Den%26lr%3D%26ie%3DUTF-8%26oe%3DUTF-8%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7.jpeg"/><Relationship Id="rId5" Type="http://schemas.openxmlformats.org/officeDocument/2006/relationships/hyperlink" Target="http://images.google.com/imgres?imgurl=www.messiahnj.org/images/bar-mitzvah.gif&amp;imgrefurl=http://www.messiahnj.org/events.htm&amp;h=150&amp;w=154&amp;prev=/images?q%3Dbar%2Bmitzvah%26svnum%3D10%26hl%3Den%26lr%3D%26ie%3DUTF-8%26oe%3DUTF-8%26as_qdr%3Dall" TargetMode="External"/><Relationship Id="rId4" Type="http://schemas.openxmlformats.org/officeDocument/2006/relationships/image" Target="../media/image26.jpeg"/></Relationships>
</file>

<file path=ppt/slides/_rels/slide19.xml.rels><?xml version="1.0" encoding="UTF-8" standalone="yes"?>
<Relationships xmlns="http://schemas.openxmlformats.org/package/2006/relationships"><Relationship Id="rId8" Type="http://schemas.openxmlformats.org/officeDocument/2006/relationships/image" Target="../media/image31.jpeg"/><Relationship Id="rId3" Type="http://schemas.openxmlformats.org/officeDocument/2006/relationships/hyperlink" Target="http://images.google.com/imgres?imgurl=www.broward.cc.fl.us/locations/south/slife/Chanukah.gif&amp;imgrefurl=http://www.broward.cc.fl.us/locations/south/slife/Calendar.htm&amp;h=190&amp;w=181&amp;prev=/images?q%3Dchanukah%26start%3D20%26svnum%3D10%26hl%3Den%26lr%3D%26ie%3DUTF-8%26oe%3DUTF-8%26sa%3DN%26as_qdr%3Dall" TargetMode="External"/><Relationship Id="rId7" Type="http://schemas.openxmlformats.org/officeDocument/2006/relationships/hyperlink" Target="http://images.google.com/imgres?imgurl=www.yahwehsheep.org/images/sukkot.jpg&amp;imgrefurl=http://www.yahwehsheep.org/supplement/feasts.htm&amp;h=176&amp;w=212&amp;prev=/images?q%3Dsukkot%26svnum%3D10%26hl%3Den%26lr%3D%26ie%3DUTF-8%26oe%3DUTF-8%26sa%3DG%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hyperlink" Target="http://images.google.com/imgres?imgurl=www.concordnh.com/messianicfellowship/images/Roshhas1.jpg&amp;imgrefurl=http://www.concordnh.com/messianicfellowship/rosh.html&amp;h=294&amp;w=215&amp;prev=/images?q%3Drosh%2Bhashanah%26start%3D60%26svnum%3D10%26hl%3Den%26lr%3D%26ie%3DUTF-8%26oe%3DUTF-8%26sa%3DN%26as_qdr%3Dall" TargetMode="External"/><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http://www.pbase.com/costi/flowers" TargetMode="Externa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mages.google.com/imgres?imgurl=www.kidsdomain.com/holiday/chanukah/clip/menorah.gif&amp;imgrefurl=http://www.kidsdomain.com/holiday/chanukah/clip.html&amp;h=160&amp;w=197&amp;prev=/images?q%3Dmenorah%26svnum%3D10%26hl%3Den%26lr%3D%26ie%3DUTF-8%26oe%3DUTF-8%26sa%3DN%26as_qdr%3Dall" TargetMode="External"/><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2.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hyperlink" Target="http://www.olim-art.com/images/art/thumbs/Jewish%20Life/Dancing%20in%20Jerusalem/dan-11.jpg" TargetMode="External"/><Relationship Id="rId7" Type="http://schemas.openxmlformats.org/officeDocument/2006/relationships/hyperlink" Target="http://images.google.com/imgres?imgurl=www.cyber-kitchen.com/holidays/hanukkah/chai.gif&amp;imgrefurl=http://www.cyber-kitchen.com/greetingcards/hanukkah.html&amp;h=202&amp;w=210&amp;prev=/images?q%3Dchai%26svnum%3D10%26hl%3Den%26lr%3D%26ie%3DUTF-8%26oe%3DUTF-8%26sa%3DN%26as_qdr%3Dall" TargetMode="External"/><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34.jpeg"/><Relationship Id="rId5" Type="http://schemas.openxmlformats.org/officeDocument/2006/relationships/hyperlink" Target="http://www.olim-art.com/showitem.php?id=108" TargetMode="External"/><Relationship Id="rId4" Type="http://schemas.openxmlformats.org/officeDocument/2006/relationships/image" Target="../media/image33.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3.wm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hyperlink" Target="http://www.lavistachurchofchrist.org/Pictures/Treasures%20of%20the%20Bible%20(Church%20Age)/images/scan0007.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2451100" y="609600"/>
            <a:ext cx="6692900" cy="579438"/>
          </a:xfrm>
          <a:prstGeom prst="rect">
            <a:avLst/>
          </a:prstGeom>
          <a:noFill/>
          <a:ln w="9525">
            <a:noFill/>
            <a:miter lim="800000"/>
            <a:headEnd/>
            <a:tailEnd/>
          </a:ln>
        </p:spPr>
        <p:txBody>
          <a:bodyPr wrap="none" anchor="ctr">
            <a:spAutoFit/>
          </a:bodyPr>
          <a:lstStyle/>
          <a:p>
            <a:r>
              <a:rPr lang="en-US" sz="3200" b="1" dirty="0">
                <a:solidFill>
                  <a:schemeClr val="tx1"/>
                </a:solidFill>
                <a:latin typeface="Arial" charset="0"/>
              </a:rPr>
              <a:t>Key Values For an Ideal World     </a:t>
            </a:r>
            <a:r>
              <a:rPr lang="en-US" sz="1800" b="1" dirty="0">
                <a:solidFill>
                  <a:srgbClr val="EB8F85"/>
                </a:solidFill>
                <a:latin typeface="Arial" charset="0"/>
              </a:rPr>
              <a:t> </a:t>
            </a:r>
            <a:r>
              <a:rPr lang="en-US" sz="1800" dirty="0">
                <a:solidFill>
                  <a:srgbClr val="EB8F85"/>
                </a:solidFill>
                <a:latin typeface="Arial" charset="0"/>
              </a:rPr>
              <a:t> </a:t>
            </a:r>
          </a:p>
        </p:txBody>
      </p:sp>
      <p:sp>
        <p:nvSpPr>
          <p:cNvPr id="96261" name="Text Box 5"/>
          <p:cNvSpPr txBox="1">
            <a:spLocks noChangeArrowheads="1"/>
          </p:cNvSpPr>
          <p:nvPr/>
        </p:nvSpPr>
        <p:spPr bwMode="auto">
          <a:xfrm>
            <a:off x="2895600" y="1371600"/>
            <a:ext cx="7162800" cy="3725863"/>
          </a:xfrm>
          <a:prstGeom prst="rect">
            <a:avLst/>
          </a:prstGeom>
          <a:noFill/>
          <a:ln w="9525">
            <a:noFill/>
            <a:miter lim="800000"/>
            <a:headEnd/>
            <a:tailEnd/>
          </a:ln>
        </p:spPr>
        <p:txBody>
          <a:bodyPr>
            <a:spAutoFit/>
          </a:bodyPr>
          <a:lstStyle/>
          <a:p>
            <a:pPr>
              <a:spcBef>
                <a:spcPct val="50000"/>
              </a:spcBef>
              <a:buFontTx/>
              <a:buChar char="•"/>
            </a:pPr>
            <a:r>
              <a:rPr lang="en-US" sz="2800" dirty="0">
                <a:solidFill>
                  <a:schemeClr val="tx1"/>
                </a:solidFill>
                <a:latin typeface="Arial" charset="0"/>
              </a:rPr>
              <a:t>   Respect for Human Life</a:t>
            </a:r>
          </a:p>
          <a:p>
            <a:pPr>
              <a:spcBef>
                <a:spcPct val="50000"/>
              </a:spcBef>
              <a:buFontTx/>
              <a:buChar char="•"/>
            </a:pPr>
            <a:r>
              <a:rPr lang="en-US" sz="2800" dirty="0">
                <a:solidFill>
                  <a:schemeClr val="tx1"/>
                </a:solidFill>
                <a:latin typeface="Arial" charset="0"/>
              </a:rPr>
              <a:t>   Justice and Equality</a:t>
            </a:r>
          </a:p>
          <a:p>
            <a:pPr>
              <a:spcBef>
                <a:spcPct val="50000"/>
              </a:spcBef>
              <a:buFontTx/>
              <a:buChar char="•"/>
            </a:pPr>
            <a:r>
              <a:rPr lang="en-US" sz="2800" dirty="0">
                <a:solidFill>
                  <a:schemeClr val="tx1"/>
                </a:solidFill>
                <a:latin typeface="Arial" charset="0"/>
              </a:rPr>
              <a:t>   Family</a:t>
            </a:r>
          </a:p>
          <a:p>
            <a:pPr>
              <a:spcBef>
                <a:spcPct val="50000"/>
              </a:spcBef>
              <a:buFontTx/>
              <a:buChar char="•"/>
            </a:pPr>
            <a:r>
              <a:rPr lang="en-US" sz="2800" dirty="0">
                <a:solidFill>
                  <a:schemeClr val="tx1"/>
                </a:solidFill>
                <a:latin typeface="Arial" charset="0"/>
              </a:rPr>
              <a:t>   Social Responsibility</a:t>
            </a:r>
            <a:r>
              <a:rPr lang="en-US" sz="1800" dirty="0">
                <a:solidFill>
                  <a:schemeClr val="tx1"/>
                </a:solidFill>
                <a:latin typeface="Arial" charset="0"/>
              </a:rPr>
              <a:t> </a:t>
            </a:r>
            <a:endParaRPr lang="en-US" sz="2800" dirty="0">
              <a:solidFill>
                <a:schemeClr val="tx1"/>
              </a:solidFill>
              <a:latin typeface="Arial" charset="0"/>
            </a:endParaRPr>
          </a:p>
          <a:p>
            <a:pPr>
              <a:spcBef>
                <a:spcPct val="50000"/>
              </a:spcBef>
              <a:buFontTx/>
              <a:buChar char="•"/>
            </a:pPr>
            <a:r>
              <a:rPr lang="en-US" sz="2800" dirty="0">
                <a:solidFill>
                  <a:schemeClr val="tx1"/>
                </a:solidFill>
                <a:latin typeface="Arial" charset="0"/>
              </a:rPr>
              <a:t>   Education </a:t>
            </a:r>
          </a:p>
          <a:p>
            <a:pPr>
              <a:spcBef>
                <a:spcPct val="50000"/>
              </a:spcBef>
              <a:buFontTx/>
              <a:buChar char="•"/>
            </a:pPr>
            <a:r>
              <a:rPr lang="en-US" sz="2800" dirty="0">
                <a:solidFill>
                  <a:schemeClr val="tx1"/>
                </a:solidFill>
                <a:latin typeface="Arial" charset="0"/>
              </a:rPr>
              <a:t>   Peace and Harmony</a:t>
            </a:r>
          </a:p>
        </p:txBody>
      </p:sp>
      <p:pic>
        <p:nvPicPr>
          <p:cNvPr id="3076" name="Picture 7" descr="wp02t20b.jpg (112324 bytes)"/>
          <p:cNvPicPr>
            <a:picLocks noChangeAspect="1" noChangeArrowheads="1"/>
          </p:cNvPicPr>
          <p:nvPr/>
        </p:nvPicPr>
        <p:blipFill>
          <a:blip r:embed="rId4" cstate="print"/>
          <a:srcRect/>
          <a:stretch>
            <a:fillRect/>
          </a:stretch>
        </p:blipFill>
        <p:spPr bwMode="auto">
          <a:xfrm>
            <a:off x="0" y="0"/>
            <a:ext cx="2057400" cy="1981200"/>
          </a:xfrm>
          <a:prstGeom prst="rect">
            <a:avLst/>
          </a:prstGeom>
          <a:noFill/>
          <a:ln w="57150">
            <a:solidFill>
              <a:srgbClr val="003300"/>
            </a:solidFill>
            <a:miter lim="800000"/>
            <a:headEnd/>
            <a:tailEnd/>
          </a:ln>
        </p:spPr>
      </p:pic>
      <p:pic>
        <p:nvPicPr>
          <p:cNvPr id="3077" name="Picture 9" descr="wp02t30b.jpg (56175 bytes)"/>
          <p:cNvPicPr>
            <a:picLocks noChangeAspect="1" noChangeArrowheads="1"/>
          </p:cNvPicPr>
          <p:nvPr/>
        </p:nvPicPr>
        <p:blipFill>
          <a:blip r:embed="rId5" cstate="print"/>
          <a:srcRect/>
          <a:stretch>
            <a:fillRect/>
          </a:stretch>
        </p:blipFill>
        <p:spPr bwMode="auto">
          <a:xfrm>
            <a:off x="7086600" y="5006975"/>
            <a:ext cx="2057400" cy="1851025"/>
          </a:xfrm>
          <a:prstGeom prst="rect">
            <a:avLst/>
          </a:prstGeom>
          <a:noFill/>
          <a:ln w="57150">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6261">
                                            <p:txEl>
                                              <p:pRg st="0" end="0"/>
                                            </p:txEl>
                                          </p:spTgt>
                                        </p:tgtEl>
                                        <p:attrNameLst>
                                          <p:attrName>style.visibility</p:attrName>
                                        </p:attrNameLst>
                                      </p:cBhvr>
                                      <p:to>
                                        <p:strVal val="visible"/>
                                      </p:to>
                                    </p:set>
                                    <p:anim calcmode="lin" valueType="num">
                                      <p:cBhvr additive="base">
                                        <p:cTn id="7" dur="500" fill="hold"/>
                                        <p:tgtEl>
                                          <p:spTgt spid="9626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6261">
                                            <p:txEl>
                                              <p:pRg st="1" end="1"/>
                                            </p:txEl>
                                          </p:spTgt>
                                        </p:tgtEl>
                                        <p:attrNameLst>
                                          <p:attrName>style.visibility</p:attrName>
                                        </p:attrNameLst>
                                      </p:cBhvr>
                                      <p:to>
                                        <p:strVal val="visible"/>
                                      </p:to>
                                    </p:set>
                                    <p:anim calcmode="lin" valueType="num">
                                      <p:cBhvr additive="base">
                                        <p:cTn id="13" dur="500" fill="hold"/>
                                        <p:tgtEl>
                                          <p:spTgt spid="9626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6261">
                                            <p:txEl>
                                              <p:pRg st="2" end="2"/>
                                            </p:txEl>
                                          </p:spTgt>
                                        </p:tgtEl>
                                        <p:attrNameLst>
                                          <p:attrName>style.visibility</p:attrName>
                                        </p:attrNameLst>
                                      </p:cBhvr>
                                      <p:to>
                                        <p:strVal val="visible"/>
                                      </p:to>
                                    </p:set>
                                    <p:anim calcmode="lin" valueType="num">
                                      <p:cBhvr additive="base">
                                        <p:cTn id="19" dur="500" fill="hold"/>
                                        <p:tgtEl>
                                          <p:spTgt spid="9626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62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6261">
                                            <p:txEl>
                                              <p:pRg st="3" end="3"/>
                                            </p:txEl>
                                          </p:spTgt>
                                        </p:tgtEl>
                                        <p:attrNameLst>
                                          <p:attrName>style.visibility</p:attrName>
                                        </p:attrNameLst>
                                      </p:cBhvr>
                                      <p:to>
                                        <p:strVal val="visible"/>
                                      </p:to>
                                    </p:set>
                                    <p:anim calcmode="lin" valueType="num">
                                      <p:cBhvr additive="base">
                                        <p:cTn id="25" dur="500" fill="hold"/>
                                        <p:tgtEl>
                                          <p:spTgt spid="9626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62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6261">
                                            <p:txEl>
                                              <p:pRg st="4" end="4"/>
                                            </p:txEl>
                                          </p:spTgt>
                                        </p:tgtEl>
                                        <p:attrNameLst>
                                          <p:attrName>style.visibility</p:attrName>
                                        </p:attrNameLst>
                                      </p:cBhvr>
                                      <p:to>
                                        <p:strVal val="visible"/>
                                      </p:to>
                                    </p:set>
                                    <p:anim calcmode="lin" valueType="num">
                                      <p:cBhvr additive="base">
                                        <p:cTn id="31" dur="500" fill="hold"/>
                                        <p:tgtEl>
                                          <p:spTgt spid="9626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62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6261">
                                            <p:txEl>
                                              <p:pRg st="5" end="5"/>
                                            </p:txEl>
                                          </p:spTgt>
                                        </p:tgtEl>
                                        <p:attrNameLst>
                                          <p:attrName>style.visibility</p:attrName>
                                        </p:attrNameLst>
                                      </p:cBhvr>
                                      <p:to>
                                        <p:strVal val="visible"/>
                                      </p:to>
                                    </p:set>
                                    <p:anim calcmode="lin" valueType="num">
                                      <p:cBhvr additive="base">
                                        <p:cTn id="37" dur="500" fill="hold"/>
                                        <p:tgtEl>
                                          <p:spTgt spid="9626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626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FF"/>
            </a:gs>
          </a:gsLst>
          <a:lin ang="2700000" scaled="1"/>
        </a:gradFill>
        <a:effectLst/>
      </p:bgPr>
    </p:bg>
    <p:spTree>
      <p:nvGrpSpPr>
        <p:cNvPr id="1" name=""/>
        <p:cNvGrpSpPr/>
        <p:nvPr/>
      </p:nvGrpSpPr>
      <p:grpSpPr>
        <a:xfrm>
          <a:off x="0" y="0"/>
          <a:ext cx="0" cy="0"/>
          <a:chOff x="0" y="0"/>
          <a:chExt cx="0" cy="0"/>
        </a:xfrm>
      </p:grpSpPr>
      <p:sp>
        <p:nvSpPr>
          <p:cNvPr id="151556" name="Rectangle 4"/>
          <p:cNvSpPr>
            <a:spLocks noChangeArrowheads="1"/>
          </p:cNvSpPr>
          <p:nvPr/>
        </p:nvSpPr>
        <p:spPr bwMode="auto">
          <a:xfrm>
            <a:off x="685800" y="914400"/>
            <a:ext cx="8001000" cy="5638800"/>
          </a:xfrm>
          <a:prstGeom prst="rect">
            <a:avLst/>
          </a:prstGeom>
          <a:noFill/>
          <a:ln w="9525">
            <a:noFill/>
            <a:miter lim="800000"/>
            <a:headEnd/>
            <a:tailEnd/>
          </a:ln>
        </p:spPr>
        <p:txBody>
          <a:bodyPr anchor="ctr">
            <a:spAutoFit/>
          </a:bodyPr>
          <a:lstStyle/>
          <a:p>
            <a:r>
              <a:rPr lang="en-US" sz="2400" dirty="0">
                <a:solidFill>
                  <a:srgbClr val="000000"/>
                </a:solidFill>
                <a:latin typeface="Arial" charset="0"/>
                <a:cs typeface="Arial" charset="0"/>
              </a:rPr>
              <a:t>                                                 </a:t>
            </a:r>
          </a:p>
          <a:p>
            <a:pPr eaLnBrk="0" hangingPunct="0"/>
            <a:r>
              <a:rPr lang="en-US" sz="2000" b="1" i="1" dirty="0">
                <a:solidFill>
                  <a:srgbClr val="6666FF"/>
                </a:solidFill>
                <a:latin typeface="Arial" charset="0"/>
              </a:rPr>
              <a:t>" Marriage brings a man only two happy days: the day he takes his bride to bed and the day he lays her in her grave."    </a:t>
            </a:r>
          </a:p>
          <a:p>
            <a:pPr eaLnBrk="0" hangingPunct="0"/>
            <a:r>
              <a:rPr lang="en-US" sz="2000" b="1" i="1" dirty="0">
                <a:solidFill>
                  <a:srgbClr val="6666FF"/>
                </a:solidFill>
                <a:latin typeface="Arial" charset="0"/>
              </a:rPr>
              <a:t>Greek poet Palladus</a:t>
            </a:r>
          </a:p>
          <a:p>
            <a:pPr eaLnBrk="0" hangingPunct="0"/>
            <a:endParaRPr lang="en-US" sz="1800" b="1" i="1" dirty="0">
              <a:solidFill>
                <a:srgbClr val="6666FF"/>
              </a:solidFill>
              <a:latin typeface="Arial" charset="0"/>
            </a:endParaRPr>
          </a:p>
          <a:p>
            <a:pPr eaLnBrk="0" hangingPunct="0"/>
            <a:endParaRPr lang="en-US" sz="1800" b="1" i="1" dirty="0">
              <a:solidFill>
                <a:srgbClr val="6666FF"/>
              </a:solidFill>
              <a:latin typeface="Arial" charset="0"/>
            </a:endParaRPr>
          </a:p>
          <a:p>
            <a:pPr algn="ctr"/>
            <a:r>
              <a:rPr lang="en-US" sz="2000" b="1" i="1" dirty="0">
                <a:solidFill>
                  <a:srgbClr val="0000CC"/>
                </a:solidFill>
                <a:latin typeface="Arial" charset="0"/>
              </a:rPr>
              <a:t>“. .Yet a wife is a necessary evil because without her a man cannot have a son to inherit his property.”</a:t>
            </a:r>
            <a:r>
              <a:rPr lang="en-US" sz="2000" dirty="0">
                <a:solidFill>
                  <a:srgbClr val="0000CC"/>
                </a:solidFill>
                <a:latin typeface="Arial" charset="0"/>
              </a:rPr>
              <a:t>    </a:t>
            </a:r>
          </a:p>
          <a:p>
            <a:pPr algn="ctr"/>
            <a:r>
              <a:rPr lang="en-US" sz="2000" b="1" i="1" dirty="0">
                <a:solidFill>
                  <a:srgbClr val="0000CC"/>
                </a:solidFill>
                <a:latin typeface="Arial" charset="0"/>
              </a:rPr>
              <a:t>Hesiod, a Greek</a:t>
            </a:r>
          </a:p>
          <a:p>
            <a:pPr eaLnBrk="0" hangingPunct="0"/>
            <a:endParaRPr lang="en-US" sz="2000" b="1" i="1" dirty="0">
              <a:solidFill>
                <a:srgbClr val="0000CC"/>
              </a:solidFill>
              <a:latin typeface="Arial" charset="0"/>
            </a:endParaRPr>
          </a:p>
          <a:p>
            <a:pPr eaLnBrk="0" hangingPunct="0"/>
            <a:endParaRPr lang="en-US" sz="1800" b="1" i="1" dirty="0">
              <a:solidFill>
                <a:srgbClr val="FF0000"/>
              </a:solidFill>
              <a:latin typeface="Arial" charset="0"/>
            </a:endParaRPr>
          </a:p>
          <a:p>
            <a:r>
              <a:rPr lang="en-US" sz="2400" b="1" i="1" dirty="0">
                <a:solidFill>
                  <a:srgbClr val="FF0000"/>
                </a:solidFill>
                <a:latin typeface="Arial" charset="0"/>
                <a:cs typeface="Arial" charset="0"/>
              </a:rPr>
              <a:t>"And so our rabbis decreed that a man should honor his wife more than himself and love her as much as he loves himself."</a:t>
            </a:r>
            <a:br>
              <a:rPr lang="en-US" sz="2400" b="1" i="1" dirty="0">
                <a:solidFill>
                  <a:srgbClr val="FF0000"/>
                </a:solidFill>
                <a:latin typeface="Arial" charset="0"/>
                <a:cs typeface="Arial" charset="0"/>
              </a:rPr>
            </a:br>
            <a:endParaRPr lang="en-US" sz="2400" b="1" i="1" dirty="0">
              <a:solidFill>
                <a:srgbClr val="FF0000"/>
              </a:solidFill>
              <a:latin typeface="Arial" charset="0"/>
              <a:cs typeface="Arial" charset="0"/>
            </a:endParaRPr>
          </a:p>
          <a:p>
            <a:r>
              <a:rPr lang="en-US" sz="1600" b="1" i="1" dirty="0">
                <a:solidFill>
                  <a:srgbClr val="FF0000"/>
                </a:solidFill>
                <a:latin typeface="Arial" charset="0"/>
              </a:rPr>
              <a:t>MAIMONIDES. MISHNA TORAH,"Laws of Marriage." 15:19</a:t>
            </a:r>
          </a:p>
          <a:p>
            <a:endParaRPr lang="en-US" sz="1600" b="1" i="1" dirty="0">
              <a:solidFill>
                <a:srgbClr val="FF0000"/>
              </a:solidFill>
              <a:latin typeface="Arial" charset="0"/>
            </a:endParaRPr>
          </a:p>
          <a:p>
            <a:pPr algn="ctr"/>
            <a:r>
              <a:rPr lang="en-US" sz="1800" dirty="0">
                <a:solidFill>
                  <a:srgbClr val="000000"/>
                </a:solidFill>
                <a:latin typeface="Arial" charset="0"/>
              </a:rPr>
              <a:t> </a:t>
            </a:r>
          </a:p>
        </p:txBody>
      </p:sp>
      <p:sp>
        <p:nvSpPr>
          <p:cNvPr id="29699" name="Text Box 7"/>
          <p:cNvSpPr txBox="1">
            <a:spLocks noChangeArrowheads="1"/>
          </p:cNvSpPr>
          <p:nvPr/>
        </p:nvSpPr>
        <p:spPr bwMode="auto">
          <a:xfrm>
            <a:off x="1143000" y="533400"/>
            <a:ext cx="70866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endParaRPr>
          </a:p>
        </p:txBody>
      </p:sp>
      <p:sp>
        <p:nvSpPr>
          <p:cNvPr id="29700" name="Text Box 8"/>
          <p:cNvSpPr txBox="1">
            <a:spLocks noChangeArrowheads="1"/>
          </p:cNvSpPr>
          <p:nvPr/>
        </p:nvSpPr>
        <p:spPr bwMode="auto">
          <a:xfrm>
            <a:off x="1447800" y="381000"/>
            <a:ext cx="62484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endParaRPr>
          </a:p>
        </p:txBody>
      </p:sp>
      <p:sp>
        <p:nvSpPr>
          <p:cNvPr id="29701" name="Text Box 9"/>
          <p:cNvSpPr txBox="1">
            <a:spLocks noChangeArrowheads="1"/>
          </p:cNvSpPr>
          <p:nvPr/>
        </p:nvSpPr>
        <p:spPr bwMode="auto">
          <a:xfrm>
            <a:off x="1371600" y="0"/>
            <a:ext cx="6324600" cy="457200"/>
          </a:xfrm>
          <a:prstGeom prst="rect">
            <a:avLst/>
          </a:prstGeom>
          <a:noFill/>
          <a:ln w="9525">
            <a:noFill/>
            <a:miter lim="800000"/>
            <a:headEnd/>
            <a:tailEnd/>
          </a:ln>
        </p:spPr>
        <p:txBody>
          <a:bodyPr>
            <a:spAutoFit/>
          </a:bodyPr>
          <a:lstStyle/>
          <a:p>
            <a:pPr algn="ctr">
              <a:spcBef>
                <a:spcPct val="50000"/>
              </a:spcBef>
            </a:pPr>
            <a:r>
              <a:rPr lang="en-US" sz="2400" b="1" i="1" dirty="0">
                <a:solidFill>
                  <a:schemeClr val="tx1"/>
                </a:solidFill>
                <a:latin typeface="Arial" charset="0"/>
              </a:rPr>
              <a:t>Ancient Take on Women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1556">
                                            <p:txEl>
                                              <p:pRg st="1" end="1"/>
                                            </p:txEl>
                                          </p:spTgt>
                                        </p:tgtEl>
                                        <p:attrNameLst>
                                          <p:attrName>style.visibility</p:attrName>
                                        </p:attrNameLst>
                                      </p:cBhvr>
                                      <p:to>
                                        <p:strVal val="visible"/>
                                      </p:to>
                                    </p:set>
                                    <p:anim calcmode="lin" valueType="num">
                                      <p:cBhvr additive="base">
                                        <p:cTn id="7" dur="500" fill="hold"/>
                                        <p:tgtEl>
                                          <p:spTgt spid="15155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155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1556">
                                            <p:txEl>
                                              <p:pRg st="2" end="2"/>
                                            </p:txEl>
                                          </p:spTgt>
                                        </p:tgtEl>
                                        <p:attrNameLst>
                                          <p:attrName>style.visibility</p:attrName>
                                        </p:attrNameLst>
                                      </p:cBhvr>
                                      <p:to>
                                        <p:strVal val="visible"/>
                                      </p:to>
                                    </p:set>
                                    <p:anim calcmode="lin" valueType="num">
                                      <p:cBhvr additive="base">
                                        <p:cTn id="11" dur="500" fill="hold"/>
                                        <p:tgtEl>
                                          <p:spTgt spid="15155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15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1556">
                                            <p:txEl>
                                              <p:pRg st="5" end="5"/>
                                            </p:txEl>
                                          </p:spTgt>
                                        </p:tgtEl>
                                        <p:attrNameLst>
                                          <p:attrName>style.visibility</p:attrName>
                                        </p:attrNameLst>
                                      </p:cBhvr>
                                      <p:to>
                                        <p:strVal val="visible"/>
                                      </p:to>
                                    </p:set>
                                    <p:anim calcmode="lin" valueType="num">
                                      <p:cBhvr additive="base">
                                        <p:cTn id="17" dur="500" fill="hold"/>
                                        <p:tgtEl>
                                          <p:spTgt spid="151556">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1556">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1556">
                                            <p:txEl>
                                              <p:pRg st="6" end="6"/>
                                            </p:txEl>
                                          </p:spTgt>
                                        </p:tgtEl>
                                        <p:attrNameLst>
                                          <p:attrName>style.visibility</p:attrName>
                                        </p:attrNameLst>
                                      </p:cBhvr>
                                      <p:to>
                                        <p:strVal val="visible"/>
                                      </p:to>
                                    </p:set>
                                    <p:anim calcmode="lin" valueType="num">
                                      <p:cBhvr additive="base">
                                        <p:cTn id="21" dur="500" fill="hold"/>
                                        <p:tgtEl>
                                          <p:spTgt spid="151556">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155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1556">
                                            <p:txEl>
                                              <p:pRg st="9" end="9"/>
                                            </p:txEl>
                                          </p:spTgt>
                                        </p:tgtEl>
                                        <p:attrNameLst>
                                          <p:attrName>style.visibility</p:attrName>
                                        </p:attrNameLst>
                                      </p:cBhvr>
                                      <p:to>
                                        <p:strVal val="visible"/>
                                      </p:to>
                                    </p:set>
                                    <p:anim calcmode="lin" valueType="num">
                                      <p:cBhvr additive="base">
                                        <p:cTn id="27" dur="500" fill="hold"/>
                                        <p:tgtEl>
                                          <p:spTgt spid="151556">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1556">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1556">
                                            <p:txEl>
                                              <p:pRg st="10" end="10"/>
                                            </p:txEl>
                                          </p:spTgt>
                                        </p:tgtEl>
                                        <p:attrNameLst>
                                          <p:attrName>style.visibility</p:attrName>
                                        </p:attrNameLst>
                                      </p:cBhvr>
                                      <p:to>
                                        <p:strVal val="visible"/>
                                      </p:to>
                                    </p:set>
                                    <p:anim calcmode="lin" valueType="num">
                                      <p:cBhvr additive="base">
                                        <p:cTn id="31" dur="500" fill="hold"/>
                                        <p:tgtEl>
                                          <p:spTgt spid="151556">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155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CCECFF"/>
            </a:gs>
          </a:gsLst>
          <a:lin ang="5400000" scaled="1"/>
        </a:gradFill>
        <a:effectLst/>
      </p:bgPr>
    </p:bg>
    <p:spTree>
      <p:nvGrpSpPr>
        <p:cNvPr id="1" name=""/>
        <p:cNvGrpSpPr/>
        <p:nvPr/>
      </p:nvGrpSpPr>
      <p:grpSpPr>
        <a:xfrm>
          <a:off x="0" y="0"/>
          <a:ext cx="0" cy="0"/>
          <a:chOff x="0" y="0"/>
          <a:chExt cx="0" cy="0"/>
        </a:xfrm>
      </p:grpSpPr>
      <p:pic>
        <p:nvPicPr>
          <p:cNvPr id="31746" name="Picture 5" descr="wp03t40b.jpg  (298724 bytes)"/>
          <p:cNvPicPr>
            <a:picLocks noChangeAspect="1" noChangeArrowheads="1"/>
          </p:cNvPicPr>
          <p:nvPr/>
        </p:nvPicPr>
        <p:blipFill>
          <a:blip r:embed="rId3" cstate="print"/>
          <a:srcRect/>
          <a:stretch>
            <a:fillRect/>
          </a:stretch>
        </p:blipFill>
        <p:spPr bwMode="auto">
          <a:xfrm>
            <a:off x="0" y="0"/>
            <a:ext cx="2514600" cy="1960563"/>
          </a:xfrm>
          <a:prstGeom prst="rect">
            <a:avLst/>
          </a:prstGeom>
          <a:noFill/>
          <a:ln w="57150" cmpd="thickThin">
            <a:solidFill>
              <a:srgbClr val="000000"/>
            </a:solidFill>
            <a:miter lim="800000"/>
            <a:headEnd/>
            <a:tailEnd/>
          </a:ln>
        </p:spPr>
      </p:pic>
      <p:sp>
        <p:nvSpPr>
          <p:cNvPr id="31747" name="Text Box 6"/>
          <p:cNvSpPr txBox="1">
            <a:spLocks noChangeArrowheads="1"/>
          </p:cNvSpPr>
          <p:nvPr/>
        </p:nvSpPr>
        <p:spPr bwMode="auto">
          <a:xfrm>
            <a:off x="3581400" y="1066800"/>
            <a:ext cx="48768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cs typeface="Arial" charset="0"/>
            </a:endParaRPr>
          </a:p>
        </p:txBody>
      </p:sp>
      <p:sp>
        <p:nvSpPr>
          <p:cNvPr id="31748" name="Text Box 7"/>
          <p:cNvSpPr txBox="1">
            <a:spLocks noChangeArrowheads="1"/>
          </p:cNvSpPr>
          <p:nvPr/>
        </p:nvSpPr>
        <p:spPr bwMode="auto">
          <a:xfrm>
            <a:off x="1219200" y="0"/>
            <a:ext cx="7620000" cy="519113"/>
          </a:xfrm>
          <a:prstGeom prst="rect">
            <a:avLst/>
          </a:prstGeom>
          <a:noFill/>
          <a:ln w="9525">
            <a:noFill/>
            <a:miter lim="800000"/>
            <a:headEnd/>
            <a:tailEnd/>
          </a:ln>
        </p:spPr>
        <p:txBody>
          <a:bodyPr>
            <a:spAutoFit/>
          </a:bodyPr>
          <a:lstStyle/>
          <a:p>
            <a:pPr algn="ctr">
              <a:spcBef>
                <a:spcPct val="50000"/>
              </a:spcBef>
            </a:pPr>
            <a:r>
              <a:rPr lang="en-US" sz="2800" dirty="0">
                <a:solidFill>
                  <a:schemeClr val="tx1"/>
                </a:solidFill>
                <a:latin typeface="Arial" charset="0"/>
                <a:cs typeface="Arial" charset="0"/>
              </a:rPr>
              <a:t>Ancient Take on Education</a:t>
            </a:r>
          </a:p>
        </p:txBody>
      </p:sp>
      <p:sp>
        <p:nvSpPr>
          <p:cNvPr id="31749" name="Text Box 10"/>
          <p:cNvSpPr txBox="1">
            <a:spLocks noChangeArrowheads="1"/>
          </p:cNvSpPr>
          <p:nvPr/>
        </p:nvSpPr>
        <p:spPr bwMode="auto">
          <a:xfrm>
            <a:off x="2743200" y="3886200"/>
            <a:ext cx="6400800" cy="366713"/>
          </a:xfrm>
          <a:prstGeom prst="rect">
            <a:avLst/>
          </a:prstGeom>
          <a:noFill/>
          <a:ln w="9525">
            <a:noFill/>
            <a:miter lim="800000"/>
            <a:headEnd/>
            <a:tailEnd/>
          </a:ln>
        </p:spPr>
        <p:txBody>
          <a:bodyPr>
            <a:spAutoFit/>
          </a:bodyPr>
          <a:lstStyle/>
          <a:p>
            <a:pPr>
              <a:spcBef>
                <a:spcPct val="50000"/>
              </a:spcBef>
            </a:pPr>
            <a:endParaRPr lang="en-US" sz="1800" dirty="0">
              <a:solidFill>
                <a:schemeClr val="tx1"/>
              </a:solidFill>
              <a:latin typeface="Arial" charset="0"/>
              <a:cs typeface="Arial" charset="0"/>
            </a:endParaRPr>
          </a:p>
        </p:txBody>
      </p:sp>
      <p:sp>
        <p:nvSpPr>
          <p:cNvPr id="163851" name="Text Box 11"/>
          <p:cNvSpPr txBox="1">
            <a:spLocks noChangeArrowheads="1"/>
          </p:cNvSpPr>
          <p:nvPr/>
        </p:nvSpPr>
        <p:spPr bwMode="auto">
          <a:xfrm>
            <a:off x="2667000" y="1066800"/>
            <a:ext cx="6477000" cy="1190625"/>
          </a:xfrm>
          <a:prstGeom prst="rect">
            <a:avLst/>
          </a:prstGeom>
          <a:noFill/>
          <a:ln w="9525">
            <a:noFill/>
            <a:miter lim="800000"/>
            <a:headEnd/>
            <a:tailEnd/>
          </a:ln>
        </p:spPr>
        <p:txBody>
          <a:bodyPr>
            <a:spAutoFit/>
          </a:bodyPr>
          <a:lstStyle/>
          <a:p>
            <a:pPr algn="ctr">
              <a:spcBef>
                <a:spcPct val="50000"/>
              </a:spcBef>
            </a:pPr>
            <a:r>
              <a:rPr lang="en-US" sz="1800" dirty="0">
                <a:solidFill>
                  <a:srgbClr val="0099CC"/>
                </a:solidFill>
                <a:latin typeface="Arial Black" pitchFamily="34" charset="0"/>
              </a:rPr>
              <a:t>In Rome and Greek societies there was no such thing as a free public educational system- only the wealthy could afford to send their children to elementary schools.</a:t>
            </a:r>
            <a:r>
              <a:rPr lang="en-US" sz="1800" b="1" dirty="0">
                <a:solidFill>
                  <a:srgbClr val="0099CC"/>
                </a:solidFill>
              </a:rPr>
              <a:t> </a:t>
            </a:r>
            <a:endParaRPr lang="en-US" b="1" dirty="0">
              <a:solidFill>
                <a:srgbClr val="0099CC"/>
              </a:solidFill>
            </a:endParaRPr>
          </a:p>
        </p:txBody>
      </p:sp>
      <p:sp>
        <p:nvSpPr>
          <p:cNvPr id="163852" name="Text Box 12"/>
          <p:cNvSpPr txBox="1">
            <a:spLocks noChangeArrowheads="1"/>
          </p:cNvSpPr>
          <p:nvPr/>
        </p:nvSpPr>
        <p:spPr bwMode="auto">
          <a:xfrm>
            <a:off x="1219200" y="2286000"/>
            <a:ext cx="7391400" cy="1603375"/>
          </a:xfrm>
          <a:prstGeom prst="rect">
            <a:avLst/>
          </a:prstGeom>
          <a:noFill/>
          <a:ln w="9525">
            <a:noFill/>
            <a:miter lim="800000"/>
            <a:headEnd/>
            <a:tailEnd/>
          </a:ln>
        </p:spPr>
        <p:txBody>
          <a:bodyPr>
            <a:spAutoFit/>
          </a:bodyPr>
          <a:lstStyle/>
          <a:p>
            <a:pPr algn="ctr">
              <a:spcBef>
                <a:spcPct val="50000"/>
              </a:spcBef>
            </a:pPr>
            <a:endParaRPr lang="en-US" sz="1800" dirty="0">
              <a:solidFill>
                <a:schemeClr val="tx1"/>
              </a:solidFill>
            </a:endParaRPr>
          </a:p>
          <a:p>
            <a:pPr algn="ctr">
              <a:spcBef>
                <a:spcPct val="50000"/>
              </a:spcBef>
            </a:pPr>
            <a:r>
              <a:rPr lang="en-US" sz="1800" dirty="0">
                <a:solidFill>
                  <a:srgbClr val="2656EE"/>
                </a:solidFill>
                <a:latin typeface="Arial Black" pitchFamily="34" charset="0"/>
              </a:rPr>
              <a:t>“. .</a:t>
            </a:r>
            <a:r>
              <a:rPr lang="en-US" sz="1800" dirty="0">
                <a:solidFill>
                  <a:schemeClr val="tx1"/>
                </a:solidFill>
                <a:latin typeface="Arial Black" pitchFamily="34" charset="0"/>
              </a:rPr>
              <a:t> </a:t>
            </a:r>
            <a:r>
              <a:rPr lang="en-US" sz="1800" dirty="0">
                <a:solidFill>
                  <a:srgbClr val="2656EE"/>
                </a:solidFill>
                <a:latin typeface="Arial Black" pitchFamily="34" charset="0"/>
              </a:rPr>
              <a:t>It should be obvious in Greece and to an even greater extent in the Roman Empire the </a:t>
            </a:r>
            <a:r>
              <a:rPr lang="en-US" sz="1800" i="1" dirty="0">
                <a:solidFill>
                  <a:srgbClr val="2656EE"/>
                </a:solidFill>
                <a:latin typeface="Arial Black" pitchFamily="34" charset="0"/>
              </a:rPr>
              <a:t>illiteracy of the masses contributed to the stability of political order. .</a:t>
            </a:r>
            <a:r>
              <a:rPr lang="en-US" sz="1800" dirty="0">
                <a:solidFill>
                  <a:srgbClr val="2656EE"/>
                </a:solidFill>
                <a:latin typeface="Arial Black" pitchFamily="34" charset="0"/>
              </a:rPr>
              <a:t> .”</a:t>
            </a:r>
            <a:r>
              <a:rPr lang="en-US" sz="1800" b="1" dirty="0">
                <a:solidFill>
                  <a:srgbClr val="2656EE"/>
                </a:solidFill>
              </a:rPr>
              <a:t>                  </a:t>
            </a:r>
            <a:r>
              <a:rPr lang="en-US" sz="1800" dirty="0">
                <a:solidFill>
                  <a:srgbClr val="2656EE"/>
                </a:solidFill>
                <a:latin typeface="Arial Black" pitchFamily="34" charset="0"/>
              </a:rPr>
              <a:t>William V. Harris, “Ancient Literacy”</a:t>
            </a:r>
            <a:endParaRPr lang="en-US" sz="1800" dirty="0">
              <a:solidFill>
                <a:srgbClr val="2656EE"/>
              </a:solidFill>
              <a:latin typeface="Arial Black" pitchFamily="34" charset="0"/>
              <a:cs typeface="Arial" charset="0"/>
            </a:endParaRPr>
          </a:p>
        </p:txBody>
      </p:sp>
      <p:sp>
        <p:nvSpPr>
          <p:cNvPr id="163854" name="Text Box 14"/>
          <p:cNvSpPr txBox="1">
            <a:spLocks noChangeArrowheads="1"/>
          </p:cNvSpPr>
          <p:nvPr/>
        </p:nvSpPr>
        <p:spPr bwMode="auto">
          <a:xfrm>
            <a:off x="1447800" y="4343400"/>
            <a:ext cx="6172200" cy="1909763"/>
          </a:xfrm>
          <a:prstGeom prst="rect">
            <a:avLst/>
          </a:prstGeom>
          <a:noFill/>
          <a:ln w="9525">
            <a:noFill/>
            <a:miter lim="800000"/>
            <a:headEnd/>
            <a:tailEnd/>
          </a:ln>
        </p:spPr>
        <p:txBody>
          <a:bodyPr>
            <a:spAutoFit/>
          </a:bodyPr>
          <a:lstStyle/>
          <a:p>
            <a:pPr algn="ctr">
              <a:spcBef>
                <a:spcPct val="50000"/>
              </a:spcBef>
            </a:pPr>
            <a:r>
              <a:rPr lang="en-US" sz="1800" b="1" dirty="0">
                <a:solidFill>
                  <a:srgbClr val="CC0000"/>
                </a:solidFill>
                <a:latin typeface="Arial" charset="0"/>
              </a:rPr>
              <a:t>“Appoint teachers for children in every country, province and city.”</a:t>
            </a:r>
          </a:p>
          <a:p>
            <a:pPr algn="ctr">
              <a:spcBef>
                <a:spcPct val="50000"/>
              </a:spcBef>
            </a:pPr>
            <a:r>
              <a:rPr lang="en-US" sz="1600" b="1" dirty="0">
                <a:solidFill>
                  <a:srgbClr val="CC0000"/>
                </a:solidFill>
                <a:latin typeface="Arial" charset="0"/>
              </a:rPr>
              <a:t>Maimonides, Misna Torah,                                                        “Laws of Learning Torah”,                                                           2:1 in Quote 22</a:t>
            </a:r>
          </a:p>
          <a:p>
            <a:pPr algn="ctr">
              <a:spcBef>
                <a:spcPct val="50000"/>
              </a:spcBef>
            </a:pPr>
            <a:endParaRPr lang="en-US" sz="1800" dirty="0"/>
          </a:p>
        </p:txBody>
      </p:sp>
      <p:pic>
        <p:nvPicPr>
          <p:cNvPr id="31753" name="Picture 23" descr="MCj03985870000[1]"/>
          <p:cNvPicPr>
            <a:picLocks noChangeAspect="1" noChangeArrowheads="1"/>
          </p:cNvPicPr>
          <p:nvPr/>
        </p:nvPicPr>
        <p:blipFill>
          <a:blip r:embed="rId4" cstate="print"/>
          <a:srcRect/>
          <a:stretch>
            <a:fillRect/>
          </a:stretch>
        </p:blipFill>
        <p:spPr bwMode="auto">
          <a:xfrm>
            <a:off x="0" y="4706938"/>
            <a:ext cx="2636838" cy="2151062"/>
          </a:xfrm>
          <a:prstGeom prst="rect">
            <a:avLst/>
          </a:prstGeom>
          <a:noFill/>
          <a:ln w="9525">
            <a:noFill/>
            <a:miter lim="800000"/>
            <a:headEnd/>
            <a:tailEnd/>
          </a:ln>
        </p:spPr>
      </p:pic>
      <p:pic>
        <p:nvPicPr>
          <p:cNvPr id="31754" name="Picture 26" descr="MPj03998830000[1]"/>
          <p:cNvPicPr>
            <a:picLocks noChangeAspect="1" noChangeArrowheads="1"/>
          </p:cNvPicPr>
          <p:nvPr/>
        </p:nvPicPr>
        <p:blipFill>
          <a:blip r:embed="rId5" cstate="print"/>
          <a:srcRect/>
          <a:stretch>
            <a:fillRect/>
          </a:stretch>
        </p:blipFill>
        <p:spPr bwMode="auto">
          <a:xfrm>
            <a:off x="6477000" y="5029200"/>
            <a:ext cx="2667000" cy="1828800"/>
          </a:xfrm>
          <a:prstGeom prst="rect">
            <a:avLst/>
          </a:prstGeom>
          <a:noFill/>
          <a:ln w="57150" cmpd="thinThick">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51"/>
                                        </p:tgtEl>
                                        <p:attrNameLst>
                                          <p:attrName>style.visibility</p:attrName>
                                        </p:attrNameLst>
                                      </p:cBhvr>
                                      <p:to>
                                        <p:strVal val="visible"/>
                                      </p:to>
                                    </p:set>
                                    <p:anim calcmode="lin" valueType="num">
                                      <p:cBhvr additive="base">
                                        <p:cTn id="7" dur="500" fill="hold"/>
                                        <p:tgtEl>
                                          <p:spTgt spid="163851"/>
                                        </p:tgtEl>
                                        <p:attrNameLst>
                                          <p:attrName>ppt_x</p:attrName>
                                        </p:attrNameLst>
                                      </p:cBhvr>
                                      <p:tavLst>
                                        <p:tav tm="0">
                                          <p:val>
                                            <p:strVal val="#ppt_x"/>
                                          </p:val>
                                        </p:tav>
                                        <p:tav tm="100000">
                                          <p:val>
                                            <p:strVal val="#ppt_x"/>
                                          </p:val>
                                        </p:tav>
                                      </p:tavLst>
                                    </p:anim>
                                    <p:anim calcmode="lin" valueType="num">
                                      <p:cBhvr additive="base">
                                        <p:cTn id="8" dur="500" fill="hold"/>
                                        <p:tgtEl>
                                          <p:spTgt spid="1638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52">
                                            <p:txEl>
                                              <p:pRg st="1" end="1"/>
                                            </p:txEl>
                                          </p:spTgt>
                                        </p:tgtEl>
                                        <p:attrNameLst>
                                          <p:attrName>style.visibility</p:attrName>
                                        </p:attrNameLst>
                                      </p:cBhvr>
                                      <p:to>
                                        <p:strVal val="visible"/>
                                      </p:to>
                                    </p:set>
                                    <p:anim calcmode="lin" valueType="num">
                                      <p:cBhvr additive="base">
                                        <p:cTn id="13" dur="500" fill="hold"/>
                                        <p:tgtEl>
                                          <p:spTgt spid="16385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5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54">
                                            <p:txEl>
                                              <p:pRg st="0" end="0"/>
                                            </p:txEl>
                                          </p:spTgt>
                                        </p:tgtEl>
                                        <p:attrNameLst>
                                          <p:attrName>style.visibility</p:attrName>
                                        </p:attrNameLst>
                                      </p:cBhvr>
                                      <p:to>
                                        <p:strVal val="visible"/>
                                      </p:to>
                                    </p:set>
                                    <p:anim calcmode="lin" valueType="num">
                                      <p:cBhvr additive="base">
                                        <p:cTn id="19" dur="500" fill="hold"/>
                                        <p:tgtEl>
                                          <p:spTgt spid="16385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5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63854">
                                            <p:txEl>
                                              <p:pRg st="1" end="1"/>
                                            </p:txEl>
                                          </p:spTgt>
                                        </p:tgtEl>
                                        <p:attrNameLst>
                                          <p:attrName>style.visibility</p:attrName>
                                        </p:attrNameLst>
                                      </p:cBhvr>
                                      <p:to>
                                        <p:strVal val="visible"/>
                                      </p:to>
                                    </p:set>
                                    <p:anim calcmode="lin" valueType="num">
                                      <p:cBhvr additive="base">
                                        <p:cTn id="23" dur="500" fill="hold"/>
                                        <p:tgtEl>
                                          <p:spTgt spid="16385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385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FF"/>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0" y="228600"/>
            <a:ext cx="9144000" cy="914400"/>
          </a:xfrm>
        </p:spPr>
        <p:txBody>
          <a:bodyPr/>
          <a:lstStyle/>
          <a:p>
            <a:pPr eaLnBrk="1" hangingPunct="1"/>
            <a:r>
              <a:rPr lang="en-US" sz="2400" dirty="0" smtClean="0"/>
              <a:t/>
            </a:r>
            <a:br>
              <a:rPr lang="en-US" sz="2400" dirty="0" smtClean="0"/>
            </a:br>
            <a:r>
              <a:rPr lang="en-US" sz="2400" dirty="0" smtClean="0"/>
              <a:t>By the 1st century B.C.E., all Jewish male children regardless of social status were educated to read the Hebrew Scriptures. The Hebrew Scriptures are also known  as the Old Testament or the. . .</a:t>
            </a:r>
            <a:r>
              <a:rPr lang="en-US" sz="3200" dirty="0" smtClean="0"/>
              <a:t> </a:t>
            </a:r>
            <a:endParaRPr lang="en-US" sz="4000" b="1" dirty="0" smtClean="0">
              <a:solidFill>
                <a:schemeClr val="tx1"/>
              </a:solidFill>
              <a:latin typeface="Algerian" pitchFamily="82" charset="0"/>
            </a:endParaRPr>
          </a:p>
        </p:txBody>
      </p:sp>
      <p:sp>
        <p:nvSpPr>
          <p:cNvPr id="32771" name="Text Box 3"/>
          <p:cNvSpPr txBox="1">
            <a:spLocks noChangeArrowheads="1"/>
          </p:cNvSpPr>
          <p:nvPr/>
        </p:nvSpPr>
        <p:spPr bwMode="auto">
          <a:xfrm rot="1756886">
            <a:off x="228600" y="3276600"/>
            <a:ext cx="2057400" cy="777875"/>
          </a:xfrm>
          <a:prstGeom prst="rect">
            <a:avLst/>
          </a:prstGeom>
          <a:noFill/>
          <a:ln w="76200">
            <a:solidFill>
              <a:srgbClr val="0000FF"/>
            </a:solidFill>
            <a:miter lim="800000"/>
            <a:headEnd/>
            <a:tailEnd/>
          </a:ln>
        </p:spPr>
        <p:txBody>
          <a:bodyPr>
            <a:spAutoFit/>
          </a:bodyPr>
          <a:lstStyle/>
          <a:p>
            <a:pPr>
              <a:spcBef>
                <a:spcPct val="50000"/>
              </a:spcBef>
            </a:pPr>
            <a:r>
              <a:rPr lang="en-US" sz="4000" dirty="0">
                <a:solidFill>
                  <a:schemeClr val="tx1"/>
                </a:solidFill>
                <a:latin typeface="Algerian" pitchFamily="82" charset="0"/>
              </a:rPr>
              <a:t>TORAH</a:t>
            </a:r>
          </a:p>
        </p:txBody>
      </p:sp>
      <p:sp>
        <p:nvSpPr>
          <p:cNvPr id="32772" name="Text Box 4"/>
          <p:cNvSpPr txBox="1">
            <a:spLocks noChangeArrowheads="1"/>
          </p:cNvSpPr>
          <p:nvPr/>
        </p:nvSpPr>
        <p:spPr bwMode="auto">
          <a:xfrm>
            <a:off x="3048000" y="4953000"/>
            <a:ext cx="2819400" cy="777875"/>
          </a:xfrm>
          <a:prstGeom prst="rect">
            <a:avLst/>
          </a:prstGeom>
          <a:noFill/>
          <a:ln w="76200">
            <a:solidFill>
              <a:srgbClr val="0000FF"/>
            </a:solidFill>
            <a:miter lim="800000"/>
            <a:headEnd/>
            <a:tailEnd/>
          </a:ln>
        </p:spPr>
        <p:txBody>
          <a:bodyPr>
            <a:spAutoFit/>
          </a:bodyPr>
          <a:lstStyle/>
          <a:p>
            <a:pPr>
              <a:spcBef>
                <a:spcPct val="50000"/>
              </a:spcBef>
            </a:pPr>
            <a:r>
              <a:rPr lang="en-US" sz="4000" dirty="0">
                <a:solidFill>
                  <a:schemeClr val="tx1"/>
                </a:solidFill>
                <a:latin typeface="Algerian" pitchFamily="82" charset="0"/>
              </a:rPr>
              <a:t>Prophets</a:t>
            </a:r>
          </a:p>
        </p:txBody>
      </p:sp>
      <p:sp>
        <p:nvSpPr>
          <p:cNvPr id="32773" name="Text Box 5"/>
          <p:cNvSpPr txBox="1">
            <a:spLocks noChangeArrowheads="1"/>
          </p:cNvSpPr>
          <p:nvPr/>
        </p:nvSpPr>
        <p:spPr bwMode="auto">
          <a:xfrm rot="-1815530">
            <a:off x="6324600" y="3657600"/>
            <a:ext cx="2590800" cy="777875"/>
          </a:xfrm>
          <a:prstGeom prst="rect">
            <a:avLst/>
          </a:prstGeom>
          <a:noFill/>
          <a:ln w="76200">
            <a:solidFill>
              <a:srgbClr val="3366FF"/>
            </a:solidFill>
            <a:miter lim="800000"/>
            <a:headEnd/>
            <a:tailEnd/>
          </a:ln>
        </p:spPr>
        <p:txBody>
          <a:bodyPr>
            <a:spAutoFit/>
          </a:bodyPr>
          <a:lstStyle/>
          <a:p>
            <a:pPr>
              <a:spcBef>
                <a:spcPct val="50000"/>
              </a:spcBef>
            </a:pPr>
            <a:r>
              <a:rPr lang="en-US" sz="4000" dirty="0">
                <a:solidFill>
                  <a:schemeClr val="tx1"/>
                </a:solidFill>
                <a:latin typeface="Algerian" pitchFamily="82" charset="0"/>
              </a:rPr>
              <a:t>Writings</a:t>
            </a:r>
          </a:p>
        </p:txBody>
      </p:sp>
      <p:cxnSp>
        <p:nvCxnSpPr>
          <p:cNvPr id="32774" name="AutoShape 6"/>
          <p:cNvCxnSpPr>
            <a:cxnSpLocks noChangeShapeType="1"/>
            <a:endCxn id="32771" idx="0"/>
          </p:cNvCxnSpPr>
          <p:nvPr/>
        </p:nvCxnSpPr>
        <p:spPr bwMode="auto">
          <a:xfrm flipH="1">
            <a:off x="1465263" y="2209800"/>
            <a:ext cx="2116137" cy="1082675"/>
          </a:xfrm>
          <a:prstGeom prst="straightConnector1">
            <a:avLst/>
          </a:prstGeom>
          <a:noFill/>
          <a:ln w="95250">
            <a:solidFill>
              <a:srgbClr val="0000FF"/>
            </a:solidFill>
            <a:round/>
            <a:headEnd/>
            <a:tailEnd type="triangle" w="med" len="med"/>
          </a:ln>
        </p:spPr>
      </p:cxnSp>
      <p:cxnSp>
        <p:nvCxnSpPr>
          <p:cNvPr id="32775" name="AutoShape 7"/>
          <p:cNvCxnSpPr>
            <a:cxnSpLocks noChangeShapeType="1"/>
          </p:cNvCxnSpPr>
          <p:nvPr/>
        </p:nvCxnSpPr>
        <p:spPr bwMode="auto">
          <a:xfrm flipH="1">
            <a:off x="4572000" y="2133600"/>
            <a:ext cx="38100" cy="2743200"/>
          </a:xfrm>
          <a:prstGeom prst="straightConnector1">
            <a:avLst/>
          </a:prstGeom>
          <a:noFill/>
          <a:ln w="95250">
            <a:solidFill>
              <a:srgbClr val="0000FF"/>
            </a:solidFill>
            <a:round/>
            <a:headEnd/>
            <a:tailEnd type="triangle" w="med" len="med"/>
          </a:ln>
        </p:spPr>
      </p:cxnSp>
      <p:cxnSp>
        <p:nvCxnSpPr>
          <p:cNvPr id="32776" name="AutoShape 8"/>
          <p:cNvCxnSpPr>
            <a:cxnSpLocks noChangeShapeType="1"/>
            <a:stCxn id="32770" idx="2"/>
            <a:endCxn id="32770" idx="2"/>
          </p:cNvCxnSpPr>
          <p:nvPr/>
        </p:nvCxnSpPr>
        <p:spPr bwMode="auto">
          <a:xfrm rot="5400000">
            <a:off x="4572000" y="1143000"/>
            <a:ext cx="1588" cy="1588"/>
          </a:xfrm>
          <a:prstGeom prst="straightConnector1">
            <a:avLst/>
          </a:prstGeom>
          <a:noFill/>
          <a:ln w="9525">
            <a:solidFill>
              <a:schemeClr val="tx1"/>
            </a:solidFill>
            <a:round/>
            <a:headEnd/>
            <a:tailEnd type="triangle" w="med" len="med"/>
          </a:ln>
        </p:spPr>
      </p:cxnSp>
      <p:cxnSp>
        <p:nvCxnSpPr>
          <p:cNvPr id="32777" name="AutoShape 9"/>
          <p:cNvCxnSpPr>
            <a:cxnSpLocks noChangeShapeType="1"/>
            <a:endCxn id="32773" idx="0"/>
          </p:cNvCxnSpPr>
          <p:nvPr/>
        </p:nvCxnSpPr>
        <p:spPr bwMode="auto">
          <a:xfrm>
            <a:off x="6096000" y="2133600"/>
            <a:ext cx="1308100" cy="1543050"/>
          </a:xfrm>
          <a:prstGeom prst="straightConnector1">
            <a:avLst/>
          </a:prstGeom>
          <a:noFill/>
          <a:ln w="95250">
            <a:solidFill>
              <a:srgbClr val="0000FF"/>
            </a:solidFill>
            <a:round/>
            <a:headEnd/>
            <a:tailEnd type="triangle" w="med" len="med"/>
          </a:ln>
        </p:spPr>
      </p:cxnSp>
      <p:sp>
        <p:nvSpPr>
          <p:cNvPr id="32778" name="Text Box 10"/>
          <p:cNvSpPr txBox="1">
            <a:spLocks noChangeArrowheads="1"/>
          </p:cNvSpPr>
          <p:nvPr/>
        </p:nvSpPr>
        <p:spPr bwMode="auto">
          <a:xfrm>
            <a:off x="2743200" y="1447800"/>
            <a:ext cx="3810000" cy="838200"/>
          </a:xfrm>
          <a:prstGeom prst="rect">
            <a:avLst/>
          </a:prstGeom>
          <a:gradFill rotWithShape="1">
            <a:gsLst>
              <a:gs pos="0">
                <a:srgbClr val="2656EE"/>
              </a:gs>
              <a:gs pos="100000">
                <a:srgbClr val="12286E"/>
              </a:gs>
            </a:gsLst>
            <a:lin ang="5400000" scaled="1"/>
          </a:gradFill>
          <a:ln w="76200">
            <a:solidFill>
              <a:srgbClr val="0000FF"/>
            </a:solidFill>
            <a:miter lim="800000"/>
            <a:headEnd/>
            <a:tailEnd/>
          </a:ln>
        </p:spPr>
        <p:txBody>
          <a:bodyPr>
            <a:spAutoFit/>
          </a:bodyPr>
          <a:lstStyle/>
          <a:p>
            <a:pPr algn="ctr">
              <a:spcBef>
                <a:spcPct val="50000"/>
              </a:spcBef>
            </a:pPr>
            <a:r>
              <a:rPr lang="en-US" sz="4400" b="1" dirty="0">
                <a:solidFill>
                  <a:schemeClr val="bg1"/>
                </a:solidFill>
                <a:latin typeface="Algerian" pitchFamily="82" charset="0"/>
              </a:rPr>
              <a:t>T A N A K H</a:t>
            </a:r>
          </a:p>
        </p:txBody>
      </p:sp>
      <p:pic>
        <p:nvPicPr>
          <p:cNvPr id="169995" name="Picture 11" descr="MCSO01704_0000[1]"/>
          <p:cNvPicPr>
            <a:picLocks noChangeAspect="1" noChangeArrowheads="1"/>
          </p:cNvPicPr>
          <p:nvPr/>
        </p:nvPicPr>
        <p:blipFill>
          <a:blip r:embed="rId3" cstate="print"/>
          <a:srcRect/>
          <a:stretch>
            <a:fillRect/>
          </a:stretch>
        </p:blipFill>
        <p:spPr bwMode="auto">
          <a:xfrm rot="11405094" flipV="1">
            <a:off x="7620000" y="1371600"/>
            <a:ext cx="1287463" cy="1198563"/>
          </a:xfrm>
          <a:prstGeom prst="rect">
            <a:avLst/>
          </a:prstGeom>
          <a:noFill/>
          <a:ln w="9525">
            <a:noFill/>
            <a:miter lim="800000"/>
            <a:headEnd/>
            <a:tailEnd/>
          </a:ln>
        </p:spPr>
      </p:pic>
      <p:pic>
        <p:nvPicPr>
          <p:cNvPr id="12" name="CD Audio 11">
            <a:hlinkClick r:id="" action="ppaction://media"/>
          </p:cNvPr>
          <p:cNvPicPr>
            <a:picLocks noRot="1" noChangeAspect="1"/>
          </p:cNvPicPr>
          <p:nvPr>
            <a:audioCd>
              <a:st track="1"/>
              <a:end track="1" time="229"/>
            </a:audioCd>
          </p:nvPr>
        </p:nvPicPr>
        <p:blipFill>
          <a:blip r:embed="rId4" cstate="print"/>
          <a:srcRect/>
          <a:stretch>
            <a:fillRect/>
          </a:stretch>
        </p:blipFill>
        <p:spPr bwMode="auto">
          <a:xfrm>
            <a:off x="7620000" y="4572000"/>
            <a:ext cx="685800" cy="685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9995"/>
                                        </p:tgtEl>
                                        <p:attrNameLst>
                                          <p:attrName>style.visibility</p:attrName>
                                        </p:attrNameLst>
                                      </p:cBhvr>
                                      <p:to>
                                        <p:strVal val="visible"/>
                                      </p:to>
                                    </p:set>
                                  </p:childTnLst>
                                </p:cTn>
                              </p:par>
                            </p:childTnLst>
                          </p:cTn>
                        </p:par>
                        <p:par>
                          <p:cTn id="7" fill="hold">
                            <p:stCondLst>
                              <p:cond delay="0"/>
                            </p:stCondLst>
                            <p:childTnLst>
                              <p:par>
                                <p:cTn id="8" presetID="0" presetClass="path" presetSubtype="0" accel="50000" decel="50000" fill="hold" nodeType="afterEffect">
                                  <p:stCondLst>
                                    <p:cond delay="0"/>
                                  </p:stCondLst>
                                  <p:childTnLst>
                                    <p:animMotion origin="layout" path="M 5.55556E-7 -5.0289E-6 C -0.00782 0.00392 -0.0132 0.0104 -0.02066 0.01479 C -0.0224 0.01571 -0.03369 0.01872 -0.0349 0.01895 C -0.03924 0.02473 -0.04358 0.02704 -0.04931 0.02959 C -0.09514 0.07028 -0.16771 0.0541 -0.21424 0.05502 C -0.22309 0.06265 -0.22448 0.07398 -0.22709 0.0867 C -0.22657 0.09733 -0.22657 0.10797 -0.22535 0.11837 C -0.22362 0.13294 -0.21476 0.14589 -0.20799 0.15652 C -0.20625 0.1593 -0.20539 0.163 -0.20313 0.16485 C -0.20087 0.1667 -0.19792 0.16623 -0.19532 0.16693 C -0.18073 0.18635 -0.15573 0.18427 -0.13646 0.18612 C -0.13282 0.18681 -0.12865 0.18589 -0.12535 0.1882 C -0.12379 0.18912 -0.12379 0.19236 -0.12379 0.19444 C -0.12379 0.21016 -0.12605 0.23167 -0.13646 0.24092 C -0.14497 0.25756 -0.14584 0.26843 -0.16198 0.27259 C -0.20018 0.2941 -0.17622 0.28115 -0.26042 0.27699 C -0.27466 0.2756 -0.28438 0.27306 -0.29844 0.27699 C -0.30035 0.27745 -0.30139 0.28022 -0.30313 0.28115 C -0.3099 0.28508 -0.31823 0.28508 -0.32535 0.28739 C -0.32622 0.28808 -0.33282 0.29502 -0.3349 0.29386 C -0.33768 0.29225 -0.33889 0.28762 -0.34132 0.28531 C -0.34601 0.28069 -0.35487 0.27467 -0.36042 0.27259 C -0.36615 0.27051 -0.37205 0.27028 -0.37778 0.26843 C -0.37952 0.26797 -0.38264 0.26404 -0.38264 0.26635 C -0.38264 0.26889 -0.37934 0.26912 -0.37778 0.27051 C -0.3757 0.27467 -0.37119 0.27814 -0.37153 0.28323 C -0.3724 0.29386 -0.3724 0.30912 -0.37622 0.3193 C -0.37848 0.32554 -0.38264 0.32878 -0.38577 0.3341 C -0.39323 0.34681 -0.40035 0.35768 -0.40955 0.36785 C -0.41737 0.37641 -0.42535 0.38866 -0.4349 0.39329 C -0.43612 0.3949 -0.44115 0.40161 -0.44289 0.40161 C -0.44948 0.40161 -0.45678 0.38219 -0.46042 0.37618 C -0.46563 0.36739 -0.47309 0.35976 -0.47622 0.34889 C -0.48178 0.32993 -0.48559 0.31097 -0.49046 0.29178 C -0.49306 0.27051 -0.49237 0.24207 -0.5 0.22196 C -0.50382 0.21178 -0.51858 0.19121 -0.52535 0.18381 C -0.53351 0.17502 -0.53473 0.16647 -0.54601 0.16277 C -0.5566 0.15375 -0.56667 0.15375 -0.57934 0.15213 C -0.64011 0.15398 -0.63091 0.15282 -0.66667 0.1586 C -0.68091 0.17063 -0.6599 0.15398 -0.67934 0.16485 C -0.68073 0.16554 -0.68143 0.16785 -0.68264 0.16901 C -0.68768 0.17363 -0.69323 0.17733 -0.69844 0.18173 C -0.69966 0.18288 -0.70018 0.18542 -0.70157 0.18612 C -0.704 0.18751 -0.70695 0.18727 -0.70955 0.1882 C -0.71112 0.18866 -0.71424 0.19028 -0.71424 0.19028 L -0.71598 0.1734 " pathEditMode="relative" ptsTypes="ffffffffffffffffffffffffffffffffffffffffffffAA">
                                      <p:cBhvr>
                                        <p:cTn id="9" dur="3000" fill="hold"/>
                                        <p:tgtEl>
                                          <p:spTgt spid="169995"/>
                                        </p:tgtEl>
                                        <p:attrNameLst>
                                          <p:attrName>ppt_x</p:attrName>
                                          <p:attrName>ppt_y</p:attrName>
                                        </p:attrNameLst>
                                      </p:cBhvr>
                                    </p:animMotion>
                                  </p:childTnLst>
                                </p:cTn>
                              </p:par>
                            </p:childTnLst>
                          </p:cTn>
                        </p:par>
                        <p:par>
                          <p:cTn id="10" fill="hold">
                            <p:stCondLst>
                              <p:cond delay="3000"/>
                            </p:stCondLst>
                            <p:childTnLst>
                              <p:par>
                                <p:cTn id="11" presetID="1" presetClass="exit" presetSubtype="0" fill="hold" nodeType="afterEffect">
                                  <p:stCondLst>
                                    <p:cond delay="0"/>
                                  </p:stCondLst>
                                  <p:childTnLst>
                                    <p:set>
                                      <p:cBhvr>
                                        <p:cTn id="12" dur="1" fill="hold">
                                          <p:stCondLst>
                                            <p:cond delay="0"/>
                                          </p:stCondLst>
                                        </p:cTn>
                                        <p:tgtEl>
                                          <p:spTgt spid="1699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2"/>
                    </p:tgtEl>
                  </p:cond>
                </p:stCondLst>
                <p:endSync evt="end" delay="0">
                  <p:rtn val="all"/>
                </p:endSync>
                <p:childTnLst>
                  <p:par>
                    <p:cTn id="14" fill="hold">
                      <p:stCondLst>
                        <p:cond delay="0"/>
                      </p:stCondLst>
                      <p:childTnLst>
                        <p:par>
                          <p:cTn id="15" fill="hold">
                            <p:stCondLst>
                              <p:cond delay="0"/>
                            </p:stCondLst>
                            <p:childTnLst>
                              <p:par>
                                <p:cTn id="16" presetID="1" presetClass="mediacall" presetSubtype="0" fill="hold" nodeType="clickEffect">
                                  <p:stCondLst>
                                    <p:cond delay="0"/>
                                  </p:stCondLst>
                                  <p:childTnLst>
                                    <p:cmd type="call" cmd="playFrom(0.0)">
                                      <p:cBhvr>
                                        <p:cTn id="17" dur="1" fill="hold"/>
                                        <p:tgtEl>
                                          <p:spTgt spid="12"/>
                                        </p:tgtEl>
                                      </p:cBhvr>
                                    </p:cmd>
                                  </p:childTnLst>
                                </p:cTn>
                              </p:par>
                            </p:childTnLst>
                          </p:cTn>
                        </p:par>
                      </p:childTnLst>
                    </p:cTn>
                  </p:par>
                </p:childTnLst>
              </p:cTn>
              <p:nextCondLst>
                <p:cond evt="onClick" delay="0">
                  <p:tgtEl>
                    <p:spTgt spid="12"/>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33794" name="Rectangle 5"/>
          <p:cNvSpPr>
            <a:spLocks noGrp="1" noChangeArrowheads="1"/>
          </p:cNvSpPr>
          <p:nvPr>
            <p:ph type="title"/>
          </p:nvPr>
        </p:nvSpPr>
        <p:spPr>
          <a:xfrm>
            <a:off x="457200" y="274638"/>
            <a:ext cx="8305800" cy="1706562"/>
          </a:xfrm>
          <a:gradFill rotWithShape="1">
            <a:gsLst>
              <a:gs pos="0">
                <a:srgbClr val="A50021"/>
              </a:gs>
              <a:gs pos="100000">
                <a:srgbClr val="4C000F"/>
              </a:gs>
            </a:gsLst>
            <a:lin ang="5400000" scaled="1"/>
          </a:gradFill>
          <a:ln w="63500" cap="flat">
            <a:solidFill>
              <a:schemeClr val="tx1"/>
            </a:solidFill>
          </a:ln>
        </p:spPr>
        <p:txBody>
          <a:bodyPr/>
          <a:lstStyle/>
          <a:p>
            <a:pPr eaLnBrk="1" hangingPunct="1"/>
            <a:r>
              <a:rPr lang="en-US" dirty="0" smtClean="0">
                <a:solidFill>
                  <a:schemeClr val="bg1"/>
                </a:solidFill>
              </a:rPr>
              <a:t>The Tanakh touched on all aspects of daily life:</a:t>
            </a:r>
          </a:p>
        </p:txBody>
      </p:sp>
      <p:sp>
        <p:nvSpPr>
          <p:cNvPr id="59398" name="Rectangle 6"/>
          <p:cNvSpPr>
            <a:spLocks noGrp="1" noChangeArrowheads="1"/>
          </p:cNvSpPr>
          <p:nvPr>
            <p:ph type="body" idx="1"/>
          </p:nvPr>
        </p:nvSpPr>
        <p:spPr>
          <a:xfrm>
            <a:off x="533400" y="2133600"/>
            <a:ext cx="7848600" cy="3886200"/>
          </a:xfrm>
        </p:spPr>
        <p:txBody>
          <a:bodyPr/>
          <a:lstStyle/>
          <a:p>
            <a:pPr eaLnBrk="1" hangingPunct="1">
              <a:lnSpc>
                <a:spcPct val="90000"/>
              </a:lnSpc>
            </a:pPr>
            <a:endParaRPr lang="en-US" sz="2800" dirty="0" smtClean="0"/>
          </a:p>
          <a:p>
            <a:pPr algn="ctr" eaLnBrk="1" hangingPunct="1">
              <a:lnSpc>
                <a:spcPct val="90000"/>
              </a:lnSpc>
            </a:pPr>
            <a:r>
              <a:rPr lang="en-US" sz="2800" b="1" dirty="0" smtClean="0">
                <a:solidFill>
                  <a:srgbClr val="A50021"/>
                </a:solidFill>
              </a:rPr>
              <a:t>Relationships  </a:t>
            </a:r>
          </a:p>
          <a:p>
            <a:pPr algn="ctr" eaLnBrk="1" hangingPunct="1">
              <a:lnSpc>
                <a:spcPct val="90000"/>
              </a:lnSpc>
            </a:pPr>
            <a:r>
              <a:rPr lang="en-US" sz="2800" b="1" dirty="0" smtClean="0">
                <a:solidFill>
                  <a:srgbClr val="A50021"/>
                </a:solidFill>
              </a:rPr>
              <a:t>Diet </a:t>
            </a:r>
          </a:p>
          <a:p>
            <a:pPr algn="ctr" eaLnBrk="1" hangingPunct="1">
              <a:lnSpc>
                <a:spcPct val="90000"/>
              </a:lnSpc>
            </a:pPr>
            <a:r>
              <a:rPr lang="en-US" sz="2800" b="1" dirty="0" smtClean="0">
                <a:solidFill>
                  <a:srgbClr val="A50021"/>
                </a:solidFill>
              </a:rPr>
              <a:t>Environment</a:t>
            </a:r>
          </a:p>
          <a:p>
            <a:pPr algn="ctr" eaLnBrk="1" hangingPunct="1">
              <a:lnSpc>
                <a:spcPct val="90000"/>
              </a:lnSpc>
            </a:pPr>
            <a:r>
              <a:rPr lang="en-US" sz="2800" b="1" dirty="0" smtClean="0">
                <a:solidFill>
                  <a:srgbClr val="A50021"/>
                </a:solidFill>
              </a:rPr>
              <a:t>Charity</a:t>
            </a:r>
          </a:p>
          <a:p>
            <a:pPr algn="ctr" eaLnBrk="1" hangingPunct="1">
              <a:lnSpc>
                <a:spcPct val="90000"/>
              </a:lnSpc>
            </a:pPr>
            <a:r>
              <a:rPr lang="en-US" sz="2800" b="1" dirty="0" smtClean="0">
                <a:solidFill>
                  <a:srgbClr val="A50021"/>
                </a:solidFill>
              </a:rPr>
              <a:t>Health</a:t>
            </a:r>
          </a:p>
          <a:p>
            <a:pPr algn="ctr" eaLnBrk="1" hangingPunct="1">
              <a:lnSpc>
                <a:spcPct val="90000"/>
              </a:lnSpc>
            </a:pPr>
            <a:r>
              <a:rPr lang="en-US" sz="2800" b="1" dirty="0" smtClean="0">
                <a:solidFill>
                  <a:srgbClr val="A50021"/>
                </a:solidFill>
              </a:rPr>
              <a:t>Finances</a:t>
            </a:r>
          </a:p>
          <a:p>
            <a:pPr algn="ctr" eaLnBrk="1" hangingPunct="1">
              <a:lnSpc>
                <a:spcPct val="90000"/>
              </a:lnSpc>
            </a:pPr>
            <a:r>
              <a:rPr lang="en-US" sz="2800" b="1" dirty="0" smtClean="0">
                <a:solidFill>
                  <a:srgbClr val="A50021"/>
                </a:solidFill>
              </a:rPr>
              <a:t>Legal Issues</a:t>
            </a:r>
          </a:p>
          <a:p>
            <a:pPr algn="ctr" eaLnBrk="1" hangingPunct="1">
              <a:lnSpc>
                <a:spcPct val="90000"/>
              </a:lnSpc>
              <a:buFontTx/>
              <a:buNone/>
            </a:pPr>
            <a:endParaRPr lang="en-US" sz="2800" b="1" dirty="0" smtClean="0">
              <a:solidFill>
                <a:srgbClr val="A50021"/>
              </a:solidFill>
            </a:endParaRPr>
          </a:p>
          <a:p>
            <a:pPr eaLnBrk="1" hangingPunct="1">
              <a:lnSpc>
                <a:spcPct val="90000"/>
              </a:lnSpc>
              <a:buFontTx/>
              <a:buNone/>
            </a:pPr>
            <a:endParaRPr lang="en-US" sz="2800" b="1" dirty="0" smtClean="0">
              <a:solidFill>
                <a:srgbClr val="A50021"/>
              </a:solidFill>
            </a:endParaRPr>
          </a:p>
          <a:p>
            <a:pPr eaLnBrk="1" hangingPunct="1">
              <a:lnSpc>
                <a:spcPct val="90000"/>
              </a:lnSpc>
            </a:pPr>
            <a:endParaRPr lang="en-US" sz="2800" dirty="0" smtClean="0"/>
          </a:p>
          <a:p>
            <a:pPr eaLnBrk="1" hangingPunct="1">
              <a:lnSpc>
                <a:spcPct val="90000"/>
              </a:lnSpc>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9398">
                                            <p:txEl>
                                              <p:pRg st="1" end="1"/>
                                            </p:txEl>
                                          </p:spTgt>
                                        </p:tgtEl>
                                        <p:attrNameLst>
                                          <p:attrName>style.visibility</p:attrName>
                                        </p:attrNameLst>
                                      </p:cBhvr>
                                      <p:to>
                                        <p:strVal val="visible"/>
                                      </p:to>
                                    </p:set>
                                    <p:anim calcmode="lin" valueType="num">
                                      <p:cBhvr>
                                        <p:cTn id="7" dur="1000" fill="hold"/>
                                        <p:tgtEl>
                                          <p:spTgt spid="59398">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9398">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939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9398">
                                            <p:txEl>
                                              <p:pRg st="2" end="2"/>
                                            </p:txEl>
                                          </p:spTgt>
                                        </p:tgtEl>
                                        <p:attrNameLst>
                                          <p:attrName>style.visibility</p:attrName>
                                        </p:attrNameLst>
                                      </p:cBhvr>
                                      <p:to>
                                        <p:strVal val="visible"/>
                                      </p:to>
                                    </p:set>
                                    <p:anim calcmode="lin" valueType="num">
                                      <p:cBhvr>
                                        <p:cTn id="14" dur="1000" fill="hold"/>
                                        <p:tgtEl>
                                          <p:spTgt spid="59398">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59398">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5939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9398">
                                            <p:txEl>
                                              <p:pRg st="3" end="3"/>
                                            </p:txEl>
                                          </p:spTgt>
                                        </p:tgtEl>
                                        <p:attrNameLst>
                                          <p:attrName>style.visibility</p:attrName>
                                        </p:attrNameLst>
                                      </p:cBhvr>
                                      <p:to>
                                        <p:strVal val="visible"/>
                                      </p:to>
                                    </p:set>
                                    <p:anim calcmode="lin" valueType="num">
                                      <p:cBhvr>
                                        <p:cTn id="21" dur="1000" fill="hold"/>
                                        <p:tgtEl>
                                          <p:spTgt spid="59398">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59398">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939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9398">
                                            <p:txEl>
                                              <p:pRg st="4" end="4"/>
                                            </p:txEl>
                                          </p:spTgt>
                                        </p:tgtEl>
                                        <p:attrNameLst>
                                          <p:attrName>style.visibility</p:attrName>
                                        </p:attrNameLst>
                                      </p:cBhvr>
                                      <p:to>
                                        <p:strVal val="visible"/>
                                      </p:to>
                                    </p:set>
                                    <p:anim calcmode="lin" valueType="num">
                                      <p:cBhvr>
                                        <p:cTn id="28" dur="1000" fill="hold"/>
                                        <p:tgtEl>
                                          <p:spTgt spid="59398">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59398">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5939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9398">
                                            <p:txEl>
                                              <p:pRg st="5" end="5"/>
                                            </p:txEl>
                                          </p:spTgt>
                                        </p:tgtEl>
                                        <p:attrNameLst>
                                          <p:attrName>style.visibility</p:attrName>
                                        </p:attrNameLst>
                                      </p:cBhvr>
                                      <p:to>
                                        <p:strVal val="visible"/>
                                      </p:to>
                                    </p:set>
                                    <p:anim calcmode="lin" valueType="num">
                                      <p:cBhvr>
                                        <p:cTn id="35" dur="1000" fill="hold"/>
                                        <p:tgtEl>
                                          <p:spTgt spid="59398">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59398">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5939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9398">
                                            <p:txEl>
                                              <p:pRg st="6" end="6"/>
                                            </p:txEl>
                                          </p:spTgt>
                                        </p:tgtEl>
                                        <p:attrNameLst>
                                          <p:attrName>style.visibility</p:attrName>
                                        </p:attrNameLst>
                                      </p:cBhvr>
                                      <p:to>
                                        <p:strVal val="visible"/>
                                      </p:to>
                                    </p:set>
                                    <p:anim calcmode="lin" valueType="num">
                                      <p:cBhvr>
                                        <p:cTn id="42" dur="1000" fill="hold"/>
                                        <p:tgtEl>
                                          <p:spTgt spid="59398">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59398">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59398">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9398">
                                            <p:txEl>
                                              <p:pRg st="7" end="7"/>
                                            </p:txEl>
                                          </p:spTgt>
                                        </p:tgtEl>
                                        <p:attrNameLst>
                                          <p:attrName>style.visibility</p:attrName>
                                        </p:attrNameLst>
                                      </p:cBhvr>
                                      <p:to>
                                        <p:strVal val="visible"/>
                                      </p:to>
                                    </p:set>
                                    <p:anim calcmode="lin" valueType="num">
                                      <p:cBhvr>
                                        <p:cTn id="49" dur="1000" fill="hold"/>
                                        <p:tgtEl>
                                          <p:spTgt spid="59398">
                                            <p:txEl>
                                              <p:pRg st="7" end="7"/>
                                            </p:txEl>
                                          </p:spTgt>
                                        </p:tgtEl>
                                        <p:attrNameLst>
                                          <p:attrName>ppt_w</p:attrName>
                                        </p:attrNameLst>
                                      </p:cBhvr>
                                      <p:tavLst>
                                        <p:tav tm="0">
                                          <p:val>
                                            <p:strVal val="#ppt_w*0.70"/>
                                          </p:val>
                                        </p:tav>
                                        <p:tav tm="100000">
                                          <p:val>
                                            <p:strVal val="#ppt_w"/>
                                          </p:val>
                                        </p:tav>
                                      </p:tavLst>
                                    </p:anim>
                                    <p:anim calcmode="lin" valueType="num">
                                      <p:cBhvr>
                                        <p:cTn id="50" dur="1000" fill="hold"/>
                                        <p:tgtEl>
                                          <p:spTgt spid="59398">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5939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1066800" y="457200"/>
            <a:ext cx="59436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endParaRPr>
          </a:p>
        </p:txBody>
      </p:sp>
      <p:sp>
        <p:nvSpPr>
          <p:cNvPr id="34819" name="Text Box 5"/>
          <p:cNvSpPr txBox="1">
            <a:spLocks noChangeArrowheads="1"/>
          </p:cNvSpPr>
          <p:nvPr/>
        </p:nvSpPr>
        <p:spPr bwMode="auto">
          <a:xfrm>
            <a:off x="685800" y="381000"/>
            <a:ext cx="7848600" cy="519113"/>
          </a:xfrm>
          <a:prstGeom prst="rect">
            <a:avLst/>
          </a:prstGeom>
          <a:noFill/>
          <a:ln w="9525">
            <a:noFill/>
            <a:miter lim="800000"/>
            <a:headEnd/>
            <a:tailEnd/>
          </a:ln>
        </p:spPr>
        <p:txBody>
          <a:bodyPr>
            <a:spAutoFit/>
          </a:bodyPr>
          <a:lstStyle/>
          <a:p>
            <a:pPr algn="ctr">
              <a:spcBef>
                <a:spcPct val="50000"/>
              </a:spcBef>
            </a:pPr>
            <a:r>
              <a:rPr lang="en-US" sz="2800" dirty="0">
                <a:solidFill>
                  <a:schemeClr val="tx1"/>
                </a:solidFill>
                <a:latin typeface="Arial" charset="0"/>
              </a:rPr>
              <a:t>Social Responsibility</a:t>
            </a:r>
          </a:p>
        </p:txBody>
      </p:sp>
      <p:sp>
        <p:nvSpPr>
          <p:cNvPr id="34820" name="Text Box 6"/>
          <p:cNvSpPr txBox="1">
            <a:spLocks noChangeArrowheads="1"/>
          </p:cNvSpPr>
          <p:nvPr/>
        </p:nvSpPr>
        <p:spPr bwMode="auto">
          <a:xfrm>
            <a:off x="1828800" y="5105400"/>
            <a:ext cx="5562600" cy="822325"/>
          </a:xfrm>
          <a:prstGeom prst="rect">
            <a:avLst/>
          </a:prstGeom>
          <a:noFill/>
          <a:ln w="9525">
            <a:noFill/>
            <a:miter lim="800000"/>
            <a:headEnd/>
            <a:tailEnd/>
          </a:ln>
        </p:spPr>
        <p:txBody>
          <a:bodyPr>
            <a:spAutoFit/>
          </a:bodyPr>
          <a:lstStyle/>
          <a:p>
            <a:pPr algn="ctr">
              <a:spcBef>
                <a:spcPct val="50000"/>
              </a:spcBef>
            </a:pPr>
            <a:r>
              <a:rPr lang="en-US" sz="2400" dirty="0">
                <a:solidFill>
                  <a:schemeClr val="tx1"/>
                </a:solidFill>
                <a:latin typeface="Arial" charset="0"/>
              </a:rPr>
              <a:t>Social consciousness is a mitzvah,        a legal obligation in the Torah. </a:t>
            </a:r>
          </a:p>
        </p:txBody>
      </p:sp>
      <p:sp>
        <p:nvSpPr>
          <p:cNvPr id="34821" name="Text Box 7"/>
          <p:cNvSpPr txBox="1">
            <a:spLocks noChangeArrowheads="1"/>
          </p:cNvSpPr>
          <p:nvPr/>
        </p:nvSpPr>
        <p:spPr bwMode="auto">
          <a:xfrm>
            <a:off x="762000" y="1371600"/>
            <a:ext cx="7467600" cy="457200"/>
          </a:xfrm>
          <a:prstGeom prst="rect">
            <a:avLst/>
          </a:prstGeom>
          <a:noFill/>
          <a:ln w="9525">
            <a:noFill/>
            <a:miter lim="800000"/>
            <a:headEnd/>
            <a:tailEnd/>
          </a:ln>
        </p:spPr>
        <p:txBody>
          <a:bodyPr>
            <a:spAutoFit/>
          </a:bodyPr>
          <a:lstStyle/>
          <a:p>
            <a:pPr algn="ctr">
              <a:spcBef>
                <a:spcPct val="50000"/>
              </a:spcBef>
            </a:pPr>
            <a:r>
              <a:rPr lang="en-US" sz="2400" dirty="0">
                <a:solidFill>
                  <a:schemeClr val="tx1"/>
                </a:solidFill>
                <a:latin typeface="Arial" charset="0"/>
              </a:rPr>
              <a:t>“Love your neighbor as yourself."</a:t>
            </a:r>
            <a:r>
              <a:rPr lang="en-US" sz="2000" b="1" dirty="0">
                <a:solidFill>
                  <a:schemeClr val="tx1"/>
                </a:solidFill>
                <a:latin typeface="Arial" charset="0"/>
              </a:rPr>
              <a:t>   </a:t>
            </a:r>
            <a:r>
              <a:rPr lang="en-US" sz="1800" dirty="0">
                <a:solidFill>
                  <a:schemeClr val="tx1"/>
                </a:solidFill>
                <a:latin typeface="Arial" charset="0"/>
              </a:rPr>
              <a:t>LEVITICUS 19:18 </a:t>
            </a:r>
          </a:p>
        </p:txBody>
      </p:sp>
      <p:pic>
        <p:nvPicPr>
          <p:cNvPr id="34822" name="Picture 10" descr="WORLD"/>
          <p:cNvPicPr>
            <a:picLocks noChangeAspect="1" noChangeArrowheads="1"/>
          </p:cNvPicPr>
          <p:nvPr/>
        </p:nvPicPr>
        <p:blipFill>
          <a:blip r:embed="rId3" cstate="print"/>
          <a:srcRect/>
          <a:stretch>
            <a:fillRect/>
          </a:stretch>
        </p:blipFill>
        <p:spPr bwMode="auto">
          <a:xfrm>
            <a:off x="2667000" y="2209800"/>
            <a:ext cx="371475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5"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Judaism is…</a:t>
            </a:r>
            <a:endParaRPr lang="en-US" altLang="en-US" sz="2800" b="1" dirty="0" smtClean="0">
              <a:latin typeface="Papyrus" panose="03070502060502030205" pitchFamily="66" charset="0"/>
            </a:endParaRPr>
          </a:p>
        </p:txBody>
      </p:sp>
      <p:sp>
        <p:nvSpPr>
          <p:cNvPr id="2051" name="Rectangle 3"/>
          <p:cNvSpPr>
            <a:spLocks noGrp="1" noChangeArrowheads="1"/>
          </p:cNvSpPr>
          <p:nvPr>
            <p:ph type="body" idx="1"/>
          </p:nvPr>
        </p:nvSpPr>
        <p:spPr/>
        <p:txBody>
          <a:bodyPr/>
          <a:lstStyle/>
          <a:p>
            <a:pPr eaLnBrk="1" hangingPunct="1">
              <a:lnSpc>
                <a:spcPct val="90000"/>
              </a:lnSpc>
            </a:pPr>
            <a:r>
              <a:rPr lang="en-US" altLang="en-US" b="1" dirty="0" smtClean="0">
                <a:latin typeface="Papyrus" panose="03070502060502030205" pitchFamily="66" charset="0"/>
              </a:rPr>
              <a:t>“A 4000 year old tradition with ideas about what it means to be human and how to make the world a holy place” </a:t>
            </a:r>
          </a:p>
          <a:p>
            <a:pPr lvl="1" eaLnBrk="1" hangingPunct="1">
              <a:lnSpc>
                <a:spcPct val="90000"/>
              </a:lnSpc>
              <a:buFont typeface="Wingdings" panose="05000000000000000000" pitchFamily="2" charset="2"/>
              <a:buNone/>
            </a:pPr>
            <a:r>
              <a:rPr lang="en-US" altLang="en-US" sz="2400" b="1" dirty="0" smtClean="0">
                <a:latin typeface="Papyrus" panose="03070502060502030205" pitchFamily="66" charset="0"/>
              </a:rPr>
              <a:t>(Rabbi Harold Kushner, </a:t>
            </a:r>
            <a:r>
              <a:rPr lang="en-US" altLang="en-US" sz="2400" b="1" i="1" dirty="0" smtClean="0">
                <a:latin typeface="Papyrus" panose="03070502060502030205" pitchFamily="66" charset="0"/>
              </a:rPr>
              <a:t>To Life</a:t>
            </a:r>
            <a:r>
              <a:rPr lang="en-US" altLang="en-US" sz="2400" b="1" dirty="0" smtClean="0">
                <a:latin typeface="Papyrus" panose="03070502060502030205" pitchFamily="66" charset="0"/>
              </a:rPr>
              <a:t>)</a:t>
            </a:r>
          </a:p>
          <a:p>
            <a:pPr eaLnBrk="1" hangingPunct="1">
              <a:lnSpc>
                <a:spcPct val="90000"/>
              </a:lnSpc>
            </a:pPr>
            <a:r>
              <a:rPr lang="en-US" altLang="en-US" b="1" dirty="0" smtClean="0">
                <a:latin typeface="Papyrus" panose="03070502060502030205" pitchFamily="66" charset="0"/>
              </a:rPr>
              <a:t>A “covenant relationship” between God and the Hebrew people</a:t>
            </a:r>
          </a:p>
          <a:p>
            <a:pPr eaLnBrk="1" hangingPunct="1">
              <a:lnSpc>
                <a:spcPct val="90000"/>
              </a:lnSpc>
            </a:pPr>
            <a:r>
              <a:rPr lang="en-US" altLang="en-US" b="1" dirty="0" smtClean="0">
                <a:latin typeface="Papyrus" panose="03070502060502030205" pitchFamily="66" charset="0"/>
              </a:rPr>
              <a:t>A celebration and sanctification of life</a:t>
            </a:r>
          </a:p>
          <a:p>
            <a:pPr eaLnBrk="1" hangingPunct="1">
              <a:lnSpc>
                <a:spcPct val="90000"/>
              </a:lnSpc>
            </a:pPr>
            <a:r>
              <a:rPr lang="en-US" altLang="en-US" b="1" dirty="0" smtClean="0">
                <a:latin typeface="Papyrus" panose="03070502060502030205" pitchFamily="66" charset="0"/>
              </a:rPr>
              <a:t>A faith, a people, a way of life…</a:t>
            </a:r>
          </a:p>
        </p:txBody>
      </p:sp>
      <p:pic>
        <p:nvPicPr>
          <p:cNvPr id="2055" name="Picture 7" descr="http://images.google.com/images?q=tbn:WefZrHl03rkC:www.kidsdomain.com/holiday/chanukah/clip/menorah.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609600"/>
            <a:ext cx="1108075" cy="90328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140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wd">
                                    <p:tmPct val="100000"/>
                                  </p:iterate>
                                  <p:childTnLst>
                                    <p:set>
                                      <p:cBhvr>
                                        <p:cTn id="6" dur="1" fill="hold">
                                          <p:stCondLst>
                                            <p:cond delay="0"/>
                                          </p:stCondLst>
                                        </p:cTn>
                                        <p:tgtEl>
                                          <p:spTgt spid="2050"/>
                                        </p:tgtEl>
                                        <p:attrNameLst>
                                          <p:attrName>style.visibility</p:attrName>
                                        </p:attrNameLst>
                                      </p:cBhvr>
                                      <p:to>
                                        <p:strVal val="visible"/>
                                      </p:to>
                                    </p:set>
                                    <p:animEffect transition="in" filter="wipe(left)">
                                      <p:cBhvr>
                                        <p:cTn id="7" dur="300"/>
                                        <p:tgtEl>
                                          <p:spTgt spid="2050"/>
                                        </p:tgtEl>
                                      </p:cBhvr>
                                    </p:animEffect>
                                  </p:childTnLst>
                                </p:cTn>
                              </p:par>
                            </p:childTnLst>
                          </p:cTn>
                        </p:par>
                        <p:par>
                          <p:cTn id="8" fill="hold" nodeType="afterGroup">
                            <p:stCondLst>
                              <p:cond delay="900"/>
                            </p:stCondLst>
                            <p:childTnLst>
                              <p:par>
                                <p:cTn id="9" presetID="22" presetClass="entr" presetSubtype="8" fill="hold" nodeType="afterEffect">
                                  <p:stCondLst>
                                    <p:cond delay="0"/>
                                  </p:stCondLst>
                                  <p:childTnLst>
                                    <p:set>
                                      <p:cBhvr>
                                        <p:cTn id="10" dur="1" fill="hold">
                                          <p:stCondLst>
                                            <p:cond delay="0"/>
                                          </p:stCondLst>
                                        </p:cTn>
                                        <p:tgtEl>
                                          <p:spTgt spid="2055"/>
                                        </p:tgtEl>
                                        <p:attrNameLst>
                                          <p:attrName>style.visibility</p:attrName>
                                        </p:attrNameLst>
                                      </p:cBhvr>
                                      <p:to>
                                        <p:strVal val="visible"/>
                                      </p:to>
                                    </p:set>
                                    <p:animEffect transition="in" filter="wipe(left)">
                                      <p:cBhvr>
                                        <p:cTn id="11" dur="500"/>
                                        <p:tgtEl>
                                          <p:spTgt spid="205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Effect transition="in" filter="dissolve">
                                      <p:cBhvr>
                                        <p:cTn id="16" dur="500"/>
                                        <p:tgtEl>
                                          <p:spTgt spid="2051">
                                            <p:txEl>
                                              <p:pRg st="0" end="0"/>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Effect transition="in" filter="dissolve">
                                      <p:cBhvr>
                                        <p:cTn id="19" dur="500"/>
                                        <p:tgtEl>
                                          <p:spTgt spid="205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051">
                                            <p:txEl>
                                              <p:pRg st="2" end="2"/>
                                            </p:txEl>
                                          </p:spTgt>
                                        </p:tgtEl>
                                        <p:attrNameLst>
                                          <p:attrName>style.visibility</p:attrName>
                                        </p:attrNameLst>
                                      </p:cBhvr>
                                      <p:to>
                                        <p:strVal val="visible"/>
                                      </p:to>
                                    </p:set>
                                    <p:animEffect transition="in" filter="dissolve">
                                      <p:cBhvr>
                                        <p:cTn id="24" dur="500"/>
                                        <p:tgtEl>
                                          <p:spTgt spid="2051">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051">
                                            <p:txEl>
                                              <p:pRg st="3" end="3"/>
                                            </p:txEl>
                                          </p:spTgt>
                                        </p:tgtEl>
                                        <p:attrNameLst>
                                          <p:attrName>style.visibility</p:attrName>
                                        </p:attrNameLst>
                                      </p:cBhvr>
                                      <p:to>
                                        <p:strVal val="visible"/>
                                      </p:to>
                                    </p:set>
                                    <p:animEffect transition="in" filter="dissolve">
                                      <p:cBhvr>
                                        <p:cTn id="29" dur="500"/>
                                        <p:tgtEl>
                                          <p:spTgt spid="2051">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051">
                                            <p:txEl>
                                              <p:pRg st="4" end="4"/>
                                            </p:txEl>
                                          </p:spTgt>
                                        </p:tgtEl>
                                        <p:attrNameLst>
                                          <p:attrName>style.visibility</p:attrName>
                                        </p:attrNameLst>
                                      </p:cBhvr>
                                      <p:to>
                                        <p:strVal val="visible"/>
                                      </p:to>
                                    </p:set>
                                    <p:animEffect transition="in" filter="dissolve">
                                      <p:cBhvr>
                                        <p:cTn id="34"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10"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As a people, Jews are…</a:t>
            </a:r>
          </a:p>
        </p:txBody>
      </p:sp>
      <p:sp>
        <p:nvSpPr>
          <p:cNvPr id="6147" name="Rectangle 3"/>
          <p:cNvSpPr>
            <a:spLocks noGrp="1" noChangeArrowheads="1"/>
          </p:cNvSpPr>
          <p:nvPr>
            <p:ph type="body" idx="1"/>
          </p:nvPr>
        </p:nvSpPr>
        <p:spPr/>
        <p:txBody>
          <a:bodyPr/>
          <a:lstStyle/>
          <a:p>
            <a:pPr eaLnBrk="1" hangingPunct="1">
              <a:lnSpc>
                <a:spcPct val="90000"/>
              </a:lnSpc>
            </a:pPr>
            <a:r>
              <a:rPr lang="en-US" altLang="en-US" sz="2800" b="1" dirty="0" smtClean="0">
                <a:latin typeface="Papyrus" panose="03070502060502030205" pitchFamily="66" charset="0"/>
              </a:rPr>
              <a:t>A nation in Diaspora (dispersed)</a:t>
            </a:r>
          </a:p>
          <a:p>
            <a:pPr eaLnBrk="1" hangingPunct="1">
              <a:lnSpc>
                <a:spcPct val="90000"/>
              </a:lnSpc>
            </a:pPr>
            <a:r>
              <a:rPr lang="en-US" altLang="en-US" sz="2800" b="1" dirty="0" smtClean="0">
                <a:latin typeface="Papyrus" panose="03070502060502030205" pitchFamily="66" charset="0"/>
              </a:rPr>
              <a:t>15 – 16 million in worldwide population</a:t>
            </a:r>
          </a:p>
          <a:p>
            <a:pPr eaLnBrk="1" hangingPunct="1">
              <a:lnSpc>
                <a:spcPct val="90000"/>
              </a:lnSpc>
            </a:pPr>
            <a:r>
              <a:rPr lang="en-US" altLang="en-US" sz="2800" b="1" dirty="0" smtClean="0">
                <a:latin typeface="Papyrus" panose="03070502060502030205" pitchFamily="66" charset="0"/>
              </a:rPr>
              <a:t>United by a common heritage (an “ethnic” religion), divided in contemporary practice:</a:t>
            </a:r>
          </a:p>
          <a:p>
            <a:pPr lvl="1" eaLnBrk="1" hangingPunct="1">
              <a:lnSpc>
                <a:spcPct val="90000"/>
              </a:lnSpc>
            </a:pPr>
            <a:r>
              <a:rPr lang="en-US" altLang="en-US" b="1" dirty="0" smtClean="0">
                <a:latin typeface="Papyrus" panose="03070502060502030205" pitchFamily="66" charset="0"/>
              </a:rPr>
              <a:t>Orthodox:</a:t>
            </a:r>
          </a:p>
          <a:p>
            <a:pPr lvl="2" eaLnBrk="1" hangingPunct="1">
              <a:lnSpc>
                <a:spcPct val="90000"/>
              </a:lnSpc>
            </a:pPr>
            <a:r>
              <a:rPr lang="en-US" altLang="en-US" b="1" dirty="0" smtClean="0">
                <a:latin typeface="Papyrus" panose="03070502060502030205" pitchFamily="66" charset="0"/>
              </a:rPr>
              <a:t>Modern</a:t>
            </a:r>
          </a:p>
          <a:p>
            <a:pPr lvl="2" eaLnBrk="1" hangingPunct="1">
              <a:lnSpc>
                <a:spcPct val="90000"/>
              </a:lnSpc>
            </a:pPr>
            <a:r>
              <a:rPr lang="en-US" altLang="en-US" b="1" dirty="0" smtClean="0">
                <a:latin typeface="Papyrus" panose="03070502060502030205" pitchFamily="66" charset="0"/>
              </a:rPr>
              <a:t>Chasidic (Ultra Orthodox)</a:t>
            </a:r>
          </a:p>
          <a:p>
            <a:pPr lvl="1" eaLnBrk="1" hangingPunct="1">
              <a:lnSpc>
                <a:spcPct val="90000"/>
              </a:lnSpc>
            </a:pPr>
            <a:r>
              <a:rPr lang="en-US" altLang="en-US" b="1" dirty="0" smtClean="0">
                <a:latin typeface="Papyrus" panose="03070502060502030205" pitchFamily="66" charset="0"/>
              </a:rPr>
              <a:t>Reformed (18</a:t>
            </a:r>
            <a:r>
              <a:rPr lang="en-US" altLang="en-US" b="1" baseline="30000" dirty="0" smtClean="0">
                <a:latin typeface="Papyrus" panose="03070502060502030205" pitchFamily="66" charset="0"/>
              </a:rPr>
              <a:t>th</a:t>
            </a:r>
            <a:r>
              <a:rPr lang="en-US" altLang="en-US" b="1" dirty="0" smtClean="0">
                <a:latin typeface="Papyrus" panose="03070502060502030205" pitchFamily="66" charset="0"/>
              </a:rPr>
              <a:t> century Germany)</a:t>
            </a:r>
          </a:p>
          <a:p>
            <a:pPr lvl="1" eaLnBrk="1" hangingPunct="1">
              <a:lnSpc>
                <a:spcPct val="90000"/>
              </a:lnSpc>
            </a:pPr>
            <a:r>
              <a:rPr lang="en-US" altLang="en-US" b="1" dirty="0" smtClean="0">
                <a:latin typeface="Papyrus" panose="03070502060502030205" pitchFamily="66" charset="0"/>
              </a:rPr>
              <a:t>Conservative – moderates, response to reform</a:t>
            </a:r>
          </a:p>
          <a:p>
            <a:pPr lvl="2" eaLnBrk="1" hangingPunct="1">
              <a:lnSpc>
                <a:spcPct val="90000"/>
              </a:lnSpc>
            </a:pPr>
            <a:r>
              <a:rPr lang="en-US" altLang="en-US" b="1" dirty="0" smtClean="0">
                <a:latin typeface="Papyrus" panose="03070502060502030205" pitchFamily="66" charset="0"/>
              </a:rPr>
              <a:t>Reconstructionalism (20</a:t>
            </a:r>
            <a:r>
              <a:rPr lang="en-US" altLang="en-US" b="1" baseline="30000" dirty="0" smtClean="0">
                <a:latin typeface="Papyrus" panose="03070502060502030205" pitchFamily="66" charset="0"/>
              </a:rPr>
              <a:t>th</a:t>
            </a:r>
            <a:r>
              <a:rPr lang="en-US" altLang="en-US" b="1" dirty="0" smtClean="0">
                <a:latin typeface="Papyrus" panose="03070502060502030205" pitchFamily="66" charset="0"/>
              </a:rPr>
              <a:t> century America)</a:t>
            </a:r>
          </a:p>
        </p:txBody>
      </p:sp>
    </p:spTree>
    <p:extLst>
      <p:ext uri="{BB962C8B-B14F-4D97-AF65-F5344CB8AC3E}">
        <p14:creationId xmlns:p14="http://schemas.microsoft.com/office/powerpoint/2010/main" val="978546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75"/>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dissolve">
                                      <p:cBhvr>
                                        <p:cTn id="12" dur="500"/>
                                        <p:tgtEl>
                                          <p:spTgt spid="6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dissolve">
                                      <p:cBhvr>
                                        <p:cTn id="17" dur="500"/>
                                        <p:tgtEl>
                                          <p:spTgt spid="61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dissolve">
                                      <p:cBhvr>
                                        <p:cTn id="22" dur="500"/>
                                        <p:tgtEl>
                                          <p:spTgt spid="61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Effect transition="in" filter="dissolve">
                                      <p:cBhvr>
                                        <p:cTn id="27" dur="500"/>
                                        <p:tgtEl>
                                          <p:spTgt spid="614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47">
                                            <p:txEl>
                                              <p:pRg st="4" end="4"/>
                                            </p:txEl>
                                          </p:spTgt>
                                        </p:tgtEl>
                                        <p:attrNameLst>
                                          <p:attrName>style.visibility</p:attrName>
                                        </p:attrNameLst>
                                      </p:cBhvr>
                                      <p:to>
                                        <p:strVal val="visible"/>
                                      </p:to>
                                    </p:set>
                                    <p:animEffect transition="in" filter="dissolve">
                                      <p:cBhvr>
                                        <p:cTn id="32" dur="500"/>
                                        <p:tgtEl>
                                          <p:spTgt spid="614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Effect transition="in" filter="dissolve">
                                      <p:cBhvr>
                                        <p:cTn id="37" dur="500"/>
                                        <p:tgtEl>
                                          <p:spTgt spid="614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147">
                                            <p:txEl>
                                              <p:pRg st="6" end="6"/>
                                            </p:txEl>
                                          </p:spTgt>
                                        </p:tgtEl>
                                        <p:attrNameLst>
                                          <p:attrName>style.visibility</p:attrName>
                                        </p:attrNameLst>
                                      </p:cBhvr>
                                      <p:to>
                                        <p:strVal val="visible"/>
                                      </p:to>
                                    </p:set>
                                    <p:animEffect transition="in" filter="dissolve">
                                      <p:cBhvr>
                                        <p:cTn id="42" dur="500"/>
                                        <p:tgtEl>
                                          <p:spTgt spid="614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47">
                                            <p:txEl>
                                              <p:pRg st="7" end="7"/>
                                            </p:txEl>
                                          </p:spTgt>
                                        </p:tgtEl>
                                        <p:attrNameLst>
                                          <p:attrName>style.visibility</p:attrName>
                                        </p:attrNameLst>
                                      </p:cBhvr>
                                      <p:to>
                                        <p:strVal val="visible"/>
                                      </p:to>
                                    </p:set>
                                    <p:animEffect transition="in" filter="dissolve">
                                      <p:cBhvr>
                                        <p:cTn id="47" dur="500"/>
                                        <p:tgtEl>
                                          <p:spTgt spid="6147">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147">
                                            <p:txEl>
                                              <p:pRg st="8" end="8"/>
                                            </p:txEl>
                                          </p:spTgt>
                                        </p:tgtEl>
                                        <p:attrNameLst>
                                          <p:attrName>style.visibility</p:attrName>
                                        </p:attrNameLst>
                                      </p:cBhvr>
                                      <p:to>
                                        <p:strVal val="visible"/>
                                      </p:to>
                                    </p:set>
                                    <p:animEffect transition="in" filter="dissolve">
                                      <p:cBhvr>
                                        <p:cTn id="52"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6147"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10"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As a way of life, Judaism is based on…</a:t>
            </a:r>
          </a:p>
        </p:txBody>
      </p:sp>
      <p:sp>
        <p:nvSpPr>
          <p:cNvPr id="5123" name="Rectangle 3"/>
          <p:cNvSpPr>
            <a:spLocks noGrp="1" noChangeArrowheads="1"/>
          </p:cNvSpPr>
          <p:nvPr>
            <p:ph type="body" idx="1"/>
          </p:nvPr>
        </p:nvSpPr>
        <p:spPr/>
        <p:txBody>
          <a:bodyPr/>
          <a:lstStyle/>
          <a:p>
            <a:pPr eaLnBrk="1" hangingPunct="1">
              <a:lnSpc>
                <a:spcPct val="90000"/>
              </a:lnSpc>
            </a:pPr>
            <a:r>
              <a:rPr lang="en-US" altLang="en-US" sz="2500" b="1" dirty="0" smtClean="0">
                <a:latin typeface="Papyrus" panose="03070502060502030205" pitchFamily="66" charset="0"/>
              </a:rPr>
              <a:t>613 commandments found in Torah (“Written Law”)</a:t>
            </a:r>
          </a:p>
          <a:p>
            <a:pPr eaLnBrk="1" hangingPunct="1">
              <a:lnSpc>
                <a:spcPct val="90000"/>
              </a:lnSpc>
            </a:pPr>
            <a:r>
              <a:rPr lang="en-US" altLang="en-US" sz="2500" b="1" dirty="0" smtClean="0">
                <a:latin typeface="Papyrus" panose="03070502060502030205" pitchFamily="66" charset="0"/>
              </a:rPr>
              <a:t>Talmud (“Oral Law”) – commentary of ancient rabbis that elaborates on how to apply God’s Law in everyday life through:</a:t>
            </a:r>
          </a:p>
          <a:p>
            <a:pPr lvl="1" eaLnBrk="1" hangingPunct="1">
              <a:lnSpc>
                <a:spcPct val="90000"/>
              </a:lnSpc>
            </a:pPr>
            <a:r>
              <a:rPr lang="en-US" altLang="en-US" sz="2400" b="1" dirty="0" smtClean="0">
                <a:latin typeface="Papyrus" panose="03070502060502030205" pitchFamily="66" charset="0"/>
              </a:rPr>
              <a:t>Dietary rules (Kashrut/Kosher)</a:t>
            </a:r>
          </a:p>
          <a:p>
            <a:pPr lvl="1" eaLnBrk="1" hangingPunct="1">
              <a:lnSpc>
                <a:spcPct val="90000"/>
              </a:lnSpc>
            </a:pPr>
            <a:r>
              <a:rPr lang="en-US" altLang="en-US" sz="2400" b="1" dirty="0" smtClean="0">
                <a:latin typeface="Papyrus" panose="03070502060502030205" pitchFamily="66" charset="0"/>
              </a:rPr>
              <a:t>Dress and other symbols</a:t>
            </a:r>
          </a:p>
          <a:p>
            <a:pPr lvl="1" eaLnBrk="1" hangingPunct="1">
              <a:lnSpc>
                <a:spcPct val="90000"/>
              </a:lnSpc>
            </a:pPr>
            <a:r>
              <a:rPr lang="en-US" altLang="en-US" sz="2400" b="1" dirty="0" smtClean="0">
                <a:latin typeface="Papyrus" panose="03070502060502030205" pitchFamily="66" charset="0"/>
              </a:rPr>
              <a:t>Prayer and devotion to the one God</a:t>
            </a:r>
          </a:p>
          <a:p>
            <a:pPr lvl="1" eaLnBrk="1" hangingPunct="1">
              <a:lnSpc>
                <a:spcPct val="90000"/>
              </a:lnSpc>
            </a:pPr>
            <a:r>
              <a:rPr lang="en-US" altLang="en-US" sz="2400" b="1" dirty="0" smtClean="0">
                <a:latin typeface="Papyrus" panose="03070502060502030205" pitchFamily="66" charset="0"/>
              </a:rPr>
              <a:t>The Temple and Temple rites</a:t>
            </a:r>
          </a:p>
          <a:p>
            <a:pPr lvl="1" eaLnBrk="1" hangingPunct="1">
              <a:lnSpc>
                <a:spcPct val="90000"/>
              </a:lnSpc>
            </a:pPr>
            <a:r>
              <a:rPr lang="en-US" altLang="en-US" sz="2400" b="1" dirty="0" smtClean="0">
                <a:latin typeface="Papyrus" panose="03070502060502030205" pitchFamily="66" charset="0"/>
              </a:rPr>
              <a:t>Observance of Holy days</a:t>
            </a:r>
          </a:p>
          <a:p>
            <a:pPr lvl="1" eaLnBrk="1" hangingPunct="1">
              <a:lnSpc>
                <a:spcPct val="90000"/>
              </a:lnSpc>
            </a:pPr>
            <a:r>
              <a:rPr lang="en-US" altLang="en-US" sz="2400" b="1" dirty="0" smtClean="0">
                <a:latin typeface="Papyrus" panose="03070502060502030205" pitchFamily="66" charset="0"/>
              </a:rPr>
              <a:t>Proper social relations between male and female, in business, judicial rulings, etc.</a:t>
            </a:r>
          </a:p>
          <a:p>
            <a:pPr eaLnBrk="1" hangingPunct="1">
              <a:lnSpc>
                <a:spcPct val="90000"/>
              </a:lnSpc>
            </a:pPr>
            <a:r>
              <a:rPr lang="en-US" altLang="en-US" sz="2500" b="1" dirty="0" smtClean="0">
                <a:latin typeface="Papyrus" panose="03070502060502030205" pitchFamily="66" charset="0"/>
              </a:rPr>
              <a:t>Thus sanctifying life, blessing it in every way</a:t>
            </a:r>
          </a:p>
        </p:txBody>
      </p:sp>
      <p:pic>
        <p:nvPicPr>
          <p:cNvPr id="5127" name="Picture 7" descr="http://images.google.com/images?q=tbn:2sK9F22pTEIC:www.kstatecollegian.com/images/111202/torah.thum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3789363"/>
            <a:ext cx="17526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9" descr="http://images.google.com/images?q=tbn:J2A28L_TO2gC:www.hillel.org/Hillel/NewHille.nsf/torah.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0" y="457200"/>
            <a:ext cx="862013" cy="139382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571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5122"/>
                                        </p:tgtEl>
                                        <p:attrNameLst>
                                          <p:attrName>style.visibility</p:attrName>
                                        </p:attrNameLst>
                                      </p:cBhvr>
                                      <p:to>
                                        <p:strVal val="visible"/>
                                      </p:to>
                                    </p:set>
                                    <p:animEffect transition="in" filter="wipe(left)">
                                      <p:cBhvr>
                                        <p:cTn id="7" dur="75"/>
                                        <p:tgtEl>
                                          <p:spTgt spid="5122"/>
                                        </p:tgtEl>
                                      </p:cBhvr>
                                    </p:animEffect>
                                  </p:childTnLst>
                                </p:cTn>
                              </p:par>
                            </p:childTnLst>
                          </p:cTn>
                        </p:par>
                        <p:par>
                          <p:cTn id="8" fill="hold" nodeType="afterGroup">
                            <p:stCondLst>
                              <p:cond delay="2250"/>
                            </p:stCondLst>
                            <p:childTnLst>
                              <p:par>
                                <p:cTn id="9" presetID="22" presetClass="entr" presetSubtype="1" fill="hold" nodeType="afterEffect">
                                  <p:stCondLst>
                                    <p:cond delay="0"/>
                                  </p:stCondLst>
                                  <p:childTnLst>
                                    <p:set>
                                      <p:cBhvr>
                                        <p:cTn id="10" dur="1" fill="hold">
                                          <p:stCondLst>
                                            <p:cond delay="0"/>
                                          </p:stCondLst>
                                        </p:cTn>
                                        <p:tgtEl>
                                          <p:spTgt spid="5129"/>
                                        </p:tgtEl>
                                        <p:attrNameLst>
                                          <p:attrName>style.visibility</p:attrName>
                                        </p:attrNameLst>
                                      </p:cBhvr>
                                      <p:to>
                                        <p:strVal val="visible"/>
                                      </p:to>
                                    </p:set>
                                    <p:animEffect transition="in" filter="wipe(up)">
                                      <p:cBhvr>
                                        <p:cTn id="11" dur="500"/>
                                        <p:tgtEl>
                                          <p:spTgt spid="5129"/>
                                        </p:tgtEl>
                                      </p:cBhvr>
                                    </p:animEffect>
                                  </p:childTnLst>
                                </p:cTn>
                              </p:par>
                            </p:childTnLst>
                          </p:cTn>
                        </p:par>
                        <p:par>
                          <p:cTn id="12" fill="hold" nodeType="afterGroup">
                            <p:stCondLst>
                              <p:cond delay="2750"/>
                            </p:stCondLst>
                            <p:childTnLst>
                              <p:par>
                                <p:cTn id="13" presetID="16" presetClass="entr" presetSubtype="37" fill="hold" nodeType="afterEffect">
                                  <p:stCondLst>
                                    <p:cond delay="0"/>
                                  </p:stCondLst>
                                  <p:childTnLst>
                                    <p:set>
                                      <p:cBhvr>
                                        <p:cTn id="14" dur="1" fill="hold">
                                          <p:stCondLst>
                                            <p:cond delay="0"/>
                                          </p:stCondLst>
                                        </p:cTn>
                                        <p:tgtEl>
                                          <p:spTgt spid="5127"/>
                                        </p:tgtEl>
                                        <p:attrNameLst>
                                          <p:attrName>style.visibility</p:attrName>
                                        </p:attrNameLst>
                                      </p:cBhvr>
                                      <p:to>
                                        <p:strVal val="visible"/>
                                      </p:to>
                                    </p:set>
                                    <p:animEffect transition="in" filter="barn(outVertical)">
                                      <p:cBhvr>
                                        <p:cTn id="15" dur="500"/>
                                        <p:tgtEl>
                                          <p:spTgt spid="512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3">
                                            <p:txEl>
                                              <p:pRg st="0" end="0"/>
                                            </p:txEl>
                                          </p:spTgt>
                                        </p:tgtEl>
                                        <p:attrNameLst>
                                          <p:attrName>style.visibility</p:attrName>
                                        </p:attrNameLst>
                                      </p:cBhvr>
                                      <p:to>
                                        <p:strVal val="visible"/>
                                      </p:to>
                                    </p:set>
                                    <p:animEffect transition="in" filter="dissolve">
                                      <p:cBhvr>
                                        <p:cTn id="20" dur="500"/>
                                        <p:tgtEl>
                                          <p:spTgt spid="512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3">
                                            <p:txEl>
                                              <p:pRg st="1" end="1"/>
                                            </p:txEl>
                                          </p:spTgt>
                                        </p:tgtEl>
                                        <p:attrNameLst>
                                          <p:attrName>style.visibility</p:attrName>
                                        </p:attrNameLst>
                                      </p:cBhvr>
                                      <p:to>
                                        <p:strVal val="visible"/>
                                      </p:to>
                                    </p:set>
                                    <p:animEffect transition="in" filter="dissolve">
                                      <p:cBhvr>
                                        <p:cTn id="25" dur="500"/>
                                        <p:tgtEl>
                                          <p:spTgt spid="5123">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123">
                                            <p:txEl>
                                              <p:pRg st="2" end="2"/>
                                            </p:txEl>
                                          </p:spTgt>
                                        </p:tgtEl>
                                        <p:attrNameLst>
                                          <p:attrName>style.visibility</p:attrName>
                                        </p:attrNameLst>
                                      </p:cBhvr>
                                      <p:to>
                                        <p:strVal val="visible"/>
                                      </p:to>
                                    </p:set>
                                    <p:animEffect transition="in" filter="dissolve">
                                      <p:cBhvr>
                                        <p:cTn id="30" dur="500"/>
                                        <p:tgtEl>
                                          <p:spTgt spid="5123">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5123">
                                            <p:txEl>
                                              <p:pRg st="3" end="3"/>
                                            </p:txEl>
                                          </p:spTgt>
                                        </p:tgtEl>
                                        <p:attrNameLst>
                                          <p:attrName>style.visibility</p:attrName>
                                        </p:attrNameLst>
                                      </p:cBhvr>
                                      <p:to>
                                        <p:strVal val="visible"/>
                                      </p:to>
                                    </p:set>
                                    <p:animEffect transition="in" filter="dissolve">
                                      <p:cBhvr>
                                        <p:cTn id="35" dur="500"/>
                                        <p:tgtEl>
                                          <p:spTgt spid="5123">
                                            <p:txEl>
                                              <p:pRg st="3" end="3"/>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5123">
                                            <p:txEl>
                                              <p:pRg st="4" end="4"/>
                                            </p:txEl>
                                          </p:spTgt>
                                        </p:tgtEl>
                                        <p:attrNameLst>
                                          <p:attrName>style.visibility</p:attrName>
                                        </p:attrNameLst>
                                      </p:cBhvr>
                                      <p:to>
                                        <p:strVal val="visible"/>
                                      </p:to>
                                    </p:set>
                                    <p:animEffect transition="in" filter="dissolve">
                                      <p:cBhvr>
                                        <p:cTn id="40" dur="500"/>
                                        <p:tgtEl>
                                          <p:spTgt spid="5123">
                                            <p:txEl>
                                              <p:pRg st="4" end="4"/>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5123">
                                            <p:txEl>
                                              <p:pRg st="5" end="5"/>
                                            </p:txEl>
                                          </p:spTgt>
                                        </p:tgtEl>
                                        <p:attrNameLst>
                                          <p:attrName>style.visibility</p:attrName>
                                        </p:attrNameLst>
                                      </p:cBhvr>
                                      <p:to>
                                        <p:strVal val="visible"/>
                                      </p:to>
                                    </p:set>
                                    <p:animEffect transition="in" filter="dissolve">
                                      <p:cBhvr>
                                        <p:cTn id="45" dur="500"/>
                                        <p:tgtEl>
                                          <p:spTgt spid="5123">
                                            <p:txEl>
                                              <p:pRg st="5" end="5"/>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5123">
                                            <p:txEl>
                                              <p:pRg st="6" end="6"/>
                                            </p:txEl>
                                          </p:spTgt>
                                        </p:tgtEl>
                                        <p:attrNameLst>
                                          <p:attrName>style.visibility</p:attrName>
                                        </p:attrNameLst>
                                      </p:cBhvr>
                                      <p:to>
                                        <p:strVal val="visible"/>
                                      </p:to>
                                    </p:set>
                                    <p:animEffect transition="in" filter="dissolve">
                                      <p:cBhvr>
                                        <p:cTn id="50" dur="500"/>
                                        <p:tgtEl>
                                          <p:spTgt spid="5123">
                                            <p:txEl>
                                              <p:pRg st="6" end="6"/>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5123">
                                            <p:txEl>
                                              <p:pRg st="7" end="7"/>
                                            </p:txEl>
                                          </p:spTgt>
                                        </p:tgtEl>
                                        <p:attrNameLst>
                                          <p:attrName>style.visibility</p:attrName>
                                        </p:attrNameLst>
                                      </p:cBhvr>
                                      <p:to>
                                        <p:strVal val="visible"/>
                                      </p:to>
                                    </p:set>
                                    <p:animEffect transition="in" filter="dissolve">
                                      <p:cBhvr>
                                        <p:cTn id="55" dur="500"/>
                                        <p:tgtEl>
                                          <p:spTgt spid="5123">
                                            <p:txEl>
                                              <p:pRg st="7" end="7"/>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5123">
                                            <p:txEl>
                                              <p:pRg st="8" end="8"/>
                                            </p:txEl>
                                          </p:spTgt>
                                        </p:tgtEl>
                                        <p:attrNameLst>
                                          <p:attrName>style.visibility</p:attrName>
                                        </p:attrNameLst>
                                      </p:cBhvr>
                                      <p:to>
                                        <p:strVal val="visible"/>
                                      </p:to>
                                    </p:set>
                                    <p:animEffect transition="in" filter="dissolve">
                                      <p:cBhvr>
                                        <p:cTn id="60" dur="500"/>
                                        <p:tgtEl>
                                          <p:spTgt spid="5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194" name="Picture 11"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How does Judaism sanctify life?</a:t>
            </a:r>
          </a:p>
        </p:txBody>
      </p:sp>
      <p:sp>
        <p:nvSpPr>
          <p:cNvPr id="9219"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b="1" dirty="0" smtClean="0">
                <a:latin typeface="Papyrus" panose="03070502060502030205" pitchFamily="66" charset="0"/>
              </a:rPr>
              <a:t>Life cycle celebrations:</a:t>
            </a:r>
          </a:p>
          <a:p>
            <a:pPr eaLnBrk="1" hangingPunct="1"/>
            <a:r>
              <a:rPr lang="en-US" altLang="en-US" sz="2800" b="1" dirty="0" smtClean="0">
                <a:latin typeface="Papyrus" panose="03070502060502030205" pitchFamily="66" charset="0"/>
              </a:rPr>
              <a:t>Bris – ritual circumcision, sign of the covenant</a:t>
            </a:r>
          </a:p>
          <a:p>
            <a:pPr eaLnBrk="1" hangingPunct="1"/>
            <a:r>
              <a:rPr lang="en-US" altLang="en-US" sz="2800" b="1" dirty="0" smtClean="0">
                <a:latin typeface="Papyrus" panose="03070502060502030205" pitchFamily="66" charset="0"/>
              </a:rPr>
              <a:t>Bar/Bat Mitzvah – full adult status and responsibility within the religion</a:t>
            </a:r>
          </a:p>
          <a:p>
            <a:pPr eaLnBrk="1" hangingPunct="1"/>
            <a:r>
              <a:rPr lang="en-US" altLang="en-US" sz="2800" b="1" dirty="0" smtClean="0">
                <a:latin typeface="Papyrus" panose="03070502060502030205" pitchFamily="66" charset="0"/>
              </a:rPr>
              <a:t>Marriage - "Be fruitful and multiply" (Gen. 1:22)</a:t>
            </a:r>
          </a:p>
          <a:p>
            <a:pPr eaLnBrk="1" hangingPunct="1"/>
            <a:r>
              <a:rPr lang="en-US" altLang="en-US" sz="2800" b="1" dirty="0" smtClean="0">
                <a:latin typeface="Papyrus" panose="03070502060502030205" pitchFamily="66" charset="0"/>
              </a:rPr>
              <a:t>Death – funerals, mourning (sitting “Shiva”), and memorials (“Yartzeits”)</a:t>
            </a:r>
          </a:p>
        </p:txBody>
      </p:sp>
      <p:pic>
        <p:nvPicPr>
          <p:cNvPr id="9221" name="Picture 5" descr="http://images.google.com/images?q=tbn:ZOIZjcvvVEUC:www.greendzn.com/bri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1295400"/>
            <a:ext cx="9144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http://images.google.com/images?q=tbn:gKQcg61Nf64C:www.messiahnj.org/images/bar-mitzvah.gif">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6700" y="2971800"/>
            <a:ext cx="1028700" cy="100647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226" name="Picture 10" descr="http://images.google.com/images?q=tbn:UdUTo9wRF60C:www.dadon-art.co.il/pictures/chupah.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77000" y="5562600"/>
            <a:ext cx="1474788" cy="96043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105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9218"/>
                                        </p:tgtEl>
                                        <p:attrNameLst>
                                          <p:attrName>style.visibility</p:attrName>
                                        </p:attrNameLst>
                                      </p:cBhvr>
                                      <p:to>
                                        <p:strVal val="visible"/>
                                      </p:to>
                                    </p:set>
                                    <p:animEffect transition="in" filter="wipe(left)">
                                      <p:cBhvr>
                                        <p:cTn id="7" dur="75"/>
                                        <p:tgtEl>
                                          <p:spTgt spid="9218"/>
                                        </p:tgtEl>
                                      </p:cBhvr>
                                    </p:animEffect>
                                  </p:childTnLst>
                                </p:cTn>
                              </p:par>
                            </p:childTnLst>
                          </p:cTn>
                        </p:par>
                        <p:par>
                          <p:cTn id="8" fill="hold" nodeType="afterGroup">
                            <p:stCondLst>
                              <p:cond delay="2025"/>
                            </p:stCondLst>
                            <p:childTnLst>
                              <p:par>
                                <p:cTn id="9" presetID="14" presetClass="entr" presetSubtype="10" fill="hold" nodeType="afterEffect">
                                  <p:stCondLst>
                                    <p:cond delay="0"/>
                                  </p:stCondLst>
                                  <p:childTnLst>
                                    <p:set>
                                      <p:cBhvr>
                                        <p:cTn id="10" dur="1" fill="hold">
                                          <p:stCondLst>
                                            <p:cond delay="0"/>
                                          </p:stCondLst>
                                        </p:cTn>
                                        <p:tgtEl>
                                          <p:spTgt spid="9221"/>
                                        </p:tgtEl>
                                        <p:attrNameLst>
                                          <p:attrName>style.visibility</p:attrName>
                                        </p:attrNameLst>
                                      </p:cBhvr>
                                      <p:to>
                                        <p:strVal val="visible"/>
                                      </p:to>
                                    </p:set>
                                    <p:animEffect transition="in" filter="randombar(horizontal)">
                                      <p:cBhvr>
                                        <p:cTn id="11" dur="500"/>
                                        <p:tgtEl>
                                          <p:spTgt spid="9221"/>
                                        </p:tgtEl>
                                      </p:cBhvr>
                                    </p:animEffect>
                                  </p:childTnLst>
                                </p:cTn>
                              </p:par>
                            </p:childTnLst>
                          </p:cTn>
                        </p:par>
                        <p:par>
                          <p:cTn id="12" fill="hold" nodeType="afterGroup">
                            <p:stCondLst>
                              <p:cond delay="2525"/>
                            </p:stCondLst>
                            <p:childTnLst>
                              <p:par>
                                <p:cTn id="13" presetID="5" presetClass="entr" presetSubtype="10" fill="hold" nodeType="afterEffect">
                                  <p:stCondLst>
                                    <p:cond delay="0"/>
                                  </p:stCondLst>
                                  <p:childTnLst>
                                    <p:set>
                                      <p:cBhvr>
                                        <p:cTn id="14" dur="1" fill="hold">
                                          <p:stCondLst>
                                            <p:cond delay="0"/>
                                          </p:stCondLst>
                                        </p:cTn>
                                        <p:tgtEl>
                                          <p:spTgt spid="9223"/>
                                        </p:tgtEl>
                                        <p:attrNameLst>
                                          <p:attrName>style.visibility</p:attrName>
                                        </p:attrNameLst>
                                      </p:cBhvr>
                                      <p:to>
                                        <p:strVal val="visible"/>
                                      </p:to>
                                    </p:set>
                                    <p:animEffect transition="in" filter="checkerboard(across)">
                                      <p:cBhvr>
                                        <p:cTn id="15" dur="500"/>
                                        <p:tgtEl>
                                          <p:spTgt spid="9223"/>
                                        </p:tgtEl>
                                      </p:cBhvr>
                                    </p:animEffect>
                                  </p:childTnLst>
                                </p:cTn>
                              </p:par>
                            </p:childTnLst>
                          </p:cTn>
                        </p:par>
                        <p:par>
                          <p:cTn id="16" fill="hold" nodeType="afterGroup">
                            <p:stCondLst>
                              <p:cond delay="3025"/>
                            </p:stCondLst>
                            <p:childTnLst>
                              <p:par>
                                <p:cTn id="17" presetID="17" presetClass="entr" presetSubtype="1" fill="hold" nodeType="afterEffect">
                                  <p:stCondLst>
                                    <p:cond delay="0"/>
                                  </p:stCondLst>
                                  <p:childTnLst>
                                    <p:set>
                                      <p:cBhvr>
                                        <p:cTn id="18" dur="1" fill="hold">
                                          <p:stCondLst>
                                            <p:cond delay="0"/>
                                          </p:stCondLst>
                                        </p:cTn>
                                        <p:tgtEl>
                                          <p:spTgt spid="9226"/>
                                        </p:tgtEl>
                                        <p:attrNameLst>
                                          <p:attrName>style.visibility</p:attrName>
                                        </p:attrNameLst>
                                      </p:cBhvr>
                                      <p:to>
                                        <p:strVal val="visible"/>
                                      </p:to>
                                    </p:set>
                                    <p:anim calcmode="lin" valueType="num">
                                      <p:cBhvr>
                                        <p:cTn id="19" dur="500" fill="hold"/>
                                        <p:tgtEl>
                                          <p:spTgt spid="9226"/>
                                        </p:tgtEl>
                                        <p:attrNameLst>
                                          <p:attrName>ppt_x</p:attrName>
                                        </p:attrNameLst>
                                      </p:cBhvr>
                                      <p:tavLst>
                                        <p:tav tm="0">
                                          <p:val>
                                            <p:strVal val="#ppt_x"/>
                                          </p:val>
                                        </p:tav>
                                        <p:tav tm="100000">
                                          <p:val>
                                            <p:strVal val="#ppt_x"/>
                                          </p:val>
                                        </p:tav>
                                      </p:tavLst>
                                    </p:anim>
                                    <p:anim calcmode="lin" valueType="num">
                                      <p:cBhvr>
                                        <p:cTn id="20" dur="500" fill="hold"/>
                                        <p:tgtEl>
                                          <p:spTgt spid="9226"/>
                                        </p:tgtEl>
                                        <p:attrNameLst>
                                          <p:attrName>ppt_y</p:attrName>
                                        </p:attrNameLst>
                                      </p:cBhvr>
                                      <p:tavLst>
                                        <p:tav tm="0">
                                          <p:val>
                                            <p:strVal val="#ppt_y-#ppt_h/2"/>
                                          </p:val>
                                        </p:tav>
                                        <p:tav tm="100000">
                                          <p:val>
                                            <p:strVal val="#ppt_y"/>
                                          </p:val>
                                        </p:tav>
                                      </p:tavLst>
                                    </p:anim>
                                    <p:anim calcmode="lin" valueType="num">
                                      <p:cBhvr>
                                        <p:cTn id="21" dur="500" fill="hold"/>
                                        <p:tgtEl>
                                          <p:spTgt spid="9226"/>
                                        </p:tgtEl>
                                        <p:attrNameLst>
                                          <p:attrName>ppt_w</p:attrName>
                                        </p:attrNameLst>
                                      </p:cBhvr>
                                      <p:tavLst>
                                        <p:tav tm="0">
                                          <p:val>
                                            <p:strVal val="#ppt_w"/>
                                          </p:val>
                                        </p:tav>
                                        <p:tav tm="100000">
                                          <p:val>
                                            <p:strVal val="#ppt_w"/>
                                          </p:val>
                                        </p:tav>
                                      </p:tavLst>
                                    </p:anim>
                                    <p:anim calcmode="lin" valueType="num">
                                      <p:cBhvr>
                                        <p:cTn id="22" dur="500" fill="hold"/>
                                        <p:tgtEl>
                                          <p:spTgt spid="9226"/>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19">
                                            <p:txEl>
                                              <p:pRg st="0" end="0"/>
                                            </p:txEl>
                                          </p:spTgt>
                                        </p:tgtEl>
                                        <p:attrNameLst>
                                          <p:attrName>style.visibility</p:attrName>
                                        </p:attrNameLst>
                                      </p:cBhvr>
                                      <p:to>
                                        <p:strVal val="visible"/>
                                      </p:to>
                                    </p:set>
                                    <p:animEffect transition="in" filter="dissolve">
                                      <p:cBhvr>
                                        <p:cTn id="27" dur="500"/>
                                        <p:tgtEl>
                                          <p:spTgt spid="9219">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19">
                                            <p:txEl>
                                              <p:pRg st="1" end="1"/>
                                            </p:txEl>
                                          </p:spTgt>
                                        </p:tgtEl>
                                        <p:attrNameLst>
                                          <p:attrName>style.visibility</p:attrName>
                                        </p:attrNameLst>
                                      </p:cBhvr>
                                      <p:to>
                                        <p:strVal val="visible"/>
                                      </p:to>
                                    </p:set>
                                    <p:animEffect transition="in" filter="dissolve">
                                      <p:cBhvr>
                                        <p:cTn id="32" dur="500"/>
                                        <p:tgtEl>
                                          <p:spTgt spid="9219">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219">
                                            <p:txEl>
                                              <p:pRg st="2" end="2"/>
                                            </p:txEl>
                                          </p:spTgt>
                                        </p:tgtEl>
                                        <p:attrNameLst>
                                          <p:attrName>style.visibility</p:attrName>
                                        </p:attrNameLst>
                                      </p:cBhvr>
                                      <p:to>
                                        <p:strVal val="visible"/>
                                      </p:to>
                                    </p:set>
                                    <p:animEffect transition="in" filter="dissolve">
                                      <p:cBhvr>
                                        <p:cTn id="37" dur="500"/>
                                        <p:tgtEl>
                                          <p:spTgt spid="9219">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219">
                                            <p:txEl>
                                              <p:pRg st="3" end="3"/>
                                            </p:txEl>
                                          </p:spTgt>
                                        </p:tgtEl>
                                        <p:attrNameLst>
                                          <p:attrName>style.visibility</p:attrName>
                                        </p:attrNameLst>
                                      </p:cBhvr>
                                      <p:to>
                                        <p:strVal val="visible"/>
                                      </p:to>
                                    </p:set>
                                    <p:animEffect transition="in" filter="dissolve">
                                      <p:cBhvr>
                                        <p:cTn id="42" dur="500"/>
                                        <p:tgtEl>
                                          <p:spTgt spid="9219">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219">
                                            <p:txEl>
                                              <p:pRg st="4" end="4"/>
                                            </p:txEl>
                                          </p:spTgt>
                                        </p:tgtEl>
                                        <p:attrNameLst>
                                          <p:attrName>style.visibility</p:attrName>
                                        </p:attrNameLst>
                                      </p:cBhvr>
                                      <p:to>
                                        <p:strVal val="visible"/>
                                      </p:to>
                                    </p:set>
                                    <p:animEffect transition="in" filter="dissolve">
                                      <p:cBhvr>
                                        <p:cTn id="47"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10"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How does Judaism sanctify time?</a:t>
            </a:r>
            <a:r>
              <a:rPr lang="en-US" altLang="en-US" dirty="0" smtClean="0">
                <a:latin typeface="Papyrus" panose="03070502060502030205" pitchFamily="66" charset="0"/>
              </a:rPr>
              <a:t> </a:t>
            </a:r>
            <a:endParaRPr lang="en-US" altLang="en-US" sz="3600" b="1" dirty="0" smtClean="0">
              <a:latin typeface="Papyrus" panose="03070502060502030205" pitchFamily="66" charset="0"/>
            </a:endParaRPr>
          </a:p>
        </p:txBody>
      </p:sp>
      <p:sp>
        <p:nvSpPr>
          <p:cNvPr id="7171"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3600" b="1" dirty="0" smtClean="0">
                <a:latin typeface="Papyrus" panose="03070502060502030205" pitchFamily="66" charset="0"/>
              </a:rPr>
              <a:t>The Jewish Holidays:</a:t>
            </a:r>
            <a:endParaRPr lang="en-US" altLang="en-US" sz="3600" dirty="0" smtClean="0"/>
          </a:p>
          <a:p>
            <a:pPr eaLnBrk="1" hangingPunct="1">
              <a:lnSpc>
                <a:spcPct val="90000"/>
              </a:lnSpc>
            </a:pPr>
            <a:r>
              <a:rPr lang="en-US" altLang="en-US" b="1" dirty="0" smtClean="0">
                <a:latin typeface="Papyrus" panose="03070502060502030205" pitchFamily="66" charset="0"/>
              </a:rPr>
              <a:t>High Holidays:</a:t>
            </a:r>
          </a:p>
          <a:p>
            <a:pPr lvl="1" eaLnBrk="1" hangingPunct="1">
              <a:lnSpc>
                <a:spcPct val="90000"/>
              </a:lnSpc>
            </a:pPr>
            <a:r>
              <a:rPr lang="en-US" altLang="en-US" b="1" dirty="0" smtClean="0">
                <a:latin typeface="Papyrus" panose="03070502060502030205" pitchFamily="66" charset="0"/>
              </a:rPr>
              <a:t>Rosh Hashanah (Jewish New Year)</a:t>
            </a:r>
          </a:p>
          <a:p>
            <a:pPr lvl="1" eaLnBrk="1" hangingPunct="1">
              <a:lnSpc>
                <a:spcPct val="90000"/>
              </a:lnSpc>
            </a:pPr>
            <a:r>
              <a:rPr lang="en-US" altLang="en-US" b="1" dirty="0" smtClean="0">
                <a:latin typeface="Papyrus" panose="03070502060502030205" pitchFamily="66" charset="0"/>
              </a:rPr>
              <a:t>Yom Kippur (Day of Atonement)</a:t>
            </a:r>
          </a:p>
          <a:p>
            <a:pPr eaLnBrk="1" hangingPunct="1">
              <a:lnSpc>
                <a:spcPct val="90000"/>
              </a:lnSpc>
            </a:pPr>
            <a:r>
              <a:rPr lang="en-US" altLang="en-US" b="1" dirty="0" smtClean="0">
                <a:latin typeface="Papyrus" panose="03070502060502030205" pitchFamily="66" charset="0"/>
              </a:rPr>
              <a:t>Sukkot, the “Festival of Booths” (fall harvest festival)</a:t>
            </a:r>
          </a:p>
          <a:p>
            <a:pPr eaLnBrk="1" hangingPunct="1">
              <a:lnSpc>
                <a:spcPct val="90000"/>
              </a:lnSpc>
            </a:pPr>
            <a:r>
              <a:rPr lang="en-US" altLang="en-US" b="1" dirty="0" smtClean="0">
                <a:latin typeface="Papyrus" panose="03070502060502030205" pitchFamily="66" charset="0"/>
              </a:rPr>
              <a:t>Simchat Torah – celebrating Torah</a:t>
            </a:r>
          </a:p>
          <a:p>
            <a:pPr eaLnBrk="1" hangingPunct="1">
              <a:lnSpc>
                <a:spcPct val="90000"/>
              </a:lnSpc>
            </a:pPr>
            <a:r>
              <a:rPr lang="en-US" altLang="en-US" b="1" dirty="0" smtClean="0">
                <a:latin typeface="Papyrus" panose="03070502060502030205" pitchFamily="66" charset="0"/>
              </a:rPr>
              <a:t>Chanukah, the “Festival of Lights”</a:t>
            </a:r>
          </a:p>
        </p:txBody>
      </p:sp>
      <p:pic>
        <p:nvPicPr>
          <p:cNvPr id="7173" name="Picture 5" descr="http://images.google.com/images?q=tbn:JISoJiRTU3sC:www.broward.cc.fl.us/locations/south/slife/Chanukah.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562600"/>
            <a:ext cx="1039813"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7" descr="http://images.google.com/images?q=tbn:mv1VNNZ6N20C:www.concordnh.com/messianicfellowship/images/Roshhas1.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1600200"/>
            <a:ext cx="925513" cy="12573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177" name="Picture 9" descr="http://images.google.com/images?q=tbn:Vvn4u-3QM_sC:www.yahwehsheep.org/images/sukkot.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2743200"/>
            <a:ext cx="1131888" cy="94932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8919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7170"/>
                                        </p:tgtEl>
                                        <p:attrNameLst>
                                          <p:attrName>style.visibility</p:attrName>
                                        </p:attrNameLst>
                                      </p:cBhvr>
                                      <p:to>
                                        <p:strVal val="visible"/>
                                      </p:to>
                                    </p:set>
                                    <p:animEffect transition="in" filter="wipe(left)">
                                      <p:cBhvr>
                                        <p:cTn id="7" dur="75"/>
                                        <p:tgtEl>
                                          <p:spTgt spid="7170"/>
                                        </p:tgtEl>
                                      </p:cBhvr>
                                    </p:animEffect>
                                  </p:childTnLst>
                                </p:cTn>
                              </p:par>
                            </p:childTnLst>
                          </p:cTn>
                        </p:par>
                        <p:par>
                          <p:cTn id="8" fill="hold" nodeType="afterGroup">
                            <p:stCondLst>
                              <p:cond delay="2025"/>
                            </p:stCondLst>
                            <p:childTnLst>
                              <p:par>
                                <p:cTn id="9" presetID="3" presetClass="entr" presetSubtype="10" fill="hold" nodeType="afterEffect">
                                  <p:stCondLst>
                                    <p:cond delay="0"/>
                                  </p:stCondLst>
                                  <p:childTnLst>
                                    <p:set>
                                      <p:cBhvr>
                                        <p:cTn id="10" dur="1" fill="hold">
                                          <p:stCondLst>
                                            <p:cond delay="0"/>
                                          </p:stCondLst>
                                        </p:cTn>
                                        <p:tgtEl>
                                          <p:spTgt spid="7175"/>
                                        </p:tgtEl>
                                        <p:attrNameLst>
                                          <p:attrName>style.visibility</p:attrName>
                                        </p:attrNameLst>
                                      </p:cBhvr>
                                      <p:to>
                                        <p:strVal val="visible"/>
                                      </p:to>
                                    </p:set>
                                    <p:animEffect transition="in" filter="blinds(horizontal)">
                                      <p:cBhvr>
                                        <p:cTn id="11" dur="500"/>
                                        <p:tgtEl>
                                          <p:spTgt spid="7175"/>
                                        </p:tgtEl>
                                      </p:cBhvr>
                                    </p:animEffect>
                                  </p:childTnLst>
                                </p:cTn>
                              </p:par>
                            </p:childTnLst>
                          </p:cTn>
                        </p:par>
                        <p:par>
                          <p:cTn id="12" fill="hold" nodeType="afterGroup">
                            <p:stCondLst>
                              <p:cond delay="2525"/>
                            </p:stCondLst>
                            <p:childTnLst>
                              <p:par>
                                <p:cTn id="13" presetID="16" presetClass="entr" presetSubtype="26" fill="hold" nodeType="afterEffect">
                                  <p:stCondLst>
                                    <p:cond delay="0"/>
                                  </p:stCondLst>
                                  <p:childTnLst>
                                    <p:set>
                                      <p:cBhvr>
                                        <p:cTn id="14" dur="1" fill="hold">
                                          <p:stCondLst>
                                            <p:cond delay="0"/>
                                          </p:stCondLst>
                                        </p:cTn>
                                        <p:tgtEl>
                                          <p:spTgt spid="7177"/>
                                        </p:tgtEl>
                                        <p:attrNameLst>
                                          <p:attrName>style.visibility</p:attrName>
                                        </p:attrNameLst>
                                      </p:cBhvr>
                                      <p:to>
                                        <p:strVal val="visible"/>
                                      </p:to>
                                    </p:set>
                                    <p:animEffect transition="in" filter="barn(inHorizontal)">
                                      <p:cBhvr>
                                        <p:cTn id="15" dur="500"/>
                                        <p:tgtEl>
                                          <p:spTgt spid="7177"/>
                                        </p:tgtEl>
                                      </p:cBhvr>
                                    </p:animEffect>
                                  </p:childTnLst>
                                </p:cTn>
                              </p:par>
                            </p:childTnLst>
                          </p:cTn>
                        </p:par>
                        <p:par>
                          <p:cTn id="16" fill="hold" nodeType="afterGroup">
                            <p:stCondLst>
                              <p:cond delay="3025"/>
                            </p:stCondLst>
                            <p:childTnLst>
                              <p:par>
                                <p:cTn id="17" presetID="17" presetClass="entr" presetSubtype="1" fill="hold" nodeType="afterEffect">
                                  <p:stCondLst>
                                    <p:cond delay="0"/>
                                  </p:stCondLst>
                                  <p:childTnLst>
                                    <p:set>
                                      <p:cBhvr>
                                        <p:cTn id="18" dur="1" fill="hold">
                                          <p:stCondLst>
                                            <p:cond delay="0"/>
                                          </p:stCondLst>
                                        </p:cTn>
                                        <p:tgtEl>
                                          <p:spTgt spid="7173"/>
                                        </p:tgtEl>
                                        <p:attrNameLst>
                                          <p:attrName>style.visibility</p:attrName>
                                        </p:attrNameLst>
                                      </p:cBhvr>
                                      <p:to>
                                        <p:strVal val="visible"/>
                                      </p:to>
                                    </p:set>
                                    <p:anim calcmode="lin" valueType="num">
                                      <p:cBhvr>
                                        <p:cTn id="19" dur="500" fill="hold"/>
                                        <p:tgtEl>
                                          <p:spTgt spid="7173"/>
                                        </p:tgtEl>
                                        <p:attrNameLst>
                                          <p:attrName>ppt_x</p:attrName>
                                        </p:attrNameLst>
                                      </p:cBhvr>
                                      <p:tavLst>
                                        <p:tav tm="0">
                                          <p:val>
                                            <p:strVal val="#ppt_x"/>
                                          </p:val>
                                        </p:tav>
                                        <p:tav tm="100000">
                                          <p:val>
                                            <p:strVal val="#ppt_x"/>
                                          </p:val>
                                        </p:tav>
                                      </p:tavLst>
                                    </p:anim>
                                    <p:anim calcmode="lin" valueType="num">
                                      <p:cBhvr>
                                        <p:cTn id="20" dur="500" fill="hold"/>
                                        <p:tgtEl>
                                          <p:spTgt spid="7173"/>
                                        </p:tgtEl>
                                        <p:attrNameLst>
                                          <p:attrName>ppt_y</p:attrName>
                                        </p:attrNameLst>
                                      </p:cBhvr>
                                      <p:tavLst>
                                        <p:tav tm="0">
                                          <p:val>
                                            <p:strVal val="#ppt_y-#ppt_h/2"/>
                                          </p:val>
                                        </p:tav>
                                        <p:tav tm="100000">
                                          <p:val>
                                            <p:strVal val="#ppt_y"/>
                                          </p:val>
                                        </p:tav>
                                      </p:tavLst>
                                    </p:anim>
                                    <p:anim calcmode="lin" valueType="num">
                                      <p:cBhvr>
                                        <p:cTn id="21" dur="500" fill="hold"/>
                                        <p:tgtEl>
                                          <p:spTgt spid="7173"/>
                                        </p:tgtEl>
                                        <p:attrNameLst>
                                          <p:attrName>ppt_w</p:attrName>
                                        </p:attrNameLst>
                                      </p:cBhvr>
                                      <p:tavLst>
                                        <p:tav tm="0">
                                          <p:val>
                                            <p:strVal val="#ppt_w"/>
                                          </p:val>
                                        </p:tav>
                                        <p:tav tm="100000">
                                          <p:val>
                                            <p:strVal val="#ppt_w"/>
                                          </p:val>
                                        </p:tav>
                                      </p:tavLst>
                                    </p:anim>
                                    <p:anim calcmode="lin" valueType="num">
                                      <p:cBhvr>
                                        <p:cTn id="22" dur="500" fill="hold"/>
                                        <p:tgtEl>
                                          <p:spTgt spid="7173"/>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71">
                                            <p:txEl>
                                              <p:pRg st="0" end="0"/>
                                            </p:txEl>
                                          </p:spTgt>
                                        </p:tgtEl>
                                        <p:attrNameLst>
                                          <p:attrName>style.visibility</p:attrName>
                                        </p:attrNameLst>
                                      </p:cBhvr>
                                      <p:to>
                                        <p:strVal val="visible"/>
                                      </p:to>
                                    </p:set>
                                    <p:animEffect transition="in" filter="dissolve">
                                      <p:cBhvr>
                                        <p:cTn id="27" dur="500"/>
                                        <p:tgtEl>
                                          <p:spTgt spid="717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171">
                                            <p:txEl>
                                              <p:pRg st="1" end="1"/>
                                            </p:txEl>
                                          </p:spTgt>
                                        </p:tgtEl>
                                        <p:attrNameLst>
                                          <p:attrName>style.visibility</p:attrName>
                                        </p:attrNameLst>
                                      </p:cBhvr>
                                      <p:to>
                                        <p:strVal val="visible"/>
                                      </p:to>
                                    </p:set>
                                    <p:animEffect transition="in" filter="dissolve">
                                      <p:cBhvr>
                                        <p:cTn id="32" dur="500"/>
                                        <p:tgtEl>
                                          <p:spTgt spid="7171">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171">
                                            <p:txEl>
                                              <p:pRg st="2" end="2"/>
                                            </p:txEl>
                                          </p:spTgt>
                                        </p:tgtEl>
                                        <p:attrNameLst>
                                          <p:attrName>style.visibility</p:attrName>
                                        </p:attrNameLst>
                                      </p:cBhvr>
                                      <p:to>
                                        <p:strVal val="visible"/>
                                      </p:to>
                                    </p:set>
                                    <p:animEffect transition="in" filter="dissolve">
                                      <p:cBhvr>
                                        <p:cTn id="37" dur="500"/>
                                        <p:tgtEl>
                                          <p:spTgt spid="7171">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171">
                                            <p:txEl>
                                              <p:pRg st="3" end="3"/>
                                            </p:txEl>
                                          </p:spTgt>
                                        </p:tgtEl>
                                        <p:attrNameLst>
                                          <p:attrName>style.visibility</p:attrName>
                                        </p:attrNameLst>
                                      </p:cBhvr>
                                      <p:to>
                                        <p:strVal val="visible"/>
                                      </p:to>
                                    </p:set>
                                    <p:animEffect transition="in" filter="dissolve">
                                      <p:cBhvr>
                                        <p:cTn id="42" dur="500"/>
                                        <p:tgtEl>
                                          <p:spTgt spid="7171">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171">
                                            <p:txEl>
                                              <p:pRg st="4" end="4"/>
                                            </p:txEl>
                                          </p:spTgt>
                                        </p:tgtEl>
                                        <p:attrNameLst>
                                          <p:attrName>style.visibility</p:attrName>
                                        </p:attrNameLst>
                                      </p:cBhvr>
                                      <p:to>
                                        <p:strVal val="visible"/>
                                      </p:to>
                                    </p:set>
                                    <p:animEffect transition="in" filter="dissolve">
                                      <p:cBhvr>
                                        <p:cTn id="47" dur="500"/>
                                        <p:tgtEl>
                                          <p:spTgt spid="7171">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171">
                                            <p:txEl>
                                              <p:pRg st="5" end="5"/>
                                            </p:txEl>
                                          </p:spTgt>
                                        </p:tgtEl>
                                        <p:attrNameLst>
                                          <p:attrName>style.visibility</p:attrName>
                                        </p:attrNameLst>
                                      </p:cBhvr>
                                      <p:to>
                                        <p:strVal val="visible"/>
                                      </p:to>
                                    </p:set>
                                    <p:animEffect transition="in" filter="dissolve">
                                      <p:cBhvr>
                                        <p:cTn id="52" dur="500"/>
                                        <p:tgtEl>
                                          <p:spTgt spid="7171">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171">
                                            <p:txEl>
                                              <p:pRg st="6" end="6"/>
                                            </p:txEl>
                                          </p:spTgt>
                                        </p:tgtEl>
                                        <p:attrNameLst>
                                          <p:attrName>style.visibility</p:attrName>
                                        </p:attrNameLst>
                                      </p:cBhvr>
                                      <p:to>
                                        <p:strVal val="visible"/>
                                      </p:to>
                                    </p:set>
                                    <p:animEffect transition="in" filter="dissolve">
                                      <p:cBhvr>
                                        <p:cTn id="5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828800" y="762000"/>
            <a:ext cx="6324600" cy="366713"/>
          </a:xfrm>
          <a:prstGeom prst="rect">
            <a:avLst/>
          </a:prstGeom>
          <a:noFill/>
          <a:ln w="9525">
            <a:noFill/>
            <a:miter lim="800000"/>
            <a:headEnd/>
            <a:tailEnd/>
          </a:ln>
        </p:spPr>
        <p:txBody>
          <a:bodyPr>
            <a:spAutoFit/>
          </a:bodyPr>
          <a:lstStyle/>
          <a:p>
            <a:pPr>
              <a:spcBef>
                <a:spcPct val="50000"/>
              </a:spcBef>
            </a:pPr>
            <a:endParaRPr lang="en-US" sz="1800" dirty="0">
              <a:solidFill>
                <a:schemeClr val="tx1"/>
              </a:solidFill>
              <a:latin typeface="Arial" charset="0"/>
            </a:endParaRPr>
          </a:p>
        </p:txBody>
      </p:sp>
      <p:sp>
        <p:nvSpPr>
          <p:cNvPr id="5123" name="Text Box 7"/>
          <p:cNvSpPr txBox="1">
            <a:spLocks noChangeArrowheads="1"/>
          </p:cNvSpPr>
          <p:nvPr/>
        </p:nvSpPr>
        <p:spPr bwMode="auto">
          <a:xfrm>
            <a:off x="2971800" y="533400"/>
            <a:ext cx="5943600" cy="3254375"/>
          </a:xfrm>
          <a:prstGeom prst="rect">
            <a:avLst/>
          </a:prstGeom>
          <a:noFill/>
          <a:ln w="9525">
            <a:noFill/>
            <a:miter lim="800000"/>
            <a:headEnd/>
            <a:tailEnd/>
          </a:ln>
        </p:spPr>
        <p:txBody>
          <a:bodyPr>
            <a:spAutoFit/>
          </a:bodyPr>
          <a:lstStyle/>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lgn="ctr">
              <a:spcBef>
                <a:spcPct val="50000"/>
              </a:spcBef>
            </a:pPr>
            <a:r>
              <a:rPr lang="en-US" sz="1800" dirty="0">
                <a:solidFill>
                  <a:schemeClr val="tx1"/>
                </a:solidFill>
                <a:latin typeface="Arial" charset="0"/>
              </a:rPr>
              <a:t>One of the basic tenets of ancient Israel is that </a:t>
            </a:r>
            <a:r>
              <a:rPr lang="en-US" sz="1800" b="1" i="1" dirty="0">
                <a:solidFill>
                  <a:schemeClr val="tx1"/>
                </a:solidFill>
                <a:latin typeface="Arial" charset="0"/>
              </a:rPr>
              <a:t>human life is sacred.</a:t>
            </a:r>
            <a:r>
              <a:rPr lang="en-US" sz="1800" dirty="0">
                <a:solidFill>
                  <a:schemeClr val="tx1"/>
                </a:solidFill>
                <a:latin typeface="Arial" charset="0"/>
              </a:rPr>
              <a:t>  This is considered a </a:t>
            </a:r>
            <a:r>
              <a:rPr lang="en-US" sz="1800" b="1" i="1" dirty="0">
                <a:solidFill>
                  <a:schemeClr val="tx1"/>
                </a:solidFill>
                <a:latin typeface="Arial" charset="0"/>
              </a:rPr>
              <a:t>SHARED Judeo-Christian</a:t>
            </a:r>
            <a:r>
              <a:rPr lang="en-US" sz="1800" dirty="0">
                <a:solidFill>
                  <a:schemeClr val="tx1"/>
                </a:solidFill>
                <a:latin typeface="Arial" charset="0"/>
              </a:rPr>
              <a:t> </a:t>
            </a:r>
            <a:r>
              <a:rPr lang="en-US" sz="1800" b="1" i="1" dirty="0">
                <a:solidFill>
                  <a:schemeClr val="tx1"/>
                </a:solidFill>
                <a:latin typeface="Arial" charset="0"/>
              </a:rPr>
              <a:t>value </a:t>
            </a:r>
            <a:r>
              <a:rPr lang="en-US" sz="1800" dirty="0">
                <a:solidFill>
                  <a:schemeClr val="tx1"/>
                </a:solidFill>
                <a:latin typeface="Arial" charset="0"/>
              </a:rPr>
              <a:t>because this tenet was later picked up by Christianity due to its Jewish heritage. </a:t>
            </a: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spcBef>
                <a:spcPct val="50000"/>
              </a:spcBef>
              <a:buFontTx/>
              <a:buChar char="•"/>
            </a:pPr>
            <a:endParaRPr lang="en-US" sz="1800" dirty="0">
              <a:solidFill>
                <a:schemeClr val="tx1"/>
              </a:solidFill>
              <a:latin typeface="Arial" charset="0"/>
            </a:endParaRPr>
          </a:p>
        </p:txBody>
      </p:sp>
      <p:sp>
        <p:nvSpPr>
          <p:cNvPr id="5124" name="Text Box 10"/>
          <p:cNvSpPr txBox="1">
            <a:spLocks noChangeArrowheads="1"/>
          </p:cNvSpPr>
          <p:nvPr/>
        </p:nvSpPr>
        <p:spPr bwMode="auto">
          <a:xfrm>
            <a:off x="1371600" y="0"/>
            <a:ext cx="6629400" cy="457200"/>
          </a:xfrm>
          <a:prstGeom prst="rect">
            <a:avLst/>
          </a:prstGeom>
          <a:noFill/>
          <a:ln w="9525">
            <a:noFill/>
            <a:miter lim="800000"/>
            <a:headEnd/>
            <a:tailEnd/>
          </a:ln>
        </p:spPr>
        <p:txBody>
          <a:bodyPr>
            <a:spAutoFit/>
          </a:bodyPr>
          <a:lstStyle/>
          <a:p>
            <a:pPr algn="ctr">
              <a:spcBef>
                <a:spcPct val="50000"/>
              </a:spcBef>
            </a:pPr>
            <a:r>
              <a:rPr lang="en-US" sz="2400" b="1" dirty="0">
                <a:solidFill>
                  <a:schemeClr val="tx2"/>
                </a:solidFill>
                <a:latin typeface="Arial" charset="0"/>
              </a:rPr>
              <a:t>Life is Sacred- Thou Shall Not Murder</a:t>
            </a:r>
          </a:p>
        </p:txBody>
      </p:sp>
      <p:sp>
        <p:nvSpPr>
          <p:cNvPr id="5125" name="Text Box 16"/>
          <p:cNvSpPr txBox="1">
            <a:spLocks noChangeArrowheads="1"/>
          </p:cNvSpPr>
          <p:nvPr/>
        </p:nvSpPr>
        <p:spPr bwMode="auto">
          <a:xfrm>
            <a:off x="2743200" y="3200400"/>
            <a:ext cx="6400800" cy="1603375"/>
          </a:xfrm>
          <a:prstGeom prst="rect">
            <a:avLst/>
          </a:prstGeom>
          <a:noFill/>
          <a:ln w="9525">
            <a:noFill/>
            <a:miter lim="800000"/>
            <a:headEnd/>
            <a:tailEnd/>
          </a:ln>
        </p:spPr>
        <p:txBody>
          <a:bodyPr>
            <a:spAutoFit/>
          </a:bodyPr>
          <a:lstStyle/>
          <a:p>
            <a:pPr algn="ctr"/>
            <a:r>
              <a:rPr lang="en-US" sz="1800" dirty="0">
                <a:solidFill>
                  <a:schemeClr val="tx1"/>
                </a:solidFill>
                <a:latin typeface="Arial" charset="0"/>
              </a:rPr>
              <a:t>The sanctity of life was an idea that was considered </a:t>
            </a:r>
            <a:r>
              <a:rPr lang="en-US" sz="1800" b="1" i="1" dirty="0">
                <a:solidFill>
                  <a:schemeClr val="tx1"/>
                </a:solidFill>
                <a:latin typeface="Arial" charset="0"/>
              </a:rPr>
              <a:t>RADICAL</a:t>
            </a:r>
            <a:r>
              <a:rPr lang="en-US" sz="1800" dirty="0">
                <a:solidFill>
                  <a:schemeClr val="tx1"/>
                </a:solidFill>
                <a:latin typeface="Arial" charset="0"/>
              </a:rPr>
              <a:t> in the ancient world. Ancient civilizations killed people as a form of religious worship and sport.</a:t>
            </a:r>
          </a:p>
          <a:p>
            <a:pPr algn="ctr"/>
            <a:endParaRPr lang="en-US" sz="1800" dirty="0">
              <a:solidFill>
                <a:schemeClr val="tx1"/>
              </a:solidFill>
              <a:latin typeface="Arial" charset="0"/>
            </a:endParaRPr>
          </a:p>
          <a:p>
            <a:pPr algn="ctr">
              <a:spcBef>
                <a:spcPct val="50000"/>
              </a:spcBef>
            </a:pPr>
            <a:r>
              <a:rPr lang="en-US" sz="1800" dirty="0">
                <a:solidFill>
                  <a:srgbClr val="EB8F85"/>
                </a:solidFill>
                <a:latin typeface="Arial" charset="0"/>
              </a:rPr>
              <a:t>     </a:t>
            </a:r>
          </a:p>
        </p:txBody>
      </p:sp>
      <p:sp>
        <p:nvSpPr>
          <p:cNvPr id="5126" name="Text Box 17"/>
          <p:cNvSpPr txBox="1">
            <a:spLocks noChangeArrowheads="1"/>
          </p:cNvSpPr>
          <p:nvPr/>
        </p:nvSpPr>
        <p:spPr bwMode="auto">
          <a:xfrm>
            <a:off x="3429000" y="4800600"/>
            <a:ext cx="5105400" cy="1739900"/>
          </a:xfrm>
          <a:prstGeom prst="rect">
            <a:avLst/>
          </a:prstGeom>
          <a:noFill/>
          <a:ln w="9525">
            <a:noFill/>
            <a:miter lim="800000"/>
            <a:headEnd/>
            <a:tailEnd/>
          </a:ln>
        </p:spPr>
        <p:txBody>
          <a:bodyPr>
            <a:spAutoFit/>
          </a:bodyPr>
          <a:lstStyle/>
          <a:p>
            <a:pPr algn="ctr">
              <a:spcBef>
                <a:spcPct val="50000"/>
              </a:spcBef>
            </a:pPr>
            <a:r>
              <a:rPr lang="en-US" sz="1800" b="1" dirty="0">
                <a:solidFill>
                  <a:schemeClr val="tx1"/>
                </a:solidFill>
                <a:latin typeface="Arial" charset="0"/>
              </a:rPr>
              <a:t>INFANTICIDE</a:t>
            </a:r>
            <a:r>
              <a:rPr lang="en-US" sz="1800" dirty="0">
                <a:solidFill>
                  <a:schemeClr val="tx1"/>
                </a:solidFill>
                <a:latin typeface="Arial" charset="0"/>
              </a:rPr>
              <a:t>, the killing of infants who were deformed, disabled or didn’t meet a certain standard of beauty was considered </a:t>
            </a:r>
            <a:r>
              <a:rPr lang="en-US" sz="1800" b="1" dirty="0">
                <a:solidFill>
                  <a:schemeClr val="tx1"/>
                </a:solidFill>
                <a:latin typeface="Arial" charset="0"/>
              </a:rPr>
              <a:t>NORMAL</a:t>
            </a:r>
            <a:r>
              <a:rPr lang="en-US" sz="1800" dirty="0">
                <a:solidFill>
                  <a:schemeClr val="tx1"/>
                </a:solidFill>
                <a:latin typeface="Arial" charset="0"/>
              </a:rPr>
              <a:t> in the Greek and Roman cultures while the ancient Israelite Law of </a:t>
            </a:r>
            <a:r>
              <a:rPr lang="en-US" sz="1800" b="1" dirty="0">
                <a:solidFill>
                  <a:schemeClr val="tx1"/>
                </a:solidFill>
                <a:latin typeface="Arial" charset="0"/>
              </a:rPr>
              <a:t>NOT </a:t>
            </a:r>
            <a:r>
              <a:rPr lang="en-US" sz="1800" dirty="0">
                <a:solidFill>
                  <a:schemeClr val="tx1"/>
                </a:solidFill>
                <a:latin typeface="Arial" charset="0"/>
              </a:rPr>
              <a:t>killing one’s child was considered perverse or strange.</a:t>
            </a:r>
          </a:p>
        </p:txBody>
      </p:sp>
      <p:pic>
        <p:nvPicPr>
          <p:cNvPr id="5127" name="Picture 20" descr="july238"/>
          <p:cNvPicPr>
            <a:picLocks noChangeAspect="1" noChangeArrowheads="1"/>
          </p:cNvPicPr>
          <p:nvPr/>
        </p:nvPicPr>
        <p:blipFill>
          <a:blip r:embed="rId4" cstate="print"/>
          <a:srcRect/>
          <a:stretch>
            <a:fillRect/>
          </a:stretch>
        </p:blipFill>
        <p:spPr bwMode="auto">
          <a:xfrm>
            <a:off x="0" y="1066800"/>
            <a:ext cx="3048000" cy="1928813"/>
          </a:xfrm>
          <a:prstGeom prst="rect">
            <a:avLst/>
          </a:prstGeom>
          <a:noFill/>
          <a:ln w="57150">
            <a:solidFill>
              <a:srgbClr val="339966"/>
            </a:solidFill>
            <a:miter lim="800000"/>
            <a:headEnd/>
            <a:tailEnd/>
          </a:ln>
        </p:spPr>
      </p:pic>
      <p:pic>
        <p:nvPicPr>
          <p:cNvPr id="5128" name="Picture 22" descr="19-05-2006">
            <a:hlinkClick r:id="rId5"/>
          </p:cNvPr>
          <p:cNvPicPr>
            <a:picLocks noChangeAspect="1" noChangeArrowheads="1"/>
          </p:cNvPicPr>
          <p:nvPr/>
        </p:nvPicPr>
        <p:blipFill>
          <a:blip r:embed="rId6" cstate="print"/>
          <a:srcRect/>
          <a:stretch>
            <a:fillRect/>
          </a:stretch>
        </p:blipFill>
        <p:spPr bwMode="auto">
          <a:xfrm>
            <a:off x="304800" y="3048000"/>
            <a:ext cx="2438400" cy="1752600"/>
          </a:xfrm>
          <a:prstGeom prst="rect">
            <a:avLst/>
          </a:prstGeom>
          <a:noFill/>
          <a:ln w="38100">
            <a:solidFill>
              <a:srgbClr val="339966"/>
            </a:solidFill>
            <a:miter lim="800000"/>
            <a:headEnd/>
            <a:tailEnd/>
          </a:ln>
        </p:spPr>
      </p:pic>
      <p:pic>
        <p:nvPicPr>
          <p:cNvPr id="5129" name="Picture 24" descr="wp02t10b.jpg (72445 bytes)"/>
          <p:cNvPicPr>
            <a:picLocks noChangeAspect="1" noChangeArrowheads="1"/>
          </p:cNvPicPr>
          <p:nvPr/>
        </p:nvPicPr>
        <p:blipFill>
          <a:blip r:embed="rId7" cstate="print"/>
          <a:srcRect/>
          <a:stretch>
            <a:fillRect/>
          </a:stretch>
        </p:blipFill>
        <p:spPr bwMode="auto">
          <a:xfrm>
            <a:off x="1828800" y="4800600"/>
            <a:ext cx="15240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6" name="Picture 6"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How is Judaism related to Christianity?</a:t>
            </a:r>
          </a:p>
        </p:txBody>
      </p:sp>
      <p:sp>
        <p:nvSpPr>
          <p:cNvPr id="1027" name="Rectangle 3"/>
          <p:cNvSpPr>
            <a:spLocks noGrp="1" noChangeArrowheads="1"/>
          </p:cNvSpPr>
          <p:nvPr>
            <p:ph type="body" idx="1"/>
          </p:nvPr>
        </p:nvSpPr>
        <p:spPr/>
        <p:txBody>
          <a:bodyPr/>
          <a:lstStyle/>
          <a:p>
            <a:pPr eaLnBrk="1" hangingPunct="1">
              <a:lnSpc>
                <a:spcPct val="90000"/>
              </a:lnSpc>
            </a:pPr>
            <a:r>
              <a:rPr lang="en-US" altLang="en-US" sz="2600" b="1" dirty="0" smtClean="0">
                <a:latin typeface="Papyrus" panose="03070502060502030205" pitchFamily="66" charset="0"/>
              </a:rPr>
              <a:t>Judaism predates Christianity – it is the foundation of Christianity but is </a:t>
            </a:r>
            <a:r>
              <a:rPr lang="en-US" altLang="en-US" sz="2600" b="1" i="1" dirty="0" smtClean="0">
                <a:latin typeface="Papyrus" panose="03070502060502030205" pitchFamily="66" charset="0"/>
              </a:rPr>
              <a:t>not</a:t>
            </a:r>
            <a:r>
              <a:rPr lang="en-US" altLang="en-US" sz="2600" b="1" dirty="0" smtClean="0">
                <a:latin typeface="Papyrus" panose="03070502060502030205" pitchFamily="66" charset="0"/>
              </a:rPr>
              <a:t> a part of it </a:t>
            </a:r>
          </a:p>
          <a:p>
            <a:pPr eaLnBrk="1" hangingPunct="1">
              <a:lnSpc>
                <a:spcPct val="90000"/>
              </a:lnSpc>
            </a:pPr>
            <a:r>
              <a:rPr lang="en-US" altLang="en-US" sz="2600" b="1" dirty="0" smtClean="0">
                <a:latin typeface="Papyrus" panose="03070502060502030205" pitchFamily="66" charset="0"/>
              </a:rPr>
              <a:t>Jesus was Jewish, as were his followers and the Apostles</a:t>
            </a:r>
          </a:p>
          <a:p>
            <a:pPr eaLnBrk="1" hangingPunct="1">
              <a:lnSpc>
                <a:spcPct val="90000"/>
              </a:lnSpc>
            </a:pPr>
            <a:r>
              <a:rPr lang="en-US" altLang="en-US" sz="2600" b="1" dirty="0" smtClean="0">
                <a:latin typeface="Papyrus" panose="03070502060502030205" pitchFamily="66" charset="0"/>
              </a:rPr>
              <a:t>Jews do not believe that Jesus was anything more than a good and wise man who lived and died 2000 years ago – Jews still await their messiah</a:t>
            </a:r>
          </a:p>
          <a:p>
            <a:pPr eaLnBrk="1" hangingPunct="1">
              <a:lnSpc>
                <a:spcPct val="90000"/>
              </a:lnSpc>
            </a:pPr>
            <a:r>
              <a:rPr lang="en-US" altLang="en-US" sz="2600" b="1" dirty="0" smtClean="0">
                <a:latin typeface="Papyrus" panose="03070502060502030205" pitchFamily="66" charset="0"/>
              </a:rPr>
              <a:t>The Jewish messiah would not be divine. He would be a political figure who restores the Hebrew monarchy and causes peace to reign on Earth</a:t>
            </a:r>
          </a:p>
          <a:p>
            <a:pPr eaLnBrk="1" hangingPunct="1">
              <a:lnSpc>
                <a:spcPct val="90000"/>
              </a:lnSpc>
            </a:pPr>
            <a:r>
              <a:rPr lang="en-US" altLang="en-US" sz="2600" b="1" dirty="0" smtClean="0">
                <a:latin typeface="Papyrus" panose="03070502060502030205" pitchFamily="66" charset="0"/>
              </a:rPr>
              <a:t>Jews are not concerned about salvation and the “world to come”</a:t>
            </a:r>
          </a:p>
        </p:txBody>
      </p:sp>
      <p:pic>
        <p:nvPicPr>
          <p:cNvPr id="1028" name="Picture 4" descr="C:\My Documents\My Webs\images\christianit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3238" y="533400"/>
            <a:ext cx="86836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C:\My Documents\My Webs\images\jewishsta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990600"/>
            <a:ext cx="788988"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439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1026"/>
                                        </p:tgtEl>
                                        <p:attrNameLst>
                                          <p:attrName>style.visibility</p:attrName>
                                        </p:attrNameLst>
                                      </p:cBhvr>
                                      <p:to>
                                        <p:strVal val="visible"/>
                                      </p:to>
                                    </p:set>
                                    <p:animEffect transition="in" filter="wipe(left)">
                                      <p:cBhvr>
                                        <p:cTn id="7" dur="75"/>
                                        <p:tgtEl>
                                          <p:spTgt spid="1026"/>
                                        </p:tgtEl>
                                      </p:cBhvr>
                                    </p:animEffect>
                                  </p:childTnLst>
                                </p:cTn>
                              </p:par>
                            </p:childTnLst>
                          </p:cTn>
                        </p:par>
                        <p:par>
                          <p:cTn id="8" fill="hold" nodeType="afterGroup">
                            <p:stCondLst>
                              <p:cond delay="2550"/>
                            </p:stCondLst>
                            <p:childTnLst>
                              <p:par>
                                <p:cTn id="9" presetID="2" presetClass="entr" presetSubtype="2" fill="hold" nodeType="afterEffect">
                                  <p:stCondLst>
                                    <p:cond delay="0"/>
                                  </p:stCondLst>
                                  <p:childTnLst>
                                    <p:set>
                                      <p:cBhvr>
                                        <p:cTn id="10" dur="1" fill="hold">
                                          <p:stCondLst>
                                            <p:cond delay="0"/>
                                          </p:stCondLst>
                                        </p:cTn>
                                        <p:tgtEl>
                                          <p:spTgt spid="1029"/>
                                        </p:tgtEl>
                                        <p:attrNameLst>
                                          <p:attrName>style.visibility</p:attrName>
                                        </p:attrNameLst>
                                      </p:cBhvr>
                                      <p:to>
                                        <p:strVal val="visible"/>
                                      </p:to>
                                    </p:set>
                                    <p:anim calcmode="lin" valueType="num">
                                      <p:cBhvr additive="base">
                                        <p:cTn id="11" dur="500" fill="hold"/>
                                        <p:tgtEl>
                                          <p:spTgt spid="1029"/>
                                        </p:tgtEl>
                                        <p:attrNameLst>
                                          <p:attrName>ppt_x</p:attrName>
                                        </p:attrNameLst>
                                      </p:cBhvr>
                                      <p:tavLst>
                                        <p:tav tm="0">
                                          <p:val>
                                            <p:strVal val="1+#ppt_w/2"/>
                                          </p:val>
                                        </p:tav>
                                        <p:tav tm="100000">
                                          <p:val>
                                            <p:strVal val="#ppt_x"/>
                                          </p:val>
                                        </p:tav>
                                      </p:tavLst>
                                    </p:anim>
                                    <p:anim calcmode="lin" valueType="num">
                                      <p:cBhvr additive="base">
                                        <p:cTn id="12" dur="500" fill="hold"/>
                                        <p:tgtEl>
                                          <p:spTgt spid="1029"/>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3050"/>
                            </p:stCondLst>
                            <p:childTnLst>
                              <p:par>
                                <p:cTn id="14" presetID="2" presetClass="entr" presetSubtype="2" fill="hold" nodeType="afterEffect">
                                  <p:stCondLst>
                                    <p:cond delay="0"/>
                                  </p:stCondLst>
                                  <p:childTnLst>
                                    <p:set>
                                      <p:cBhvr>
                                        <p:cTn id="15" dur="1" fill="hold">
                                          <p:stCondLst>
                                            <p:cond delay="0"/>
                                          </p:stCondLst>
                                        </p:cTn>
                                        <p:tgtEl>
                                          <p:spTgt spid="1028"/>
                                        </p:tgtEl>
                                        <p:attrNameLst>
                                          <p:attrName>style.visibility</p:attrName>
                                        </p:attrNameLst>
                                      </p:cBhvr>
                                      <p:to>
                                        <p:strVal val="visible"/>
                                      </p:to>
                                    </p:set>
                                    <p:anim calcmode="lin" valueType="num">
                                      <p:cBhvr additive="base">
                                        <p:cTn id="16" dur="500" fill="hold"/>
                                        <p:tgtEl>
                                          <p:spTgt spid="1028"/>
                                        </p:tgtEl>
                                        <p:attrNameLst>
                                          <p:attrName>ppt_x</p:attrName>
                                        </p:attrNameLst>
                                      </p:cBhvr>
                                      <p:tavLst>
                                        <p:tav tm="0">
                                          <p:val>
                                            <p:strVal val="1+#ppt_w/2"/>
                                          </p:val>
                                        </p:tav>
                                        <p:tav tm="100000">
                                          <p:val>
                                            <p:strVal val="#ppt_x"/>
                                          </p:val>
                                        </p:tav>
                                      </p:tavLst>
                                    </p:anim>
                                    <p:anim calcmode="lin" valueType="num">
                                      <p:cBhvr additive="base">
                                        <p:cTn id="17" dur="500" fill="hold"/>
                                        <p:tgtEl>
                                          <p:spTgt spid="1028"/>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0" end="0"/>
                                            </p:txEl>
                                          </p:spTgt>
                                        </p:tgtEl>
                                        <p:attrNameLst>
                                          <p:attrName>style.visibility</p:attrName>
                                        </p:attrNameLst>
                                      </p:cBhvr>
                                      <p:to>
                                        <p:strVal val="visible"/>
                                      </p:to>
                                    </p:set>
                                    <p:animEffect transition="in" filter="dissolve">
                                      <p:cBhvr>
                                        <p:cTn id="22" dur="500"/>
                                        <p:tgtEl>
                                          <p:spTgt spid="102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1" end="1"/>
                                            </p:txEl>
                                          </p:spTgt>
                                        </p:tgtEl>
                                        <p:attrNameLst>
                                          <p:attrName>style.visibility</p:attrName>
                                        </p:attrNameLst>
                                      </p:cBhvr>
                                      <p:to>
                                        <p:strVal val="visible"/>
                                      </p:to>
                                    </p:set>
                                    <p:animEffect transition="in" filter="dissolve">
                                      <p:cBhvr>
                                        <p:cTn id="27" dur="500"/>
                                        <p:tgtEl>
                                          <p:spTgt spid="1027">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2" end="2"/>
                                            </p:txEl>
                                          </p:spTgt>
                                        </p:tgtEl>
                                        <p:attrNameLst>
                                          <p:attrName>style.visibility</p:attrName>
                                        </p:attrNameLst>
                                      </p:cBhvr>
                                      <p:to>
                                        <p:strVal val="visible"/>
                                      </p:to>
                                    </p:set>
                                    <p:animEffect transition="in" filter="dissolve">
                                      <p:cBhvr>
                                        <p:cTn id="32" dur="500"/>
                                        <p:tgtEl>
                                          <p:spTgt spid="1027">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3" end="3"/>
                                            </p:txEl>
                                          </p:spTgt>
                                        </p:tgtEl>
                                        <p:attrNameLst>
                                          <p:attrName>style.visibility</p:attrName>
                                        </p:attrNameLst>
                                      </p:cBhvr>
                                      <p:to>
                                        <p:strVal val="visible"/>
                                      </p:to>
                                    </p:set>
                                    <p:animEffect transition="in" filter="dissolve">
                                      <p:cBhvr>
                                        <p:cTn id="37" dur="500"/>
                                        <p:tgtEl>
                                          <p:spTgt spid="1027">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27">
                                            <p:txEl>
                                              <p:pRg st="4" end="4"/>
                                            </p:txEl>
                                          </p:spTgt>
                                        </p:tgtEl>
                                        <p:attrNameLst>
                                          <p:attrName>style.visibility</p:attrName>
                                        </p:attrNameLst>
                                      </p:cBhvr>
                                      <p:to>
                                        <p:strVal val="visible"/>
                                      </p:to>
                                    </p:set>
                                    <p:animEffect transition="in" filter="dissolve">
                                      <p:cBhvr>
                                        <p:cTn id="42"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290" name="Picture 6"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Rectangle 2"/>
          <p:cNvSpPr>
            <a:spLocks noGrp="1" noChangeArrowheads="1"/>
          </p:cNvSpPr>
          <p:nvPr>
            <p:ph type="title"/>
          </p:nvPr>
        </p:nvSpPr>
        <p:spPr/>
        <p:txBody>
          <a:bodyPr/>
          <a:lstStyle/>
          <a:p>
            <a:pPr eaLnBrk="1" hangingPunct="1"/>
            <a:r>
              <a:rPr lang="en-US" altLang="en-US" b="1" dirty="0" smtClean="0">
                <a:latin typeface="Papyrus" panose="03070502060502030205" pitchFamily="66" charset="0"/>
              </a:rPr>
              <a:t>What are Jews really concerned about?</a:t>
            </a:r>
          </a:p>
        </p:txBody>
      </p:sp>
      <p:sp>
        <p:nvSpPr>
          <p:cNvPr id="16387" name="Rectangle 3"/>
          <p:cNvSpPr>
            <a:spLocks noGrp="1" noChangeArrowheads="1"/>
          </p:cNvSpPr>
          <p:nvPr>
            <p:ph type="body" idx="1"/>
          </p:nvPr>
        </p:nvSpPr>
        <p:spPr/>
        <p:txBody>
          <a:bodyPr/>
          <a:lstStyle/>
          <a:p>
            <a:pPr eaLnBrk="1" hangingPunct="1"/>
            <a:r>
              <a:rPr lang="en-US" altLang="en-US" sz="2800" b="1" dirty="0" smtClean="0">
                <a:latin typeface="Papyrus" panose="03070502060502030205" pitchFamily="66" charset="0"/>
              </a:rPr>
              <a:t>Tikkun Olam - “repairing </a:t>
            </a:r>
            <a:r>
              <a:rPr lang="en-US" altLang="en-US" sz="2800" b="1" i="1" dirty="0" smtClean="0">
                <a:latin typeface="Papyrus" panose="03070502060502030205" pitchFamily="66" charset="0"/>
              </a:rPr>
              <a:t>this</a:t>
            </a:r>
            <a:r>
              <a:rPr lang="en-US" altLang="en-US" sz="2800" b="1" dirty="0" smtClean="0">
                <a:latin typeface="Papyrus" panose="03070502060502030205" pitchFamily="66" charset="0"/>
              </a:rPr>
              <a:t> world” through justice and righteousness; through “deed, not creed”</a:t>
            </a:r>
          </a:p>
          <a:p>
            <a:pPr eaLnBrk="1" hangingPunct="1"/>
            <a:r>
              <a:rPr lang="en-US" altLang="en-US" sz="2800" b="1" dirty="0" smtClean="0">
                <a:latin typeface="Papyrus" panose="03070502060502030205" pitchFamily="66" charset="0"/>
              </a:rPr>
              <a:t>The heart of Judaism is in the home and family, social responsibility and doing Mitzvot (“good deeds” based on God’s commandments)</a:t>
            </a:r>
          </a:p>
          <a:p>
            <a:pPr eaLnBrk="1" hangingPunct="1"/>
            <a:r>
              <a:rPr lang="en-US" altLang="en-US" sz="2800" b="1" dirty="0" smtClean="0">
                <a:latin typeface="Papyrus" panose="03070502060502030205" pitchFamily="66" charset="0"/>
              </a:rPr>
              <a:t>Through education and hard work we make our lives, the lives of others, and the world, what God intended it to be – Holy!</a:t>
            </a:r>
          </a:p>
        </p:txBody>
      </p:sp>
      <p:pic>
        <p:nvPicPr>
          <p:cNvPr id="16391" name="Picture 7" descr="http://images.google.com/images?q=tbn:WefZrHl03rkC:www.kidsdomain.com/holiday/chanukah/clip/menorah.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609600"/>
            <a:ext cx="1108075" cy="90328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875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16386"/>
                                        </p:tgtEl>
                                        <p:attrNameLst>
                                          <p:attrName>style.visibility</p:attrName>
                                        </p:attrNameLst>
                                      </p:cBhvr>
                                      <p:to>
                                        <p:strVal val="visible"/>
                                      </p:to>
                                    </p:set>
                                    <p:animEffect transition="in" filter="wipe(left)">
                                      <p:cBhvr>
                                        <p:cTn id="7" dur="75"/>
                                        <p:tgtEl>
                                          <p:spTgt spid="16386"/>
                                        </p:tgtEl>
                                      </p:cBhvr>
                                    </p:animEffect>
                                  </p:childTnLst>
                                </p:cTn>
                              </p:par>
                            </p:childTnLst>
                          </p:cTn>
                        </p:par>
                        <p:par>
                          <p:cTn id="8" fill="hold" nodeType="afterGroup">
                            <p:stCondLst>
                              <p:cond delay="2400"/>
                            </p:stCondLst>
                            <p:childTnLst>
                              <p:par>
                                <p:cTn id="9" presetID="22" presetClass="entr" presetSubtype="8" fill="hold" nodeType="afterEffect">
                                  <p:stCondLst>
                                    <p:cond delay="0"/>
                                  </p:stCondLst>
                                  <p:childTnLst>
                                    <p:set>
                                      <p:cBhvr>
                                        <p:cTn id="10" dur="1" fill="hold">
                                          <p:stCondLst>
                                            <p:cond delay="0"/>
                                          </p:stCondLst>
                                        </p:cTn>
                                        <p:tgtEl>
                                          <p:spTgt spid="16391"/>
                                        </p:tgtEl>
                                        <p:attrNameLst>
                                          <p:attrName>style.visibility</p:attrName>
                                        </p:attrNameLst>
                                      </p:cBhvr>
                                      <p:to>
                                        <p:strVal val="visible"/>
                                      </p:to>
                                    </p:set>
                                    <p:animEffect transition="in" filter="wipe(left)">
                                      <p:cBhvr>
                                        <p:cTn id="11" dur="500"/>
                                        <p:tgtEl>
                                          <p:spTgt spid="1639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6387">
                                            <p:txEl>
                                              <p:pRg st="0" end="0"/>
                                            </p:txEl>
                                          </p:spTgt>
                                        </p:tgtEl>
                                        <p:attrNameLst>
                                          <p:attrName>style.visibility</p:attrName>
                                        </p:attrNameLst>
                                      </p:cBhvr>
                                      <p:to>
                                        <p:strVal val="visible"/>
                                      </p:to>
                                    </p:set>
                                    <p:animEffect transition="in" filter="dissolve">
                                      <p:cBhvr>
                                        <p:cTn id="16" dur="500"/>
                                        <p:tgtEl>
                                          <p:spTgt spid="1638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6387">
                                            <p:txEl>
                                              <p:pRg st="1" end="1"/>
                                            </p:txEl>
                                          </p:spTgt>
                                        </p:tgtEl>
                                        <p:attrNameLst>
                                          <p:attrName>style.visibility</p:attrName>
                                        </p:attrNameLst>
                                      </p:cBhvr>
                                      <p:to>
                                        <p:strVal val="visible"/>
                                      </p:to>
                                    </p:set>
                                    <p:animEffect transition="in" filter="dissolve">
                                      <p:cBhvr>
                                        <p:cTn id="21" dur="500"/>
                                        <p:tgtEl>
                                          <p:spTgt spid="1638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6387">
                                            <p:txEl>
                                              <p:pRg st="2" end="2"/>
                                            </p:txEl>
                                          </p:spTgt>
                                        </p:tgtEl>
                                        <p:attrNameLst>
                                          <p:attrName>style.visibility</p:attrName>
                                        </p:attrNameLst>
                                      </p:cBhvr>
                                      <p:to>
                                        <p:strVal val="visible"/>
                                      </p:to>
                                    </p:set>
                                    <p:animEffect transition="in" filter="dissolve">
                                      <p:cBhvr>
                                        <p:cTn id="26"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6" descr="C:\My Documents\My Webs\images\jewishstar.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446338" y="685800"/>
            <a:ext cx="51736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ChangeArrowheads="1"/>
          </p:cNvSpPr>
          <p:nvPr/>
        </p:nvSpPr>
        <p:spPr bwMode="auto">
          <a:xfrm>
            <a:off x="4876800" y="5029200"/>
            <a:ext cx="36528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spcBef>
                <a:spcPct val="50000"/>
              </a:spcBef>
            </a:pPr>
            <a:r>
              <a:rPr lang="en-US" altLang="en-US" sz="6000" b="1" dirty="0" smtClean="0">
                <a:latin typeface="Papyrus" panose="03070502060502030205" pitchFamily="66" charset="0"/>
              </a:rPr>
              <a:t>L’Chaim</a:t>
            </a:r>
            <a:r>
              <a:rPr lang="en-US" altLang="en-US" sz="6000" b="1" dirty="0">
                <a:latin typeface="Papyrus" panose="03070502060502030205" pitchFamily="66" charset="0"/>
              </a:rPr>
              <a:t>!</a:t>
            </a:r>
          </a:p>
        </p:txBody>
      </p:sp>
      <p:sp>
        <p:nvSpPr>
          <p:cNvPr id="11268" name="Rectangle 4"/>
          <p:cNvSpPr>
            <a:spLocks noChangeArrowheads="1"/>
          </p:cNvSpPr>
          <p:nvPr/>
        </p:nvSpPr>
        <p:spPr bwMode="auto">
          <a:xfrm>
            <a:off x="1981200" y="2105025"/>
            <a:ext cx="30591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6000" b="1" dirty="0">
                <a:latin typeface="Papyrus" panose="03070502060502030205" pitchFamily="66" charset="0"/>
              </a:rPr>
              <a:t>To Life!</a:t>
            </a:r>
          </a:p>
        </p:txBody>
      </p:sp>
      <p:sp>
        <p:nvSpPr>
          <p:cNvPr id="11269" name="Rectangle 5"/>
          <p:cNvSpPr>
            <a:spLocks noChangeArrowheads="1"/>
          </p:cNvSpPr>
          <p:nvPr/>
        </p:nvSpPr>
        <p:spPr bwMode="auto">
          <a:xfrm>
            <a:off x="3581400" y="3476625"/>
            <a:ext cx="30591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altLang="en-US" sz="6000" b="1" dirty="0">
                <a:latin typeface="Papyrus" panose="03070502060502030205" pitchFamily="66" charset="0"/>
              </a:rPr>
              <a:t>To Life!</a:t>
            </a:r>
          </a:p>
        </p:txBody>
      </p:sp>
      <p:pic>
        <p:nvPicPr>
          <p:cNvPr id="11272" name="Picture 8" descr="http://www.olim-art.com/images/art/thumbs/Jewish%20Life/Dancing%20in%20Jerusalem/dan-1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1066800"/>
            <a:ext cx="1714500" cy="176053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1275" name="Picture 11" descr="jl 05 - click for details">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733800"/>
            <a:ext cx="1714500" cy="176053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1278" name="Picture 14" descr="http://images.google.com/images?q=tbn:ugxZmnc4S4EC:www.cyber-kitchen.com/holidays/hanukkah/chai.gif">
            <a:hlinkClick r:id="rId7"/>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2800" y="3275013"/>
            <a:ext cx="14478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38217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0-#ppt_w/2"/>
                                          </p:val>
                                        </p:tav>
                                        <p:tav tm="100000">
                                          <p:val>
                                            <p:strVal val="#ppt_x"/>
                                          </p:val>
                                        </p:tav>
                                      </p:tavLst>
                                    </p:anim>
                                    <p:anim calcmode="lin" valueType="num">
                                      <p:cBhvr additive="base">
                                        <p:cTn id="8" dur="500" fill="hold"/>
                                        <p:tgtEl>
                                          <p:spTgt spid="1126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 presetClass="entr" presetSubtype="10" fill="hold" nodeType="afterEffect">
                                  <p:stCondLst>
                                    <p:cond delay="0"/>
                                  </p:stCondLst>
                                  <p:childTnLst>
                                    <p:set>
                                      <p:cBhvr>
                                        <p:cTn id="11" dur="1" fill="hold">
                                          <p:stCondLst>
                                            <p:cond delay="0"/>
                                          </p:stCondLst>
                                        </p:cTn>
                                        <p:tgtEl>
                                          <p:spTgt spid="11272"/>
                                        </p:tgtEl>
                                        <p:attrNameLst>
                                          <p:attrName>style.visibility</p:attrName>
                                        </p:attrNameLst>
                                      </p:cBhvr>
                                      <p:to>
                                        <p:strVal val="visible"/>
                                      </p:to>
                                    </p:set>
                                    <p:animEffect transition="in" filter="checkerboard(across)">
                                      <p:cBhvr>
                                        <p:cTn id="12" dur="500"/>
                                        <p:tgtEl>
                                          <p:spTgt spid="11272"/>
                                        </p:tgtEl>
                                      </p:cBhvr>
                                    </p:animEffect>
                                  </p:childTnLst>
                                </p:cTn>
                              </p:par>
                            </p:childTnLst>
                          </p:cTn>
                        </p:par>
                        <p:par>
                          <p:cTn id="13" fill="hold" nodeType="afterGroup">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11269"/>
                                        </p:tgtEl>
                                        <p:attrNameLst>
                                          <p:attrName>style.visibility</p:attrName>
                                        </p:attrNameLst>
                                      </p:cBhvr>
                                      <p:to>
                                        <p:strVal val="visible"/>
                                      </p:to>
                                    </p:set>
                                    <p:anim calcmode="lin" valueType="num">
                                      <p:cBhvr additive="base">
                                        <p:cTn id="16" dur="500" fill="hold"/>
                                        <p:tgtEl>
                                          <p:spTgt spid="11269"/>
                                        </p:tgtEl>
                                        <p:attrNameLst>
                                          <p:attrName>ppt_x</p:attrName>
                                        </p:attrNameLst>
                                      </p:cBhvr>
                                      <p:tavLst>
                                        <p:tav tm="0">
                                          <p:val>
                                            <p:strVal val="1+#ppt_w/2"/>
                                          </p:val>
                                        </p:tav>
                                        <p:tav tm="100000">
                                          <p:val>
                                            <p:strVal val="#ppt_x"/>
                                          </p:val>
                                        </p:tav>
                                      </p:tavLst>
                                    </p:anim>
                                    <p:anim calcmode="lin" valueType="num">
                                      <p:cBhvr additive="base">
                                        <p:cTn id="17" dur="500" fill="hold"/>
                                        <p:tgtEl>
                                          <p:spTgt spid="11269"/>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14" presetClass="entr" presetSubtype="10" fill="hold" nodeType="afterEffect">
                                  <p:stCondLst>
                                    <p:cond delay="0"/>
                                  </p:stCondLst>
                                  <p:childTnLst>
                                    <p:set>
                                      <p:cBhvr>
                                        <p:cTn id="20" dur="1" fill="hold">
                                          <p:stCondLst>
                                            <p:cond delay="0"/>
                                          </p:stCondLst>
                                        </p:cTn>
                                        <p:tgtEl>
                                          <p:spTgt spid="11275"/>
                                        </p:tgtEl>
                                        <p:attrNameLst>
                                          <p:attrName>style.visibility</p:attrName>
                                        </p:attrNameLst>
                                      </p:cBhvr>
                                      <p:to>
                                        <p:strVal val="visible"/>
                                      </p:to>
                                    </p:set>
                                    <p:animEffect transition="in" filter="randombar(horizontal)">
                                      <p:cBhvr>
                                        <p:cTn id="21" dur="500"/>
                                        <p:tgtEl>
                                          <p:spTgt spid="11275"/>
                                        </p:tgtEl>
                                      </p:cBhvr>
                                    </p:animEffect>
                                  </p:childTnLst>
                                </p:cTn>
                              </p:par>
                            </p:childTnLst>
                          </p:cTn>
                        </p:par>
                        <p:par>
                          <p:cTn id="22" fill="hold" nodeType="afterGroup">
                            <p:stCondLst>
                              <p:cond delay="2000"/>
                            </p:stCondLst>
                            <p:childTnLst>
                              <p:par>
                                <p:cTn id="23" presetID="2" presetClass="entr" presetSubtype="4" fill="hold" grpId="0" nodeType="afterEffect">
                                  <p:stCondLst>
                                    <p:cond delay="0"/>
                                  </p:stCondLst>
                                  <p:childTnLst>
                                    <p:set>
                                      <p:cBhvr>
                                        <p:cTn id="24" dur="1" fill="hold">
                                          <p:stCondLst>
                                            <p:cond delay="0"/>
                                          </p:stCondLst>
                                        </p:cTn>
                                        <p:tgtEl>
                                          <p:spTgt spid="11267"/>
                                        </p:tgtEl>
                                        <p:attrNameLst>
                                          <p:attrName>style.visibility</p:attrName>
                                        </p:attrNameLst>
                                      </p:cBhvr>
                                      <p:to>
                                        <p:strVal val="visible"/>
                                      </p:to>
                                    </p:set>
                                    <p:anim calcmode="lin" valueType="num">
                                      <p:cBhvr additive="base">
                                        <p:cTn id="25" dur="500" fill="hold"/>
                                        <p:tgtEl>
                                          <p:spTgt spid="11267"/>
                                        </p:tgtEl>
                                        <p:attrNameLst>
                                          <p:attrName>ppt_x</p:attrName>
                                        </p:attrNameLst>
                                      </p:cBhvr>
                                      <p:tavLst>
                                        <p:tav tm="0">
                                          <p:val>
                                            <p:strVal val="#ppt_x"/>
                                          </p:val>
                                        </p:tav>
                                        <p:tav tm="100000">
                                          <p:val>
                                            <p:strVal val="#ppt_x"/>
                                          </p:val>
                                        </p:tav>
                                      </p:tavLst>
                                    </p:anim>
                                    <p:anim calcmode="lin" valueType="num">
                                      <p:cBhvr additive="base">
                                        <p:cTn id="26" dur="500" fill="hold"/>
                                        <p:tgtEl>
                                          <p:spTgt spid="11267"/>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2500"/>
                            </p:stCondLst>
                            <p:childTnLst>
                              <p:par>
                                <p:cTn id="28" presetID="9" presetClass="entr" presetSubtype="0" fill="hold" nodeType="afterEffect">
                                  <p:stCondLst>
                                    <p:cond delay="0"/>
                                  </p:stCondLst>
                                  <p:childTnLst>
                                    <p:set>
                                      <p:cBhvr>
                                        <p:cTn id="29" dur="1" fill="hold">
                                          <p:stCondLst>
                                            <p:cond delay="0"/>
                                          </p:stCondLst>
                                        </p:cTn>
                                        <p:tgtEl>
                                          <p:spTgt spid="11278"/>
                                        </p:tgtEl>
                                        <p:attrNameLst>
                                          <p:attrName>style.visibility</p:attrName>
                                        </p:attrNameLst>
                                      </p:cBhvr>
                                      <p:to>
                                        <p:strVal val="visible"/>
                                      </p:to>
                                    </p:set>
                                    <p:animEffect transition="in" filter="dissolve">
                                      <p:cBhvr>
                                        <p:cTn id="30"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utoUpdateAnimBg="0"/>
      <p:bldP spid="11268" grpId="0" autoUpdateAnimBg="0"/>
      <p:bldP spid="1126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609600" y="838200"/>
            <a:ext cx="8305800" cy="1604963"/>
          </a:xfrm>
          <a:prstGeom prst="rect">
            <a:avLst/>
          </a:prstGeom>
          <a:noFill/>
          <a:ln w="9525">
            <a:noFill/>
            <a:miter lim="800000"/>
            <a:headEnd/>
            <a:tailEnd/>
          </a:ln>
        </p:spPr>
        <p:txBody>
          <a:bodyPr>
            <a:spAutoFit/>
          </a:bodyPr>
          <a:lstStyle/>
          <a:p>
            <a:pPr>
              <a:spcBef>
                <a:spcPct val="50000"/>
              </a:spcBef>
              <a:buFontTx/>
              <a:buChar char="•"/>
            </a:pPr>
            <a:endParaRPr lang="en-US" dirty="0">
              <a:solidFill>
                <a:schemeClr val="tx1"/>
              </a:solidFill>
            </a:endParaRPr>
          </a:p>
          <a:p>
            <a:pPr>
              <a:spcBef>
                <a:spcPct val="50000"/>
              </a:spcBef>
              <a:buFontTx/>
              <a:buChar char="•"/>
            </a:pPr>
            <a:endParaRPr lang="en-US" dirty="0">
              <a:solidFill>
                <a:schemeClr val="tx1"/>
              </a:solidFill>
            </a:endParaRPr>
          </a:p>
          <a:p>
            <a:pPr>
              <a:spcBef>
                <a:spcPct val="50000"/>
              </a:spcBef>
              <a:buFontTx/>
              <a:buChar char="•"/>
            </a:pPr>
            <a:endParaRPr lang="en-US" dirty="0">
              <a:solidFill>
                <a:schemeClr val="tx1"/>
              </a:solidFill>
            </a:endParaRPr>
          </a:p>
          <a:p>
            <a:pPr>
              <a:spcBef>
                <a:spcPct val="50000"/>
              </a:spcBef>
            </a:pPr>
            <a:endParaRPr lang="en-US" dirty="0">
              <a:solidFill>
                <a:schemeClr val="tx1"/>
              </a:solidFill>
            </a:endParaRPr>
          </a:p>
        </p:txBody>
      </p:sp>
      <p:sp>
        <p:nvSpPr>
          <p:cNvPr id="6147" name="Text Box 5"/>
          <p:cNvSpPr txBox="1">
            <a:spLocks noChangeArrowheads="1"/>
          </p:cNvSpPr>
          <p:nvPr/>
        </p:nvSpPr>
        <p:spPr bwMode="auto">
          <a:xfrm>
            <a:off x="1066800" y="228600"/>
            <a:ext cx="6934200" cy="519113"/>
          </a:xfrm>
          <a:prstGeom prst="rect">
            <a:avLst/>
          </a:prstGeom>
          <a:noFill/>
          <a:ln w="9525">
            <a:noFill/>
            <a:miter lim="800000"/>
            <a:headEnd/>
            <a:tailEnd/>
          </a:ln>
        </p:spPr>
        <p:txBody>
          <a:bodyPr>
            <a:spAutoFit/>
          </a:bodyPr>
          <a:lstStyle/>
          <a:p>
            <a:pPr algn="ctr">
              <a:spcBef>
                <a:spcPct val="50000"/>
              </a:spcBef>
            </a:pPr>
            <a:r>
              <a:rPr lang="en-US" sz="2800" dirty="0">
                <a:solidFill>
                  <a:schemeClr val="tx1"/>
                </a:solidFill>
              </a:rPr>
              <a:t>Infanticide in Roman Times</a:t>
            </a:r>
          </a:p>
        </p:txBody>
      </p:sp>
      <p:pic>
        <p:nvPicPr>
          <p:cNvPr id="6148" name="Picture 9" descr="wp03t12e.jpg (259065 bytes)"/>
          <p:cNvPicPr>
            <a:picLocks noChangeAspect="1" noChangeArrowheads="1"/>
          </p:cNvPicPr>
          <p:nvPr/>
        </p:nvPicPr>
        <p:blipFill>
          <a:blip r:embed="rId4" cstate="print"/>
          <a:srcRect/>
          <a:stretch>
            <a:fillRect/>
          </a:stretch>
        </p:blipFill>
        <p:spPr bwMode="auto">
          <a:xfrm>
            <a:off x="5562600" y="914400"/>
            <a:ext cx="4953000" cy="3962400"/>
          </a:xfrm>
          <a:prstGeom prst="rect">
            <a:avLst/>
          </a:prstGeom>
          <a:noFill/>
          <a:ln w="9525">
            <a:noFill/>
            <a:miter lim="800000"/>
            <a:headEnd/>
            <a:tailEnd/>
          </a:ln>
        </p:spPr>
      </p:pic>
      <p:sp>
        <p:nvSpPr>
          <p:cNvPr id="6149" name="Text Box 11"/>
          <p:cNvSpPr txBox="1">
            <a:spLocks noChangeArrowheads="1"/>
          </p:cNvSpPr>
          <p:nvPr/>
        </p:nvSpPr>
        <p:spPr bwMode="auto">
          <a:xfrm>
            <a:off x="152400" y="990600"/>
            <a:ext cx="5181600" cy="1062038"/>
          </a:xfrm>
          <a:prstGeom prst="rect">
            <a:avLst/>
          </a:prstGeom>
          <a:noFill/>
          <a:ln w="9525">
            <a:noFill/>
            <a:miter lim="800000"/>
            <a:headEnd/>
            <a:tailEnd/>
          </a:ln>
        </p:spPr>
        <p:txBody>
          <a:bodyPr>
            <a:spAutoFit/>
          </a:bodyPr>
          <a:lstStyle/>
          <a:p>
            <a:pPr>
              <a:spcBef>
                <a:spcPct val="50000"/>
              </a:spcBef>
              <a:defRPr/>
            </a:pPr>
            <a:r>
              <a:rPr lang="en-US" sz="1800" b="1" dirty="0">
                <a:solidFill>
                  <a:schemeClr val="tx1"/>
                </a:solidFill>
                <a:latin typeface="+mj-lt"/>
              </a:rPr>
              <a:t>Here</a:t>
            </a:r>
            <a:r>
              <a:rPr lang="en-US" sz="1800" b="1" dirty="0">
                <a:solidFill>
                  <a:schemeClr val="tx1"/>
                </a:solidFill>
              </a:rPr>
              <a:t> </a:t>
            </a:r>
            <a:r>
              <a:rPr lang="en-US" sz="1800" b="1" dirty="0">
                <a:solidFill>
                  <a:schemeClr val="tx1"/>
                </a:solidFill>
                <a:latin typeface="Arial" pitchFamily="34" charset="0"/>
                <a:cs typeface="Arial" pitchFamily="34" charset="0"/>
              </a:rPr>
              <a:t>is a 2,000</a:t>
            </a:r>
            <a:r>
              <a:rPr lang="en-US" sz="1800" dirty="0">
                <a:solidFill>
                  <a:schemeClr val="tx1"/>
                </a:solidFill>
              </a:rPr>
              <a:t> </a:t>
            </a:r>
            <a:r>
              <a:rPr lang="en-US" sz="1800" b="1" dirty="0">
                <a:solidFill>
                  <a:schemeClr val="tx1"/>
                </a:solidFill>
                <a:latin typeface="Arial" pitchFamily="34" charset="0"/>
                <a:cs typeface="Arial" pitchFamily="34" charset="0"/>
              </a:rPr>
              <a:t>year old letter from a Roman named Hilarion to his pregnant wife, Alis.</a:t>
            </a:r>
          </a:p>
          <a:p>
            <a:pPr>
              <a:spcBef>
                <a:spcPct val="50000"/>
              </a:spcBef>
              <a:defRPr/>
            </a:pPr>
            <a:endParaRPr lang="en-US" sz="1800" dirty="0">
              <a:solidFill>
                <a:schemeClr val="tx1"/>
              </a:solidFill>
            </a:endParaRPr>
          </a:p>
        </p:txBody>
      </p:sp>
      <p:sp>
        <p:nvSpPr>
          <p:cNvPr id="6150" name="Text Box 12"/>
          <p:cNvSpPr txBox="1">
            <a:spLocks noChangeArrowheads="1"/>
          </p:cNvSpPr>
          <p:nvPr/>
        </p:nvSpPr>
        <p:spPr bwMode="auto">
          <a:xfrm>
            <a:off x="1066800" y="4267200"/>
            <a:ext cx="7086600" cy="366713"/>
          </a:xfrm>
          <a:prstGeom prst="rect">
            <a:avLst/>
          </a:prstGeom>
          <a:noFill/>
          <a:ln w="9525">
            <a:noFill/>
            <a:miter lim="800000"/>
            <a:headEnd/>
            <a:tailEnd/>
          </a:ln>
        </p:spPr>
        <p:txBody>
          <a:bodyPr>
            <a:spAutoFit/>
          </a:bodyPr>
          <a:lstStyle/>
          <a:p>
            <a:pPr>
              <a:spcBef>
                <a:spcPct val="50000"/>
              </a:spcBef>
            </a:pPr>
            <a:endParaRPr lang="en-US" dirty="0">
              <a:solidFill>
                <a:schemeClr val="tx1"/>
              </a:solidFill>
            </a:endParaRPr>
          </a:p>
        </p:txBody>
      </p:sp>
      <p:sp>
        <p:nvSpPr>
          <p:cNvPr id="6151" name="Text Box 13"/>
          <p:cNvSpPr txBox="1">
            <a:spLocks noChangeArrowheads="1"/>
          </p:cNvSpPr>
          <p:nvPr/>
        </p:nvSpPr>
        <p:spPr bwMode="auto">
          <a:xfrm>
            <a:off x="381000" y="2286000"/>
            <a:ext cx="4800600" cy="923925"/>
          </a:xfrm>
          <a:prstGeom prst="rect">
            <a:avLst/>
          </a:prstGeom>
          <a:noFill/>
          <a:ln w="9525">
            <a:noFill/>
            <a:miter lim="800000"/>
            <a:headEnd/>
            <a:tailEnd/>
          </a:ln>
        </p:spPr>
        <p:txBody>
          <a:bodyPr>
            <a:spAutoFit/>
          </a:bodyPr>
          <a:lstStyle/>
          <a:p>
            <a:pPr>
              <a:spcBef>
                <a:spcPct val="50000"/>
              </a:spcBef>
            </a:pPr>
            <a:r>
              <a:rPr lang="en-US" sz="1800" dirty="0">
                <a:solidFill>
                  <a:schemeClr val="tx1"/>
                </a:solidFill>
                <a:latin typeface="Arial Rounded MT Bold" pitchFamily="34" charset="0"/>
              </a:rPr>
              <a:t>Infanticide was justified intellectually by some of the greatest minds in antiquity including Aristotle. </a:t>
            </a:r>
          </a:p>
        </p:txBody>
      </p:sp>
      <p:pic>
        <p:nvPicPr>
          <p:cNvPr id="6152" name="Picture 15" descr="wp03t12d.jpg (53571 bytes)"/>
          <p:cNvPicPr>
            <a:picLocks noChangeAspect="1" noChangeArrowheads="1"/>
          </p:cNvPicPr>
          <p:nvPr/>
        </p:nvPicPr>
        <p:blipFill>
          <a:blip r:embed="rId5" cstate="print"/>
          <a:srcRect/>
          <a:stretch>
            <a:fillRect/>
          </a:stretch>
        </p:blipFill>
        <p:spPr bwMode="auto">
          <a:xfrm>
            <a:off x="2895600" y="2895600"/>
            <a:ext cx="1152525" cy="1504950"/>
          </a:xfrm>
          <a:prstGeom prst="rect">
            <a:avLst/>
          </a:prstGeom>
          <a:noFill/>
          <a:ln w="9525">
            <a:noFill/>
            <a:miter lim="800000"/>
            <a:headEnd/>
            <a:tailEnd/>
          </a:ln>
        </p:spPr>
      </p:pic>
      <p:sp>
        <p:nvSpPr>
          <p:cNvPr id="6153" name="Text Box 17"/>
          <p:cNvSpPr txBox="1">
            <a:spLocks noChangeArrowheads="1"/>
          </p:cNvSpPr>
          <p:nvPr/>
        </p:nvSpPr>
        <p:spPr bwMode="auto">
          <a:xfrm>
            <a:off x="304800" y="4953000"/>
            <a:ext cx="8686800" cy="954088"/>
          </a:xfrm>
          <a:prstGeom prst="rect">
            <a:avLst/>
          </a:prstGeom>
          <a:noFill/>
          <a:ln w="9525">
            <a:noFill/>
            <a:miter lim="800000"/>
            <a:headEnd/>
            <a:tailEnd/>
          </a:ln>
        </p:spPr>
        <p:txBody>
          <a:bodyPr>
            <a:spAutoFit/>
          </a:bodyPr>
          <a:lstStyle/>
          <a:p>
            <a:pPr>
              <a:spcBef>
                <a:spcPct val="50000"/>
              </a:spcBef>
            </a:pPr>
            <a:r>
              <a:rPr lang="en-US" sz="1600" dirty="0">
                <a:solidFill>
                  <a:schemeClr val="tx1"/>
                </a:solidFill>
                <a:latin typeface="Arial Black" pitchFamily="34" charset="0"/>
              </a:rPr>
              <a:t>“There must be a law so that no imperfect or maimed child should be brought up.  And to avoid excess in population, </a:t>
            </a:r>
            <a:r>
              <a:rPr lang="en-US" sz="2000" dirty="0">
                <a:solidFill>
                  <a:schemeClr val="tx1"/>
                </a:solidFill>
                <a:latin typeface="Arial Black" pitchFamily="34" charset="0"/>
              </a:rPr>
              <a:t>some children must be exposed. .. . </a:t>
            </a:r>
            <a:r>
              <a:rPr lang="en-US" sz="2000" b="1" dirty="0">
                <a:solidFill>
                  <a:schemeClr val="tx1"/>
                </a:solidFill>
                <a:latin typeface="Arial Black" pitchFamily="34" charset="0"/>
              </a:rPr>
              <a:t>Aristotle-Politics: Book VII: Ch.16.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98308" name="Text Box 4"/>
          <p:cNvSpPr txBox="1">
            <a:spLocks noChangeArrowheads="1"/>
          </p:cNvSpPr>
          <p:nvPr/>
        </p:nvSpPr>
        <p:spPr bwMode="auto">
          <a:xfrm>
            <a:off x="914400" y="2362200"/>
            <a:ext cx="7315200" cy="1066800"/>
          </a:xfrm>
          <a:prstGeom prst="rect">
            <a:avLst/>
          </a:prstGeom>
          <a:noFill/>
          <a:ln w="9525">
            <a:noFill/>
            <a:miter lim="800000"/>
            <a:headEnd/>
            <a:tailEnd/>
          </a:ln>
        </p:spPr>
        <p:txBody>
          <a:bodyPr>
            <a:spAutoFit/>
          </a:bodyPr>
          <a:lstStyle/>
          <a:p>
            <a:pPr algn="ctr">
              <a:spcBef>
                <a:spcPct val="50000"/>
              </a:spcBef>
            </a:pPr>
            <a:r>
              <a:rPr lang="en-US" sz="3200" b="1" dirty="0">
                <a:solidFill>
                  <a:schemeClr val="tx1"/>
                </a:solidFill>
                <a:latin typeface="Lucida Sans Unicode" pitchFamily="34" charset="0"/>
                <a:ea typeface="Lucida Sans Unicode" pitchFamily="34" charset="0"/>
                <a:cs typeface="Lucida Sans Unicode" pitchFamily="34" charset="0"/>
              </a:rPr>
              <a:t>HOW DID ETHICAL MONOTHEISM CHANGE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98308">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62000" y="4267200"/>
            <a:ext cx="7543800" cy="1311275"/>
          </a:xfrm>
          <a:prstGeom prst="rect">
            <a:avLst/>
          </a:prstGeom>
          <a:noFill/>
          <a:ln w="9525">
            <a:noFill/>
            <a:miter lim="800000"/>
            <a:headEnd/>
            <a:tailEnd/>
          </a:ln>
        </p:spPr>
        <p:txBody>
          <a:bodyPr>
            <a:spAutoFit/>
          </a:bodyPr>
          <a:lstStyle/>
          <a:p>
            <a:pPr>
              <a:spcBef>
                <a:spcPct val="50000"/>
              </a:spcBef>
            </a:pPr>
            <a:endParaRPr lang="en-US" sz="3200" dirty="0">
              <a:solidFill>
                <a:schemeClr val="tx1"/>
              </a:solidFill>
              <a:latin typeface="Arial" charset="0"/>
            </a:endParaRPr>
          </a:p>
          <a:p>
            <a:pPr>
              <a:spcBef>
                <a:spcPct val="50000"/>
              </a:spcBef>
            </a:pPr>
            <a:endParaRPr lang="en-US" sz="3200" dirty="0">
              <a:solidFill>
                <a:schemeClr val="tx1"/>
              </a:solidFill>
              <a:latin typeface="Arial" charset="0"/>
            </a:endParaRPr>
          </a:p>
        </p:txBody>
      </p:sp>
      <p:sp>
        <p:nvSpPr>
          <p:cNvPr id="16387" name="Text Box 5"/>
          <p:cNvSpPr txBox="1">
            <a:spLocks noChangeArrowheads="1"/>
          </p:cNvSpPr>
          <p:nvPr/>
        </p:nvSpPr>
        <p:spPr bwMode="auto">
          <a:xfrm>
            <a:off x="1371600" y="1066800"/>
            <a:ext cx="64770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endParaRPr>
          </a:p>
        </p:txBody>
      </p:sp>
      <p:sp>
        <p:nvSpPr>
          <p:cNvPr id="16388" name="Text Box 6"/>
          <p:cNvSpPr txBox="1">
            <a:spLocks noChangeArrowheads="1"/>
          </p:cNvSpPr>
          <p:nvPr/>
        </p:nvSpPr>
        <p:spPr bwMode="auto">
          <a:xfrm>
            <a:off x="1066800" y="1066800"/>
            <a:ext cx="73914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endParaRPr>
          </a:p>
        </p:txBody>
      </p:sp>
      <p:sp>
        <p:nvSpPr>
          <p:cNvPr id="16389" name="Text Box 8"/>
          <p:cNvSpPr txBox="1">
            <a:spLocks noChangeArrowheads="1"/>
          </p:cNvSpPr>
          <p:nvPr/>
        </p:nvSpPr>
        <p:spPr bwMode="auto">
          <a:xfrm>
            <a:off x="304800" y="762000"/>
            <a:ext cx="8839200" cy="5435600"/>
          </a:xfrm>
          <a:prstGeom prst="rect">
            <a:avLst/>
          </a:prstGeom>
          <a:noFill/>
          <a:ln w="9525">
            <a:noFill/>
            <a:miter lim="800000"/>
            <a:headEnd/>
            <a:tailEnd/>
          </a:ln>
        </p:spPr>
        <p:txBody>
          <a:bodyPr>
            <a:spAutoFit/>
          </a:bodyPr>
          <a:lstStyle/>
          <a:p>
            <a:pPr>
              <a:spcBef>
                <a:spcPct val="50000"/>
              </a:spcBef>
            </a:pPr>
            <a:r>
              <a:rPr lang="en-US" sz="2000" b="1" i="1" dirty="0">
                <a:solidFill>
                  <a:schemeClr val="tx1"/>
                </a:solidFill>
                <a:latin typeface="Arial" charset="0"/>
              </a:rPr>
              <a:t>The ancient Israelites believed</a:t>
            </a:r>
            <a:r>
              <a:rPr lang="en-US" sz="2000" dirty="0">
                <a:solidFill>
                  <a:schemeClr val="tx1"/>
                </a:solidFill>
                <a:latin typeface="Arial" charset="0"/>
              </a:rPr>
              <a:t> </a:t>
            </a:r>
            <a:r>
              <a:rPr lang="en-US" sz="2000" b="1" i="1" dirty="0">
                <a:solidFill>
                  <a:schemeClr val="tx1"/>
                </a:solidFill>
                <a:latin typeface="Arial" charset="0"/>
              </a:rPr>
              <a:t>that all humanity should follow one universal moral standard because all of  humanity was created in the image of God.</a:t>
            </a:r>
            <a:endParaRPr lang="en-US" sz="1800" b="1" i="1" dirty="0">
              <a:solidFill>
                <a:schemeClr val="tx1"/>
              </a:solidFill>
              <a:latin typeface="Arial" charset="0"/>
            </a:endParaRPr>
          </a:p>
          <a:p>
            <a:pPr>
              <a:spcBef>
                <a:spcPct val="50000"/>
              </a:spcBef>
              <a:buFontTx/>
              <a:buChar char="•"/>
            </a:pPr>
            <a:r>
              <a:rPr lang="en-US" sz="1800" dirty="0">
                <a:solidFill>
                  <a:schemeClr val="tx1"/>
                </a:solidFill>
                <a:latin typeface="Arial" charset="0"/>
              </a:rPr>
              <a:t>    God is goodness and justice so we should be good and just. </a:t>
            </a:r>
          </a:p>
          <a:p>
            <a:pPr>
              <a:lnSpc>
                <a:spcPct val="80000"/>
              </a:lnSpc>
              <a:spcBef>
                <a:spcPct val="50000"/>
              </a:spcBef>
              <a:buFontTx/>
              <a:buChar char="•"/>
            </a:pPr>
            <a:r>
              <a:rPr lang="en-US" sz="1800" dirty="0">
                <a:solidFill>
                  <a:schemeClr val="tx1"/>
                </a:solidFill>
                <a:latin typeface="Arial" charset="0"/>
              </a:rPr>
              <a:t>   </a:t>
            </a:r>
            <a:r>
              <a:rPr lang="en-US" sz="1800" dirty="0">
                <a:solidFill>
                  <a:srgbClr val="EB8F85"/>
                </a:solidFill>
                <a:latin typeface="Arial" charset="0"/>
              </a:rPr>
              <a:t> </a:t>
            </a:r>
            <a:r>
              <a:rPr lang="en-US" sz="1800" dirty="0">
                <a:solidFill>
                  <a:schemeClr val="tx1"/>
                </a:solidFill>
                <a:latin typeface="Arial" charset="0"/>
              </a:rPr>
              <a:t>A spiritual god is served by walking in his ways, not by engaging in pagan rituals-</a:t>
            </a:r>
          </a:p>
          <a:p>
            <a:pPr>
              <a:lnSpc>
                <a:spcPct val="80000"/>
              </a:lnSpc>
              <a:spcBef>
                <a:spcPct val="50000"/>
              </a:spcBef>
            </a:pPr>
            <a:r>
              <a:rPr lang="en-US" sz="1800" dirty="0">
                <a:solidFill>
                  <a:schemeClr val="tx1"/>
                </a:solidFill>
                <a:latin typeface="Arial" charset="0"/>
              </a:rPr>
              <a:t>      human sacrifice and fertility rites were abolished.</a:t>
            </a:r>
          </a:p>
          <a:p>
            <a:pPr>
              <a:spcBef>
                <a:spcPct val="50000"/>
              </a:spcBef>
              <a:buFontTx/>
              <a:buChar char="•"/>
            </a:pPr>
            <a:r>
              <a:rPr lang="en-US" sz="1800" dirty="0">
                <a:solidFill>
                  <a:schemeClr val="tx1"/>
                </a:solidFill>
                <a:latin typeface="Arial" charset="0"/>
              </a:rPr>
              <a:t>    One God led to a vision of one world, living in peace as brothers and sisters.</a:t>
            </a:r>
          </a:p>
          <a:p>
            <a:pPr>
              <a:spcBef>
                <a:spcPct val="50000"/>
              </a:spcBef>
              <a:buFontTx/>
              <a:buChar char="•"/>
            </a:pPr>
            <a:r>
              <a:rPr lang="en-US" sz="1800" dirty="0">
                <a:solidFill>
                  <a:schemeClr val="tx1"/>
                </a:solidFill>
                <a:latin typeface="Arial" charset="0"/>
              </a:rPr>
              <a:t>    Life is sacred.</a:t>
            </a: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a:p>
            <a:pPr>
              <a:spcBef>
                <a:spcPct val="50000"/>
              </a:spcBef>
            </a:pPr>
            <a:endParaRPr lang="en-US" sz="1800" dirty="0">
              <a:solidFill>
                <a:schemeClr val="tx1"/>
              </a:solidFill>
              <a:latin typeface="Arial" charset="0"/>
            </a:endParaRPr>
          </a:p>
        </p:txBody>
      </p:sp>
      <p:sp>
        <p:nvSpPr>
          <p:cNvPr id="16390" name="Text Box 9"/>
          <p:cNvSpPr txBox="1">
            <a:spLocks noChangeArrowheads="1"/>
          </p:cNvSpPr>
          <p:nvPr/>
        </p:nvSpPr>
        <p:spPr bwMode="auto">
          <a:xfrm>
            <a:off x="1600200" y="228600"/>
            <a:ext cx="6019800" cy="457200"/>
          </a:xfrm>
          <a:prstGeom prst="rect">
            <a:avLst/>
          </a:prstGeom>
          <a:noFill/>
          <a:ln w="9525">
            <a:noFill/>
            <a:miter lim="800000"/>
            <a:headEnd/>
            <a:tailEnd/>
          </a:ln>
        </p:spPr>
        <p:txBody>
          <a:bodyPr>
            <a:spAutoFit/>
          </a:bodyPr>
          <a:lstStyle/>
          <a:p>
            <a:pPr algn="ctr">
              <a:spcBef>
                <a:spcPct val="50000"/>
              </a:spcBef>
            </a:pPr>
            <a:r>
              <a:rPr lang="en-US" sz="2400" b="1" dirty="0">
                <a:solidFill>
                  <a:schemeClr val="tx1"/>
                </a:solidFill>
                <a:latin typeface="Arial" charset="0"/>
              </a:rPr>
              <a:t>L’Chaim-to Life!</a:t>
            </a:r>
          </a:p>
        </p:txBody>
      </p:sp>
      <p:pic>
        <p:nvPicPr>
          <p:cNvPr id="16391" name="Picture 10" descr="wp04t12a.jpg (312913 bytes)"/>
          <p:cNvPicPr>
            <a:picLocks noChangeAspect="1" noChangeArrowheads="1"/>
          </p:cNvPicPr>
          <p:nvPr/>
        </p:nvPicPr>
        <p:blipFill>
          <a:blip r:embed="rId3" cstate="print"/>
          <a:srcRect/>
          <a:stretch>
            <a:fillRect/>
          </a:stretch>
        </p:blipFill>
        <p:spPr bwMode="auto">
          <a:xfrm>
            <a:off x="2362200" y="3581400"/>
            <a:ext cx="3657600" cy="2230438"/>
          </a:xfrm>
          <a:prstGeom prst="rect">
            <a:avLst/>
          </a:prstGeom>
          <a:noFill/>
          <a:ln w="38100" cmpd="dbl">
            <a:solidFill>
              <a:srgbClr val="000000"/>
            </a:solidFill>
            <a:miter lim="800000"/>
            <a:headEnd/>
            <a:tailEnd/>
          </a:ln>
        </p:spPr>
      </p:pic>
      <p:sp>
        <p:nvSpPr>
          <p:cNvPr id="16392" name="Text Box 14"/>
          <p:cNvSpPr txBox="1">
            <a:spLocks noChangeArrowheads="1"/>
          </p:cNvSpPr>
          <p:nvPr/>
        </p:nvSpPr>
        <p:spPr bwMode="auto">
          <a:xfrm>
            <a:off x="533400" y="6096000"/>
            <a:ext cx="7772400" cy="366713"/>
          </a:xfrm>
          <a:prstGeom prst="rect">
            <a:avLst/>
          </a:prstGeom>
          <a:noFill/>
          <a:ln w="9525">
            <a:noFill/>
            <a:miter lim="800000"/>
            <a:headEnd/>
            <a:tailEnd/>
          </a:ln>
        </p:spPr>
        <p:txBody>
          <a:bodyPr>
            <a:spAutoFit/>
          </a:bodyPr>
          <a:lstStyle/>
          <a:p>
            <a:pPr algn="ctr">
              <a:spcBef>
                <a:spcPct val="50000"/>
              </a:spcBef>
            </a:pPr>
            <a:r>
              <a:rPr lang="en-US" sz="1800" b="1" dirty="0">
                <a:solidFill>
                  <a:schemeClr val="tx1"/>
                </a:solidFill>
                <a:latin typeface="Arial" charset="0"/>
              </a:rPr>
              <a:t>Can You Think Of Any  Modern Innovations That Save Lives?</a:t>
            </a:r>
          </a:p>
        </p:txBody>
      </p:sp>
      <p:sp>
        <p:nvSpPr>
          <p:cNvPr id="16393" name="Text Box 15"/>
          <p:cNvSpPr txBox="1">
            <a:spLocks noChangeArrowheads="1"/>
          </p:cNvSpPr>
          <p:nvPr/>
        </p:nvSpPr>
        <p:spPr bwMode="auto">
          <a:xfrm>
            <a:off x="6019800" y="3810000"/>
            <a:ext cx="3124200" cy="915988"/>
          </a:xfrm>
          <a:prstGeom prst="rect">
            <a:avLst/>
          </a:prstGeom>
          <a:noFill/>
          <a:ln w="9525">
            <a:noFill/>
            <a:miter lim="800000"/>
            <a:headEnd/>
            <a:tailEnd/>
          </a:ln>
        </p:spPr>
        <p:txBody>
          <a:bodyPr>
            <a:spAutoFit/>
          </a:bodyPr>
          <a:lstStyle/>
          <a:p>
            <a:pPr algn="ctr">
              <a:spcBef>
                <a:spcPct val="50000"/>
              </a:spcBef>
            </a:pPr>
            <a:r>
              <a:rPr lang="en-US" sz="1800" dirty="0">
                <a:solidFill>
                  <a:schemeClr val="tx1"/>
                </a:solidFill>
                <a:latin typeface="Arial" charset="0"/>
              </a:rPr>
              <a:t>This saying is from the Talmud.  What do you think it means?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981200" y="2971800"/>
            <a:ext cx="5105400" cy="823913"/>
          </a:xfrm>
          <a:prstGeom prst="rect">
            <a:avLst/>
          </a:prstGeom>
          <a:noFill/>
          <a:ln w="9525">
            <a:noFill/>
            <a:miter lim="800000"/>
            <a:headEnd/>
            <a:tailEnd/>
          </a:ln>
        </p:spPr>
        <p:txBody>
          <a:bodyPr>
            <a:spAutoFit/>
          </a:bodyPr>
          <a:lstStyle/>
          <a:p>
            <a:pPr algn="ctr">
              <a:spcBef>
                <a:spcPct val="50000"/>
              </a:spcBef>
            </a:pPr>
            <a:r>
              <a:rPr lang="en-US" dirty="0">
                <a:solidFill>
                  <a:schemeClr val="tx1"/>
                </a:solidFill>
                <a:latin typeface="Book Antiqua" pitchFamily="18" charset="0"/>
              </a:rPr>
              <a:t>Rule of Law</a:t>
            </a:r>
          </a:p>
        </p:txBody>
      </p:sp>
      <p:pic>
        <p:nvPicPr>
          <p:cNvPr id="20483" name="Picture 5" descr="wp02t30b.jpg (56175 bytes)"/>
          <p:cNvPicPr>
            <a:picLocks noChangeAspect="1" noChangeArrowheads="1"/>
          </p:cNvPicPr>
          <p:nvPr/>
        </p:nvPicPr>
        <p:blipFill>
          <a:blip r:embed="rId4" cstate="print"/>
          <a:srcRect/>
          <a:stretch>
            <a:fillRect/>
          </a:stretch>
        </p:blipFill>
        <p:spPr bwMode="auto">
          <a:xfrm>
            <a:off x="5715000" y="3810000"/>
            <a:ext cx="2743200" cy="2298700"/>
          </a:xfrm>
          <a:prstGeom prst="rect">
            <a:avLst/>
          </a:prstGeom>
          <a:noFill/>
          <a:ln w="57150">
            <a:solidFill>
              <a:srgbClr val="000000"/>
            </a:solidFill>
            <a:miter lim="800000"/>
            <a:headEnd/>
            <a:tailEnd/>
          </a:ln>
        </p:spPr>
      </p:pic>
      <p:pic>
        <p:nvPicPr>
          <p:cNvPr id="20484" name="Picture 6" descr="MCSO01704_0000[1]"/>
          <p:cNvPicPr>
            <a:picLocks noChangeAspect="1" noChangeArrowheads="1"/>
          </p:cNvPicPr>
          <p:nvPr/>
        </p:nvPicPr>
        <p:blipFill>
          <a:blip r:embed="rId5" cstate="print"/>
          <a:srcRect/>
          <a:stretch>
            <a:fillRect/>
          </a:stretch>
        </p:blipFill>
        <p:spPr bwMode="auto">
          <a:xfrm>
            <a:off x="533400" y="533400"/>
            <a:ext cx="2514600" cy="2339975"/>
          </a:xfrm>
          <a:prstGeom prst="rect">
            <a:avLst/>
          </a:prstGeom>
          <a:noFill/>
          <a:ln w="57150">
            <a:solidFill>
              <a:srgbClr val="000000"/>
            </a:solid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latin typeface="Allegro BT" pitchFamily="82" charset="0"/>
              </a:rPr>
              <a:t>The Ten Commandments</a:t>
            </a:r>
          </a:p>
        </p:txBody>
      </p:sp>
      <p:sp>
        <p:nvSpPr>
          <p:cNvPr id="21507" name="Text Box 6"/>
          <p:cNvSpPr txBox="1">
            <a:spLocks noChangeArrowheads="1"/>
          </p:cNvSpPr>
          <p:nvPr/>
        </p:nvSpPr>
        <p:spPr bwMode="auto">
          <a:xfrm>
            <a:off x="762000" y="4876800"/>
            <a:ext cx="7848600" cy="1373188"/>
          </a:xfrm>
          <a:prstGeom prst="rect">
            <a:avLst/>
          </a:prstGeom>
          <a:noFill/>
          <a:ln w="9525">
            <a:noFill/>
            <a:miter lim="800000"/>
            <a:headEnd/>
            <a:tailEnd/>
          </a:ln>
        </p:spPr>
        <p:txBody>
          <a:bodyPr>
            <a:spAutoFit/>
          </a:bodyPr>
          <a:lstStyle/>
          <a:p>
            <a:pPr algn="ctr">
              <a:spcBef>
                <a:spcPct val="50000"/>
              </a:spcBef>
            </a:pPr>
            <a:r>
              <a:rPr lang="en-US" sz="2800" dirty="0">
                <a:solidFill>
                  <a:schemeClr val="tx1"/>
                </a:solidFill>
                <a:latin typeface="Arial" charset="0"/>
              </a:rPr>
              <a:t>The Ten Commandments and the Torah form the cornerstone of our laws and provide the moral basis for all Western Civilization.</a:t>
            </a:r>
          </a:p>
        </p:txBody>
      </p:sp>
      <p:pic>
        <p:nvPicPr>
          <p:cNvPr id="21508" name="Picture 7" descr="MCSO01704_0000[1]"/>
          <p:cNvPicPr>
            <a:picLocks noChangeAspect="1" noChangeArrowheads="1"/>
          </p:cNvPicPr>
          <p:nvPr/>
        </p:nvPicPr>
        <p:blipFill>
          <a:blip r:embed="rId3" cstate="print"/>
          <a:srcRect/>
          <a:stretch>
            <a:fillRect/>
          </a:stretch>
        </p:blipFill>
        <p:spPr bwMode="auto">
          <a:xfrm>
            <a:off x="2590800" y="1219200"/>
            <a:ext cx="3725863" cy="346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229600" cy="1143000"/>
          </a:xfrm>
        </p:spPr>
        <p:txBody>
          <a:bodyPr/>
          <a:lstStyle/>
          <a:p>
            <a:pPr eaLnBrk="1" hangingPunct="1"/>
            <a:r>
              <a:rPr lang="en-US" b="1" u="sng" dirty="0" smtClean="0">
                <a:latin typeface="Algerian" pitchFamily="82" charset="0"/>
              </a:rPr>
              <a:t>The Ten Commandments</a:t>
            </a:r>
          </a:p>
        </p:txBody>
      </p:sp>
      <p:sp>
        <p:nvSpPr>
          <p:cNvPr id="174083" name="Rectangle 3"/>
          <p:cNvSpPr>
            <a:spLocks noGrp="1" noChangeArrowheads="1"/>
          </p:cNvSpPr>
          <p:nvPr>
            <p:ph type="body" sz="half" idx="1"/>
          </p:nvPr>
        </p:nvSpPr>
        <p:spPr>
          <a:xfrm>
            <a:off x="0" y="1066800"/>
            <a:ext cx="4038600" cy="5410200"/>
          </a:xfrm>
        </p:spPr>
        <p:txBody>
          <a:bodyPr/>
          <a:lstStyle/>
          <a:p>
            <a:pPr eaLnBrk="1" hangingPunct="1">
              <a:lnSpc>
                <a:spcPct val="80000"/>
              </a:lnSpc>
              <a:buFont typeface="Arnprior" pitchFamily="2" charset="0"/>
              <a:buChar char="&gt;"/>
            </a:pPr>
            <a:r>
              <a:rPr lang="en-US" sz="2400" b="1" dirty="0" smtClean="0">
                <a:latin typeface="Baskerville Old Face" pitchFamily="18" charset="0"/>
              </a:rPr>
              <a:t>You shall have no other gods before me</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You shall not make for yourself an idol </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You shall not take the name of the LORD thy God in vain </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Remember the Sabbath day, to keep it holy </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Honor your father and your mother </a:t>
            </a:r>
          </a:p>
        </p:txBody>
      </p:sp>
      <p:sp>
        <p:nvSpPr>
          <p:cNvPr id="174084" name="Rectangle 4"/>
          <p:cNvSpPr>
            <a:spLocks noGrp="1" noChangeArrowheads="1"/>
          </p:cNvSpPr>
          <p:nvPr>
            <p:ph type="body" sz="half" idx="2"/>
          </p:nvPr>
        </p:nvSpPr>
        <p:spPr>
          <a:xfrm>
            <a:off x="4419600" y="1066800"/>
            <a:ext cx="4724400" cy="5791200"/>
          </a:xfrm>
        </p:spPr>
        <p:txBody>
          <a:bodyPr/>
          <a:lstStyle/>
          <a:p>
            <a:pPr eaLnBrk="1" hangingPunct="1">
              <a:lnSpc>
                <a:spcPct val="80000"/>
              </a:lnSpc>
              <a:buFont typeface="Arnprior" pitchFamily="2" charset="0"/>
              <a:buChar char="&gt;"/>
            </a:pPr>
            <a:r>
              <a:rPr lang="en-US" sz="2400" b="1" dirty="0" smtClean="0">
                <a:latin typeface="Baskerville Old Face" pitchFamily="18" charset="0"/>
              </a:rPr>
              <a:t>You shall not murder </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You shall not commit adultery </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You shall not steal </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You shall not give false testimony against your neighbor</a:t>
            </a:r>
          </a:p>
          <a:p>
            <a:pPr eaLnBrk="1" hangingPunct="1">
              <a:lnSpc>
                <a:spcPct val="80000"/>
              </a:lnSpc>
              <a:buFont typeface="Arnprior" pitchFamily="2" charset="0"/>
              <a:buChar char="&gt;"/>
            </a:pPr>
            <a:endParaRPr lang="en-US" sz="2400" b="1" dirty="0" smtClean="0">
              <a:latin typeface="Baskerville Old Face" pitchFamily="18" charset="0"/>
            </a:endParaRPr>
          </a:p>
          <a:p>
            <a:pPr eaLnBrk="1" hangingPunct="1">
              <a:lnSpc>
                <a:spcPct val="80000"/>
              </a:lnSpc>
              <a:buFont typeface="Arnprior" pitchFamily="2" charset="0"/>
              <a:buChar char="&gt;"/>
            </a:pPr>
            <a:r>
              <a:rPr lang="en-US" sz="2400" b="1" dirty="0" smtClean="0">
                <a:latin typeface="Baskerville Old Face" pitchFamily="18" charset="0"/>
              </a:rPr>
              <a:t>You shall not covet your neighbor’s house, your neighbor’s wife, or his manservant or maidservant, his ox or donkey, or anything that belongs to your neighbor</a:t>
            </a:r>
          </a:p>
        </p:txBody>
      </p:sp>
      <p:pic>
        <p:nvPicPr>
          <p:cNvPr id="22533" name="Picture 5" descr="MCj01939860000[1]"/>
          <p:cNvPicPr>
            <a:picLocks noChangeAspect="1" noChangeArrowheads="1"/>
          </p:cNvPicPr>
          <p:nvPr/>
        </p:nvPicPr>
        <p:blipFill>
          <a:blip r:embed="rId3" cstate="print"/>
          <a:srcRect/>
          <a:stretch>
            <a:fillRect/>
          </a:stretch>
        </p:blipFill>
        <p:spPr bwMode="auto">
          <a:xfrm rot="-1075482">
            <a:off x="3581400" y="1752600"/>
            <a:ext cx="1260475" cy="1577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 calcmode="lin" valueType="num">
                                      <p:cBhvr>
                                        <p:cTn id="7" dur="1000" fill="hold"/>
                                        <p:tgtEl>
                                          <p:spTgt spid="1740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740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740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74083">
                                            <p:txEl>
                                              <p:pRg st="2" end="2"/>
                                            </p:txEl>
                                          </p:spTgt>
                                        </p:tgtEl>
                                        <p:attrNameLst>
                                          <p:attrName>style.visibility</p:attrName>
                                        </p:attrNameLst>
                                      </p:cBhvr>
                                      <p:to>
                                        <p:strVal val="visible"/>
                                      </p:to>
                                    </p:set>
                                    <p:anim calcmode="lin" valueType="num">
                                      <p:cBhvr>
                                        <p:cTn id="14" dur="1000" fill="hold"/>
                                        <p:tgtEl>
                                          <p:spTgt spid="17408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17408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17408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74083">
                                            <p:txEl>
                                              <p:pRg st="4" end="4"/>
                                            </p:txEl>
                                          </p:spTgt>
                                        </p:tgtEl>
                                        <p:attrNameLst>
                                          <p:attrName>style.visibility</p:attrName>
                                        </p:attrNameLst>
                                      </p:cBhvr>
                                      <p:to>
                                        <p:strVal val="visible"/>
                                      </p:to>
                                    </p:set>
                                    <p:anim calcmode="lin" valueType="num">
                                      <p:cBhvr>
                                        <p:cTn id="21" dur="1000" fill="hold"/>
                                        <p:tgtEl>
                                          <p:spTgt spid="17408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17408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17408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74083">
                                            <p:txEl>
                                              <p:pRg st="6" end="6"/>
                                            </p:txEl>
                                          </p:spTgt>
                                        </p:tgtEl>
                                        <p:attrNameLst>
                                          <p:attrName>style.visibility</p:attrName>
                                        </p:attrNameLst>
                                      </p:cBhvr>
                                      <p:to>
                                        <p:strVal val="visible"/>
                                      </p:to>
                                    </p:set>
                                    <p:anim calcmode="lin" valueType="num">
                                      <p:cBhvr>
                                        <p:cTn id="28" dur="1000" fill="hold"/>
                                        <p:tgtEl>
                                          <p:spTgt spid="174083">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174083">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17408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74083">
                                            <p:txEl>
                                              <p:pRg st="8" end="8"/>
                                            </p:txEl>
                                          </p:spTgt>
                                        </p:tgtEl>
                                        <p:attrNameLst>
                                          <p:attrName>style.visibility</p:attrName>
                                        </p:attrNameLst>
                                      </p:cBhvr>
                                      <p:to>
                                        <p:strVal val="visible"/>
                                      </p:to>
                                    </p:set>
                                    <p:anim calcmode="lin" valueType="num">
                                      <p:cBhvr>
                                        <p:cTn id="35" dur="1000" fill="hold"/>
                                        <p:tgtEl>
                                          <p:spTgt spid="174083">
                                            <p:txEl>
                                              <p:pRg st="8" end="8"/>
                                            </p:txEl>
                                          </p:spTgt>
                                        </p:tgtEl>
                                        <p:attrNameLst>
                                          <p:attrName>ppt_w</p:attrName>
                                        </p:attrNameLst>
                                      </p:cBhvr>
                                      <p:tavLst>
                                        <p:tav tm="0">
                                          <p:val>
                                            <p:strVal val="#ppt_w*0.70"/>
                                          </p:val>
                                        </p:tav>
                                        <p:tav tm="100000">
                                          <p:val>
                                            <p:strVal val="#ppt_w"/>
                                          </p:val>
                                        </p:tav>
                                      </p:tavLst>
                                    </p:anim>
                                    <p:anim calcmode="lin" valueType="num">
                                      <p:cBhvr>
                                        <p:cTn id="36" dur="1000" fill="hold"/>
                                        <p:tgtEl>
                                          <p:spTgt spid="174083">
                                            <p:txEl>
                                              <p:pRg st="8" end="8"/>
                                            </p:txEl>
                                          </p:spTgt>
                                        </p:tgtEl>
                                        <p:attrNameLst>
                                          <p:attrName>ppt_h</p:attrName>
                                        </p:attrNameLst>
                                      </p:cBhvr>
                                      <p:tavLst>
                                        <p:tav tm="0">
                                          <p:val>
                                            <p:strVal val="#ppt_h"/>
                                          </p:val>
                                        </p:tav>
                                        <p:tav tm="100000">
                                          <p:val>
                                            <p:strVal val="#ppt_h"/>
                                          </p:val>
                                        </p:tav>
                                      </p:tavLst>
                                    </p:anim>
                                    <p:animEffect transition="in" filter="fade">
                                      <p:cBhvr>
                                        <p:cTn id="37" dur="1000"/>
                                        <p:tgtEl>
                                          <p:spTgt spid="17408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74084">
                                            <p:txEl>
                                              <p:pRg st="0" end="0"/>
                                            </p:txEl>
                                          </p:spTgt>
                                        </p:tgtEl>
                                        <p:attrNameLst>
                                          <p:attrName>style.visibility</p:attrName>
                                        </p:attrNameLst>
                                      </p:cBhvr>
                                      <p:to>
                                        <p:strVal val="visible"/>
                                      </p:to>
                                    </p:set>
                                    <p:anim calcmode="lin" valueType="num">
                                      <p:cBhvr>
                                        <p:cTn id="42" dur="1000" fill="hold"/>
                                        <p:tgtEl>
                                          <p:spTgt spid="174084">
                                            <p:txEl>
                                              <p:pRg st="0" end="0"/>
                                            </p:txEl>
                                          </p:spTgt>
                                        </p:tgtEl>
                                        <p:attrNameLst>
                                          <p:attrName>ppt_w</p:attrName>
                                        </p:attrNameLst>
                                      </p:cBhvr>
                                      <p:tavLst>
                                        <p:tav tm="0">
                                          <p:val>
                                            <p:strVal val="#ppt_w*0.70"/>
                                          </p:val>
                                        </p:tav>
                                        <p:tav tm="100000">
                                          <p:val>
                                            <p:strVal val="#ppt_w"/>
                                          </p:val>
                                        </p:tav>
                                      </p:tavLst>
                                    </p:anim>
                                    <p:anim calcmode="lin" valueType="num">
                                      <p:cBhvr>
                                        <p:cTn id="43" dur="1000" fill="hold"/>
                                        <p:tgtEl>
                                          <p:spTgt spid="174084">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17408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174084">
                                            <p:txEl>
                                              <p:pRg st="2" end="2"/>
                                            </p:txEl>
                                          </p:spTgt>
                                        </p:tgtEl>
                                        <p:attrNameLst>
                                          <p:attrName>style.visibility</p:attrName>
                                        </p:attrNameLst>
                                      </p:cBhvr>
                                      <p:to>
                                        <p:strVal val="visible"/>
                                      </p:to>
                                    </p:set>
                                    <p:anim calcmode="lin" valueType="num">
                                      <p:cBhvr>
                                        <p:cTn id="49" dur="1000" fill="hold"/>
                                        <p:tgtEl>
                                          <p:spTgt spid="174084">
                                            <p:txEl>
                                              <p:pRg st="2" end="2"/>
                                            </p:txEl>
                                          </p:spTgt>
                                        </p:tgtEl>
                                        <p:attrNameLst>
                                          <p:attrName>ppt_w</p:attrName>
                                        </p:attrNameLst>
                                      </p:cBhvr>
                                      <p:tavLst>
                                        <p:tav tm="0">
                                          <p:val>
                                            <p:strVal val="#ppt_w*0.70"/>
                                          </p:val>
                                        </p:tav>
                                        <p:tav tm="100000">
                                          <p:val>
                                            <p:strVal val="#ppt_w"/>
                                          </p:val>
                                        </p:tav>
                                      </p:tavLst>
                                    </p:anim>
                                    <p:anim calcmode="lin" valueType="num">
                                      <p:cBhvr>
                                        <p:cTn id="50" dur="1000" fill="hold"/>
                                        <p:tgtEl>
                                          <p:spTgt spid="174084">
                                            <p:txEl>
                                              <p:pRg st="2" end="2"/>
                                            </p:txEl>
                                          </p:spTgt>
                                        </p:tgtEl>
                                        <p:attrNameLst>
                                          <p:attrName>ppt_h</p:attrName>
                                        </p:attrNameLst>
                                      </p:cBhvr>
                                      <p:tavLst>
                                        <p:tav tm="0">
                                          <p:val>
                                            <p:strVal val="#ppt_h"/>
                                          </p:val>
                                        </p:tav>
                                        <p:tav tm="100000">
                                          <p:val>
                                            <p:strVal val="#ppt_h"/>
                                          </p:val>
                                        </p:tav>
                                      </p:tavLst>
                                    </p:anim>
                                    <p:animEffect transition="in" filter="fade">
                                      <p:cBhvr>
                                        <p:cTn id="51" dur="1000"/>
                                        <p:tgtEl>
                                          <p:spTgt spid="174084">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174084">
                                            <p:txEl>
                                              <p:pRg st="4" end="4"/>
                                            </p:txEl>
                                          </p:spTgt>
                                        </p:tgtEl>
                                        <p:attrNameLst>
                                          <p:attrName>style.visibility</p:attrName>
                                        </p:attrNameLst>
                                      </p:cBhvr>
                                      <p:to>
                                        <p:strVal val="visible"/>
                                      </p:to>
                                    </p:set>
                                    <p:anim calcmode="lin" valueType="num">
                                      <p:cBhvr>
                                        <p:cTn id="56" dur="1000" fill="hold"/>
                                        <p:tgtEl>
                                          <p:spTgt spid="174084">
                                            <p:txEl>
                                              <p:pRg st="4" end="4"/>
                                            </p:txEl>
                                          </p:spTgt>
                                        </p:tgtEl>
                                        <p:attrNameLst>
                                          <p:attrName>ppt_w</p:attrName>
                                        </p:attrNameLst>
                                      </p:cBhvr>
                                      <p:tavLst>
                                        <p:tav tm="0">
                                          <p:val>
                                            <p:strVal val="#ppt_w*0.70"/>
                                          </p:val>
                                        </p:tav>
                                        <p:tav tm="100000">
                                          <p:val>
                                            <p:strVal val="#ppt_w"/>
                                          </p:val>
                                        </p:tav>
                                      </p:tavLst>
                                    </p:anim>
                                    <p:anim calcmode="lin" valueType="num">
                                      <p:cBhvr>
                                        <p:cTn id="57" dur="1000" fill="hold"/>
                                        <p:tgtEl>
                                          <p:spTgt spid="174084">
                                            <p:txEl>
                                              <p:pRg st="4" end="4"/>
                                            </p:txEl>
                                          </p:spTgt>
                                        </p:tgtEl>
                                        <p:attrNameLst>
                                          <p:attrName>ppt_h</p:attrName>
                                        </p:attrNameLst>
                                      </p:cBhvr>
                                      <p:tavLst>
                                        <p:tav tm="0">
                                          <p:val>
                                            <p:strVal val="#ppt_h"/>
                                          </p:val>
                                        </p:tav>
                                        <p:tav tm="100000">
                                          <p:val>
                                            <p:strVal val="#ppt_h"/>
                                          </p:val>
                                        </p:tav>
                                      </p:tavLst>
                                    </p:anim>
                                    <p:animEffect transition="in" filter="fade">
                                      <p:cBhvr>
                                        <p:cTn id="58" dur="1000"/>
                                        <p:tgtEl>
                                          <p:spTgt spid="174084">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nodeType="clickEffect">
                                  <p:stCondLst>
                                    <p:cond delay="0"/>
                                  </p:stCondLst>
                                  <p:childTnLst>
                                    <p:set>
                                      <p:cBhvr>
                                        <p:cTn id="62" dur="1" fill="hold">
                                          <p:stCondLst>
                                            <p:cond delay="0"/>
                                          </p:stCondLst>
                                        </p:cTn>
                                        <p:tgtEl>
                                          <p:spTgt spid="174084">
                                            <p:txEl>
                                              <p:pRg st="6" end="6"/>
                                            </p:txEl>
                                          </p:spTgt>
                                        </p:tgtEl>
                                        <p:attrNameLst>
                                          <p:attrName>style.visibility</p:attrName>
                                        </p:attrNameLst>
                                      </p:cBhvr>
                                      <p:to>
                                        <p:strVal val="visible"/>
                                      </p:to>
                                    </p:set>
                                    <p:anim calcmode="lin" valueType="num">
                                      <p:cBhvr>
                                        <p:cTn id="63" dur="1000" fill="hold"/>
                                        <p:tgtEl>
                                          <p:spTgt spid="174084">
                                            <p:txEl>
                                              <p:pRg st="6" end="6"/>
                                            </p:txEl>
                                          </p:spTgt>
                                        </p:tgtEl>
                                        <p:attrNameLst>
                                          <p:attrName>ppt_w</p:attrName>
                                        </p:attrNameLst>
                                      </p:cBhvr>
                                      <p:tavLst>
                                        <p:tav tm="0">
                                          <p:val>
                                            <p:strVal val="#ppt_w*0.70"/>
                                          </p:val>
                                        </p:tav>
                                        <p:tav tm="100000">
                                          <p:val>
                                            <p:strVal val="#ppt_w"/>
                                          </p:val>
                                        </p:tav>
                                      </p:tavLst>
                                    </p:anim>
                                    <p:anim calcmode="lin" valueType="num">
                                      <p:cBhvr>
                                        <p:cTn id="64" dur="1000" fill="hold"/>
                                        <p:tgtEl>
                                          <p:spTgt spid="174084">
                                            <p:txEl>
                                              <p:pRg st="6" end="6"/>
                                            </p:txEl>
                                          </p:spTgt>
                                        </p:tgtEl>
                                        <p:attrNameLst>
                                          <p:attrName>ppt_h</p:attrName>
                                        </p:attrNameLst>
                                      </p:cBhvr>
                                      <p:tavLst>
                                        <p:tav tm="0">
                                          <p:val>
                                            <p:strVal val="#ppt_h"/>
                                          </p:val>
                                        </p:tav>
                                        <p:tav tm="100000">
                                          <p:val>
                                            <p:strVal val="#ppt_h"/>
                                          </p:val>
                                        </p:tav>
                                      </p:tavLst>
                                    </p:anim>
                                    <p:animEffect transition="in" filter="fade">
                                      <p:cBhvr>
                                        <p:cTn id="65" dur="1000"/>
                                        <p:tgtEl>
                                          <p:spTgt spid="174084">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174084">
                                            <p:txEl>
                                              <p:pRg st="8" end="8"/>
                                            </p:txEl>
                                          </p:spTgt>
                                        </p:tgtEl>
                                        <p:attrNameLst>
                                          <p:attrName>style.visibility</p:attrName>
                                        </p:attrNameLst>
                                      </p:cBhvr>
                                      <p:to>
                                        <p:strVal val="visible"/>
                                      </p:to>
                                    </p:set>
                                    <p:anim calcmode="lin" valueType="num">
                                      <p:cBhvr>
                                        <p:cTn id="70" dur="1000" fill="hold"/>
                                        <p:tgtEl>
                                          <p:spTgt spid="174084">
                                            <p:txEl>
                                              <p:pRg st="8" end="8"/>
                                            </p:txEl>
                                          </p:spTgt>
                                        </p:tgtEl>
                                        <p:attrNameLst>
                                          <p:attrName>ppt_w</p:attrName>
                                        </p:attrNameLst>
                                      </p:cBhvr>
                                      <p:tavLst>
                                        <p:tav tm="0">
                                          <p:val>
                                            <p:strVal val="#ppt_w*0.70"/>
                                          </p:val>
                                        </p:tav>
                                        <p:tav tm="100000">
                                          <p:val>
                                            <p:strVal val="#ppt_w"/>
                                          </p:val>
                                        </p:tav>
                                      </p:tavLst>
                                    </p:anim>
                                    <p:anim calcmode="lin" valueType="num">
                                      <p:cBhvr>
                                        <p:cTn id="71" dur="1000" fill="hold"/>
                                        <p:tgtEl>
                                          <p:spTgt spid="174084">
                                            <p:txEl>
                                              <p:pRg st="8" end="8"/>
                                            </p:txEl>
                                          </p:spTgt>
                                        </p:tgtEl>
                                        <p:attrNameLst>
                                          <p:attrName>ppt_h</p:attrName>
                                        </p:attrNameLst>
                                      </p:cBhvr>
                                      <p:tavLst>
                                        <p:tav tm="0">
                                          <p:val>
                                            <p:strVal val="#ppt_h"/>
                                          </p:val>
                                        </p:tav>
                                        <p:tav tm="100000">
                                          <p:val>
                                            <p:strVal val="#ppt_h"/>
                                          </p:val>
                                        </p:tav>
                                      </p:tavLst>
                                    </p:anim>
                                    <p:animEffect transition="in" filter="fade">
                                      <p:cBhvr>
                                        <p:cTn id="72" dur="1000"/>
                                        <p:tgtEl>
                                          <p:spTgt spid="17408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6"/>
          <p:cNvSpPr txBox="1">
            <a:spLocks noChangeArrowheads="1"/>
          </p:cNvSpPr>
          <p:nvPr/>
        </p:nvSpPr>
        <p:spPr bwMode="auto">
          <a:xfrm>
            <a:off x="4648200" y="1066800"/>
            <a:ext cx="4191000" cy="457200"/>
          </a:xfrm>
          <a:prstGeom prst="rect">
            <a:avLst/>
          </a:prstGeom>
          <a:noFill/>
          <a:ln w="9525">
            <a:noFill/>
            <a:miter lim="800000"/>
            <a:headEnd/>
            <a:tailEnd/>
          </a:ln>
        </p:spPr>
        <p:txBody>
          <a:bodyPr>
            <a:spAutoFit/>
          </a:bodyPr>
          <a:lstStyle/>
          <a:p>
            <a:pPr algn="ctr">
              <a:spcBef>
                <a:spcPct val="50000"/>
              </a:spcBef>
            </a:pPr>
            <a:r>
              <a:rPr lang="en-US" sz="2400" dirty="0">
                <a:solidFill>
                  <a:schemeClr val="tx1"/>
                </a:solidFill>
                <a:latin typeface="Arial" charset="0"/>
              </a:rPr>
              <a:t>THE SANHEDRIN</a:t>
            </a:r>
            <a:r>
              <a:rPr lang="en-US" sz="1800" dirty="0">
                <a:solidFill>
                  <a:srgbClr val="EB8F85"/>
                </a:solidFill>
                <a:latin typeface="Arial" charset="0"/>
              </a:rPr>
              <a:t> </a:t>
            </a:r>
          </a:p>
        </p:txBody>
      </p:sp>
      <p:sp>
        <p:nvSpPr>
          <p:cNvPr id="25603" name="Rectangle 7"/>
          <p:cNvSpPr>
            <a:spLocks noChangeArrowheads="1"/>
          </p:cNvSpPr>
          <p:nvPr/>
        </p:nvSpPr>
        <p:spPr bwMode="auto">
          <a:xfrm>
            <a:off x="-4619625" y="2149475"/>
            <a:ext cx="4362450" cy="2560638"/>
          </a:xfrm>
          <a:prstGeom prst="rect">
            <a:avLst/>
          </a:prstGeom>
          <a:noFill/>
          <a:ln w="9525">
            <a:noFill/>
            <a:miter lim="800000"/>
            <a:headEnd/>
            <a:tailEnd/>
          </a:ln>
        </p:spPr>
        <p:txBody>
          <a:bodyPr wrap="none" anchor="ctr">
            <a:spAutoFit/>
          </a:bodyPr>
          <a:lstStyle/>
          <a:p>
            <a:r>
              <a:rPr lang="en-US" sz="1800" b="1" dirty="0">
                <a:solidFill>
                  <a:schemeClr val="tx1"/>
                </a:solidFill>
                <a:latin typeface="Arial" charset="0"/>
              </a:rPr>
              <a:t>THE SANHEDRIN</a:t>
            </a:r>
            <a:endParaRPr lang="en-US" sz="1800" dirty="0">
              <a:solidFill>
                <a:schemeClr val="tx1"/>
              </a:solidFill>
              <a:latin typeface="Arial" charset="0"/>
            </a:endParaRPr>
          </a:p>
          <a:p>
            <a:pPr eaLnBrk="0" hangingPunct="0"/>
            <a:r>
              <a:rPr lang="en-US" sz="1800" dirty="0">
                <a:solidFill>
                  <a:schemeClr val="tx1"/>
                </a:solidFill>
                <a:latin typeface="Arial" charset="0"/>
              </a:rPr>
              <a:t>  </a:t>
            </a:r>
            <a:r>
              <a:rPr lang="en-US" sz="14400" dirty="0">
                <a:solidFill>
                  <a:schemeClr val="tx1"/>
                </a:solidFill>
                <a:latin typeface="Arial" charset="0"/>
              </a:rPr>
              <a:t> </a:t>
            </a:r>
            <a:r>
              <a:rPr lang="en-US" sz="1800" dirty="0">
                <a:solidFill>
                  <a:schemeClr val="tx1"/>
                </a:solidFill>
                <a:latin typeface="Arial" charset="0"/>
              </a:rPr>
              <a:t>                            2,000 years ago, </a:t>
            </a:r>
          </a:p>
        </p:txBody>
      </p:sp>
      <p:pic>
        <p:nvPicPr>
          <p:cNvPr id="25604" name="Picture 8" descr="wp04t35b.jpg (149301 bytes)"/>
          <p:cNvPicPr>
            <a:picLocks noChangeAspect="1" noChangeArrowheads="1"/>
          </p:cNvPicPr>
          <p:nvPr/>
        </p:nvPicPr>
        <p:blipFill>
          <a:blip r:embed="rId3" cstate="print"/>
          <a:srcRect/>
          <a:stretch>
            <a:fillRect/>
          </a:stretch>
        </p:blipFill>
        <p:spPr bwMode="auto">
          <a:xfrm>
            <a:off x="-4464050" y="1371600"/>
            <a:ext cx="1828800" cy="2286000"/>
          </a:xfrm>
          <a:prstGeom prst="rect">
            <a:avLst/>
          </a:prstGeom>
          <a:noFill/>
          <a:ln w="9525">
            <a:noFill/>
            <a:miter lim="800000"/>
            <a:headEnd/>
            <a:tailEnd/>
          </a:ln>
        </p:spPr>
      </p:pic>
      <p:sp>
        <p:nvSpPr>
          <p:cNvPr id="25605" name="Text Box 10"/>
          <p:cNvSpPr txBox="1">
            <a:spLocks noChangeArrowheads="1"/>
          </p:cNvSpPr>
          <p:nvPr/>
        </p:nvSpPr>
        <p:spPr bwMode="auto">
          <a:xfrm>
            <a:off x="2286000" y="1371600"/>
            <a:ext cx="5334000" cy="366713"/>
          </a:xfrm>
          <a:prstGeom prst="rect">
            <a:avLst/>
          </a:prstGeom>
          <a:noFill/>
          <a:ln w="9525">
            <a:noFill/>
            <a:miter lim="800000"/>
            <a:headEnd/>
            <a:tailEnd/>
          </a:ln>
        </p:spPr>
        <p:txBody>
          <a:bodyPr>
            <a:spAutoFit/>
          </a:bodyPr>
          <a:lstStyle/>
          <a:p>
            <a:pPr>
              <a:spcBef>
                <a:spcPct val="50000"/>
              </a:spcBef>
            </a:pPr>
            <a:endParaRPr lang="en-US" sz="1800" dirty="0">
              <a:solidFill>
                <a:srgbClr val="EB8F85"/>
              </a:solidFill>
              <a:latin typeface="Arial" charset="0"/>
            </a:endParaRPr>
          </a:p>
        </p:txBody>
      </p:sp>
      <p:sp>
        <p:nvSpPr>
          <p:cNvPr id="25606" name="Text Box 11"/>
          <p:cNvSpPr txBox="1">
            <a:spLocks noChangeArrowheads="1"/>
          </p:cNvSpPr>
          <p:nvPr/>
        </p:nvSpPr>
        <p:spPr bwMode="auto">
          <a:xfrm>
            <a:off x="381000" y="4114800"/>
            <a:ext cx="8382000" cy="1463675"/>
          </a:xfrm>
          <a:prstGeom prst="rect">
            <a:avLst/>
          </a:prstGeom>
          <a:noFill/>
          <a:ln w="9525">
            <a:noFill/>
            <a:miter lim="800000"/>
            <a:headEnd/>
            <a:tailEnd/>
          </a:ln>
        </p:spPr>
        <p:txBody>
          <a:bodyPr>
            <a:spAutoFit/>
          </a:bodyPr>
          <a:lstStyle/>
          <a:p>
            <a:pPr>
              <a:spcBef>
                <a:spcPct val="50000"/>
              </a:spcBef>
            </a:pPr>
            <a:r>
              <a:rPr lang="en-US" sz="2000" b="1" dirty="0">
                <a:solidFill>
                  <a:schemeClr val="tx1"/>
                </a:solidFill>
                <a:latin typeface="Arial" charset="0"/>
              </a:rPr>
              <a:t>It was a very sophisticated system of government with </a:t>
            </a:r>
            <a:r>
              <a:rPr lang="en-US" sz="2000" b="1" i="1" dirty="0">
                <a:solidFill>
                  <a:schemeClr val="tx1"/>
                </a:solidFill>
                <a:latin typeface="Arial" charset="0"/>
              </a:rPr>
              <a:t>checks and balances.</a:t>
            </a:r>
          </a:p>
          <a:p>
            <a:pPr>
              <a:spcBef>
                <a:spcPct val="50000"/>
              </a:spcBef>
            </a:pPr>
            <a:r>
              <a:rPr lang="en-US" sz="2000" b="1" dirty="0">
                <a:solidFill>
                  <a:schemeClr val="tx1"/>
                </a:solidFill>
                <a:latin typeface="Arial" charset="0"/>
              </a:rPr>
              <a:t>There was a King </a:t>
            </a:r>
            <a:r>
              <a:rPr lang="en-US" sz="2000" b="1" dirty="0">
                <a:solidFill>
                  <a:srgbClr val="2656EE"/>
                </a:solidFill>
                <a:latin typeface="Arial" charset="0"/>
              </a:rPr>
              <a:t>(executive branch),</a:t>
            </a:r>
            <a:r>
              <a:rPr lang="en-US" sz="2000" b="1" dirty="0">
                <a:solidFill>
                  <a:schemeClr val="tx1"/>
                </a:solidFill>
                <a:latin typeface="Arial" charset="0"/>
              </a:rPr>
              <a:t> priest </a:t>
            </a:r>
            <a:r>
              <a:rPr lang="en-US" sz="2000" b="1" dirty="0">
                <a:solidFill>
                  <a:srgbClr val="2656EE"/>
                </a:solidFill>
                <a:latin typeface="Arial" charset="0"/>
              </a:rPr>
              <a:t>(Cohen Gadol-religious branch)</a:t>
            </a:r>
            <a:r>
              <a:rPr lang="en-US" sz="2000" b="1" dirty="0">
                <a:solidFill>
                  <a:schemeClr val="tx1"/>
                </a:solidFill>
                <a:latin typeface="Arial" charset="0"/>
              </a:rPr>
              <a:t> and the Sanhedrin </a:t>
            </a:r>
            <a:r>
              <a:rPr lang="en-US" sz="2000" b="1" dirty="0">
                <a:solidFill>
                  <a:srgbClr val="2656EE"/>
                </a:solidFill>
                <a:latin typeface="Arial" charset="0"/>
              </a:rPr>
              <a:t>(judicial branch and legislative branch).</a:t>
            </a:r>
            <a:r>
              <a:rPr lang="en-US" sz="2000" b="1" dirty="0">
                <a:solidFill>
                  <a:schemeClr val="tx1"/>
                </a:solidFill>
                <a:latin typeface="Arial" charset="0"/>
              </a:rPr>
              <a:t>  </a:t>
            </a:r>
          </a:p>
        </p:txBody>
      </p:sp>
      <p:sp>
        <p:nvSpPr>
          <p:cNvPr id="25607" name="Text Box 13"/>
          <p:cNvSpPr txBox="1">
            <a:spLocks noChangeArrowheads="1"/>
          </p:cNvSpPr>
          <p:nvPr/>
        </p:nvSpPr>
        <p:spPr bwMode="auto">
          <a:xfrm>
            <a:off x="457200" y="4343400"/>
            <a:ext cx="8686800" cy="457200"/>
          </a:xfrm>
          <a:prstGeom prst="rect">
            <a:avLst/>
          </a:prstGeom>
          <a:noFill/>
          <a:ln w="9525">
            <a:noFill/>
            <a:miter lim="800000"/>
            <a:headEnd/>
            <a:tailEnd/>
          </a:ln>
        </p:spPr>
        <p:txBody>
          <a:bodyPr>
            <a:spAutoFit/>
          </a:bodyPr>
          <a:lstStyle/>
          <a:p>
            <a:pPr marL="342900" indent="-342900">
              <a:spcBef>
                <a:spcPct val="50000"/>
              </a:spcBef>
            </a:pPr>
            <a:endParaRPr lang="en-US" sz="2400" b="1" i="1" dirty="0">
              <a:solidFill>
                <a:schemeClr val="tx1"/>
              </a:solidFill>
              <a:latin typeface="Arial" charset="0"/>
            </a:endParaRPr>
          </a:p>
        </p:txBody>
      </p:sp>
      <p:pic>
        <p:nvPicPr>
          <p:cNvPr id="25608" name="Picture 18" descr="The Sanhedrin Council">
            <a:hlinkClick r:id="rId4"/>
          </p:cNvPr>
          <p:cNvPicPr>
            <a:picLocks noChangeAspect="1" noChangeArrowheads="1"/>
          </p:cNvPicPr>
          <p:nvPr/>
        </p:nvPicPr>
        <p:blipFill>
          <a:blip r:embed="rId5" cstate="print">
            <a:lum bright="14000"/>
          </a:blip>
          <a:srcRect/>
          <a:stretch>
            <a:fillRect/>
          </a:stretch>
        </p:blipFill>
        <p:spPr bwMode="auto">
          <a:xfrm>
            <a:off x="228600" y="0"/>
            <a:ext cx="4267200" cy="3657600"/>
          </a:xfrm>
          <a:prstGeom prst="rect">
            <a:avLst/>
          </a:prstGeom>
          <a:noFill/>
          <a:ln w="9525">
            <a:noFill/>
            <a:miter lim="800000"/>
            <a:headEnd/>
            <a:tailEnd/>
          </a:ln>
        </p:spPr>
      </p:pic>
      <p:sp>
        <p:nvSpPr>
          <p:cNvPr id="25609" name="Text Box 20"/>
          <p:cNvSpPr txBox="1">
            <a:spLocks noChangeArrowheads="1"/>
          </p:cNvSpPr>
          <p:nvPr/>
        </p:nvSpPr>
        <p:spPr bwMode="auto">
          <a:xfrm>
            <a:off x="4572000" y="1905000"/>
            <a:ext cx="4267200" cy="1784350"/>
          </a:xfrm>
          <a:prstGeom prst="rect">
            <a:avLst/>
          </a:prstGeom>
          <a:noFill/>
          <a:ln w="9525">
            <a:noFill/>
            <a:miter lim="800000"/>
            <a:headEnd/>
            <a:tailEnd/>
          </a:ln>
        </p:spPr>
        <p:txBody>
          <a:bodyPr>
            <a:spAutoFit/>
          </a:bodyPr>
          <a:lstStyle/>
          <a:p>
            <a:pPr algn="ctr">
              <a:spcBef>
                <a:spcPct val="50000"/>
              </a:spcBef>
            </a:pPr>
            <a:r>
              <a:rPr lang="en-US" sz="2000" b="1" dirty="0">
                <a:solidFill>
                  <a:schemeClr val="tx1"/>
                </a:solidFill>
                <a:latin typeface="Arial" charset="0"/>
              </a:rPr>
              <a:t>Sanhedrin was the ancient Israelite system of courts that existed 2,000 years ago and consisted of 70 judges.</a:t>
            </a:r>
          </a:p>
          <a:p>
            <a:pPr algn="ctr">
              <a:spcBef>
                <a:spcPct val="50000"/>
              </a:spcBef>
            </a:pPr>
            <a:endParaRPr lang="en-US" sz="2000" b="1" dirty="0">
              <a:solidFill>
                <a:srgbClr val="EB8F85"/>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rgbClr val="FFFFCC"/>
            </a:solidFill>
            <a:effectLst/>
            <a:latin typeface="Broadway"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rgbClr val="FFFFCC"/>
            </a:solidFill>
            <a:effectLst/>
            <a:latin typeface="Broadway"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5376</TotalTime>
  <Words>1300</Words>
  <Application>Microsoft Office PowerPoint</Application>
  <PresentationFormat>On-screen Show (4:3)</PresentationFormat>
  <Paragraphs>184</Paragraphs>
  <Slides>22</Slides>
  <Notes>14</Notes>
  <HiddenSlides>0</HiddenSlides>
  <MMClips>1</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22</vt:i4>
      </vt:variant>
    </vt:vector>
  </HeadingPairs>
  <TitlesOfParts>
    <vt:vector size="35" baseType="lpstr">
      <vt:lpstr>Algerian</vt:lpstr>
      <vt:lpstr>Allegro BT</vt:lpstr>
      <vt:lpstr>Arial</vt:lpstr>
      <vt:lpstr>Arial Black</vt:lpstr>
      <vt:lpstr>Arial Rounded MT Bold</vt:lpstr>
      <vt:lpstr>Arnprior</vt:lpstr>
      <vt:lpstr>Baskerville Old Face</vt:lpstr>
      <vt:lpstr>Book Antiqua</vt:lpstr>
      <vt:lpstr>Broadway</vt:lpstr>
      <vt:lpstr>Lucida Sans Unicode</vt:lpstr>
      <vt:lpstr>Papyrus</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The Ten Commandments</vt:lpstr>
      <vt:lpstr>The Ten Commandments</vt:lpstr>
      <vt:lpstr>PowerPoint Presentation</vt:lpstr>
      <vt:lpstr>PowerPoint Presentation</vt:lpstr>
      <vt:lpstr>PowerPoint Presentation</vt:lpstr>
      <vt:lpstr> By the 1st century B.C.E., all Jewish male children regardless of social status were educated to read the Hebrew Scriptures. The Hebrew Scriptures are also known  as the Old Testament or the. . . </vt:lpstr>
      <vt:lpstr>The Tanakh touched on all aspects of daily life:</vt:lpstr>
      <vt:lpstr>PowerPoint Presentation</vt:lpstr>
      <vt:lpstr>Judaism is…</vt:lpstr>
      <vt:lpstr>As a people, Jews are…</vt:lpstr>
      <vt:lpstr>As a way of life, Judaism is based on…</vt:lpstr>
      <vt:lpstr>How does Judaism sanctify life?</vt:lpstr>
      <vt:lpstr>How does Judaism sanctify time? </vt:lpstr>
      <vt:lpstr>How is Judaism related to Christianity?</vt:lpstr>
      <vt:lpstr>What are Jews really concerned about?</vt:lpstr>
      <vt:lpstr>PowerPoint Presentation</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Israel:</dc:title>
  <dc:creator>Owner</dc:creator>
  <cp:lastModifiedBy>ANTHONY SALCICCIOLI</cp:lastModifiedBy>
  <cp:revision>151</cp:revision>
  <dcterms:created xsi:type="dcterms:W3CDTF">2006-08-14T04:47:25Z</dcterms:created>
  <dcterms:modified xsi:type="dcterms:W3CDTF">2017-10-11T11:10:54Z</dcterms:modified>
</cp:coreProperties>
</file>