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308" r:id="rId2"/>
    <p:sldId id="341" r:id="rId3"/>
    <p:sldId id="256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40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339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5907"/>
    <a:srgbClr val="A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3200" y="1752600"/>
            <a:ext cx="54864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2743200"/>
            <a:ext cx="5486400" cy="457200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51BD53-9C47-4988-BC92-AE916263D3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5DAF1B-92F8-4413-9020-6B1BCF8143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5606E9-51E8-4C56-8D99-1F35AEF7D8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EF99D8B-6856-45A5-AD14-9B8E5AF62F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612886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45FF87-8C73-4B48-9AE2-17589EFA64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3F8E55-8897-458A-A142-3F6A69E2B0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C29143-BF9B-4495-9BDE-866BA19E89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BCF98-5881-4F34-A7DC-03FD5BF344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8189067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762000"/>
            <a:ext cx="1370012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1613" y="762000"/>
            <a:ext cx="3962400" cy="4953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AD31BE-90B2-4272-9843-D475BE565F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912E6D-E09B-4537-92AD-AC6CCBF0A4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50EF01-7611-4669-A5DA-CA2E868259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11B76-A23A-4E76-895B-642A9B0928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044216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1613" y="762000"/>
            <a:ext cx="5484812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741613" y="1828800"/>
            <a:ext cx="2665412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9425" y="1828800"/>
            <a:ext cx="26670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849A40-50E7-407B-877A-3253542423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57F7DA-D5AB-46DE-8345-A4202EC1E5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74E72B-579F-4C77-810C-3C9169C915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CA607-01BA-429A-AA59-606F77BB66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847728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741613" y="762000"/>
            <a:ext cx="5484812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DAADD5-9322-466D-873B-76260F0E28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27A0707-3090-4B5D-8433-CC1C23C9CB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EAF3E5C-1558-4086-B289-8D4788CFC9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0BC54-A366-4849-BF14-F89D186707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97558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E4CD52-FEC3-47C2-BC0D-D17304285B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E67381-BB02-4DB5-A79B-058D4627FB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A9A461-CED4-4AE5-92A3-084EAB96C6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C59FF-C584-4FBD-A74B-DD27DD5E6E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110449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80FB7A-20E0-4632-B19B-29E6CDF92A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A6861D-DAD4-4FD2-924D-9A4DC22612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1C7F3F-FBD7-43C6-A609-B46D837A45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4E2DE-3DCB-413B-84F9-572C23C8B5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98153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1613" y="1828800"/>
            <a:ext cx="2665412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9425" y="1828800"/>
            <a:ext cx="2667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8E5C81-E6A2-4326-AB3D-3660F6A5FB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96ED25-F01B-4E90-9281-3D7BCDD383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1C42CE-B7CB-43BF-86CA-7BBF4DC388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AC6F6-E050-479E-81BA-C417B52E02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342221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A25EDF9-07E3-4462-8231-013F99E420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C455D9D-8123-4506-B4B0-546CD8FCE4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80C6FAA-E867-4689-9F5D-DDA5FDC606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D0B16-052D-40F8-B45B-4AC4099729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482006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6FB5B13-73FF-4EE9-8A33-40BF3EFCF6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2941B53-3B89-4AF7-875F-24F515149B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B761925-83C1-4F9B-B25D-DEA1D6748D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CEF89-1A14-41D0-8D9D-C01146855D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20417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29F2AB8-B5EA-4EB0-8219-FD586F20C7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88D546F-3ADB-45F0-93C2-ADC25C5593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A45E3EB-B4A4-44FF-A306-9DCCBE25A2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D9051-96AD-48D9-AA1A-F0239FC1B7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88718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7B3811-E414-4B73-A66A-6C1B75B50E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65F970-C4A2-480C-A308-405DC768C8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9676A7-0634-4F3C-8FAD-6040CB0BED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F21CD-4136-478D-B89C-EE38CC1D12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071762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B03B04-B873-4C45-9983-AEC0BA2344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95AF88-95BC-4D29-8CF8-F7E70DDFAA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07C0C5-D9FC-4971-88CA-43F42271D1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13389-25FA-44B9-B60B-1E9CDD8413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97694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0A2F124-B435-4113-9C9A-9E2AC2AE21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41613" y="762000"/>
            <a:ext cx="548481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B0339C3-A831-45E1-9539-712917892E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741613" y="1828800"/>
            <a:ext cx="5484812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42372" name="Rectangle 4">
            <a:extLst>
              <a:ext uri="{FF2B5EF4-FFF2-40B4-BE49-F238E27FC236}">
                <a16:creationId xmlns:a16="http://schemas.microsoft.com/office/drawing/2014/main" id="{98028F7D-45ED-4392-8AA6-D30A6F8BBC8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5886450"/>
            <a:ext cx="1752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79551B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42373" name="Rectangle 5">
            <a:extLst>
              <a:ext uri="{FF2B5EF4-FFF2-40B4-BE49-F238E27FC236}">
                <a16:creationId xmlns:a16="http://schemas.microsoft.com/office/drawing/2014/main" id="{00573205-57E2-49D1-9715-E614F0597D5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88645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79551B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42374" name="Rectangle 6">
            <a:extLst>
              <a:ext uri="{FF2B5EF4-FFF2-40B4-BE49-F238E27FC236}">
                <a16:creationId xmlns:a16="http://schemas.microsoft.com/office/drawing/2014/main" id="{2E1405DE-0353-40AA-8623-0BF8A2299D7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5886450"/>
            <a:ext cx="1752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79551B"/>
                </a:solidFill>
                <a:latin typeface="Palatino Linotype" panose="02040502050505030304" pitchFamily="18" charset="0"/>
              </a:defRPr>
            </a:lvl1pPr>
          </a:lstStyle>
          <a:p>
            <a:pPr>
              <a:defRPr/>
            </a:pPr>
            <a:fld id="{E0DC21E8-7F7F-4248-9D3E-A0FF20BF3A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79551B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79551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79551B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79551B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79551B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79551B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3">
            <a:extLst>
              <a:ext uri="{FF2B5EF4-FFF2-40B4-BE49-F238E27FC236}">
                <a16:creationId xmlns:a16="http://schemas.microsoft.com/office/drawing/2014/main" id="{66144709-AC22-4D22-B783-A1CEDE1F19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Aesthetics in Home Styles</a:t>
            </a:r>
          </a:p>
        </p:txBody>
      </p:sp>
      <p:sp>
        <p:nvSpPr>
          <p:cNvPr id="3075" name="Content Placeholder 4">
            <a:extLst>
              <a:ext uri="{FF2B5EF4-FFF2-40B4-BE49-F238E27FC236}">
                <a16:creationId xmlns:a16="http://schemas.microsoft.com/office/drawing/2014/main" id="{713EDFFE-8E33-4262-AD63-7FF1619B6D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/>
              <a:t>What makes one dwelling more aesthetically more pleasing using our aesthetics criteria….</a:t>
            </a:r>
          </a:p>
        </p:txBody>
      </p:sp>
      <p:pic>
        <p:nvPicPr>
          <p:cNvPr id="3076" name="Picture 6">
            <a:extLst>
              <a:ext uri="{FF2B5EF4-FFF2-40B4-BE49-F238E27FC236}">
                <a16:creationId xmlns:a16="http://schemas.microsoft.com/office/drawing/2014/main" id="{4177F133-1149-4120-9C0F-3D88BB9D6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276600"/>
            <a:ext cx="4038600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01171548-6317-4AAD-A8A4-916202873D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Country</a:t>
            </a:r>
          </a:p>
        </p:txBody>
      </p:sp>
      <p:pic>
        <p:nvPicPr>
          <p:cNvPr id="11267" name="Content Placeholder 3">
            <a:extLst>
              <a:ext uri="{FF2B5EF4-FFF2-40B4-BE49-F238E27FC236}">
                <a16:creationId xmlns:a16="http://schemas.microsoft.com/office/drawing/2014/main" id="{2FDC6F0A-69BB-4713-8235-78167282AF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1943100"/>
            <a:ext cx="5484812" cy="3657600"/>
          </a:xfrm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E94CBE98-BF3F-48A6-AC06-86A3058ADF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Craftsman</a:t>
            </a:r>
          </a:p>
        </p:txBody>
      </p:sp>
      <p:pic>
        <p:nvPicPr>
          <p:cNvPr id="12291" name="Content Placeholder 3">
            <a:extLst>
              <a:ext uri="{FF2B5EF4-FFF2-40B4-BE49-F238E27FC236}">
                <a16:creationId xmlns:a16="http://schemas.microsoft.com/office/drawing/2014/main" id="{B20B579B-AFC3-47FC-90E1-3678B12A01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1943100"/>
            <a:ext cx="5484812" cy="3657600"/>
          </a:xfrm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7DA076E0-B102-4BC2-A1E5-5AFC388B2F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English Cottage </a:t>
            </a:r>
          </a:p>
        </p:txBody>
      </p:sp>
      <p:pic>
        <p:nvPicPr>
          <p:cNvPr id="13315" name="Content Placeholder 3">
            <a:extLst>
              <a:ext uri="{FF2B5EF4-FFF2-40B4-BE49-F238E27FC236}">
                <a16:creationId xmlns:a16="http://schemas.microsoft.com/office/drawing/2014/main" id="{C7221566-1440-495A-B476-20D29B9B45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1943100"/>
            <a:ext cx="5484812" cy="3657600"/>
          </a:xfrm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C704FFB1-C541-43C2-BD8A-B0488C2A66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Farmhouse</a:t>
            </a:r>
          </a:p>
        </p:txBody>
      </p:sp>
      <p:pic>
        <p:nvPicPr>
          <p:cNvPr id="14339" name="Content Placeholder 3">
            <a:extLst>
              <a:ext uri="{FF2B5EF4-FFF2-40B4-BE49-F238E27FC236}">
                <a16:creationId xmlns:a16="http://schemas.microsoft.com/office/drawing/2014/main" id="{920FB6DE-E1CF-4FA1-B947-63E4A2FA33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1982788"/>
            <a:ext cx="5484812" cy="3578225"/>
          </a:xfrm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2B742B2B-BC49-4723-ABA4-F429160170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Federal Colonial </a:t>
            </a:r>
          </a:p>
        </p:txBody>
      </p:sp>
      <p:pic>
        <p:nvPicPr>
          <p:cNvPr id="15363" name="Content Placeholder 3">
            <a:extLst>
              <a:ext uri="{FF2B5EF4-FFF2-40B4-BE49-F238E27FC236}">
                <a16:creationId xmlns:a16="http://schemas.microsoft.com/office/drawing/2014/main" id="{8AFA1F7D-D6B1-4A09-8128-E429DEA5A3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1828800"/>
            <a:ext cx="3352800" cy="3886200"/>
          </a:xfrm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809A9581-7328-4406-A013-BDDC0EBBA7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Florida</a:t>
            </a:r>
          </a:p>
        </p:txBody>
      </p:sp>
      <p:pic>
        <p:nvPicPr>
          <p:cNvPr id="16387" name="Content Placeholder 3">
            <a:extLst>
              <a:ext uri="{FF2B5EF4-FFF2-40B4-BE49-F238E27FC236}">
                <a16:creationId xmlns:a16="http://schemas.microsoft.com/office/drawing/2014/main" id="{E71A1DE2-B80C-4A4D-B954-F67A432C5C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1943100"/>
            <a:ext cx="5484812" cy="3657600"/>
          </a:xfrm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9EE7FDEC-9BA9-4D5B-93F2-3B60406E88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French</a:t>
            </a:r>
          </a:p>
        </p:txBody>
      </p:sp>
      <p:pic>
        <p:nvPicPr>
          <p:cNvPr id="17411" name="Content Placeholder 3">
            <a:extLst>
              <a:ext uri="{FF2B5EF4-FFF2-40B4-BE49-F238E27FC236}">
                <a16:creationId xmlns:a16="http://schemas.microsoft.com/office/drawing/2014/main" id="{1699F60D-D57F-461A-91AD-BB0F6727F5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1862138"/>
            <a:ext cx="5484812" cy="3819525"/>
          </a:xfrm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1D698BE0-DCBE-4EF6-9528-C2DA8673F1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Geodesic Dome </a:t>
            </a:r>
          </a:p>
        </p:txBody>
      </p:sp>
      <p:pic>
        <p:nvPicPr>
          <p:cNvPr id="18435" name="Content Placeholder 3">
            <a:extLst>
              <a:ext uri="{FF2B5EF4-FFF2-40B4-BE49-F238E27FC236}">
                <a16:creationId xmlns:a16="http://schemas.microsoft.com/office/drawing/2014/main" id="{64CF3471-0B34-4410-ABA6-BD6BFC0699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4313" y="2047875"/>
            <a:ext cx="5227637" cy="3667125"/>
          </a:xfrm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B1090168-C3BC-4166-A542-73B972E741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Georgian</a:t>
            </a:r>
          </a:p>
        </p:txBody>
      </p:sp>
      <p:pic>
        <p:nvPicPr>
          <p:cNvPr id="19459" name="Content Placeholder 3">
            <a:extLst>
              <a:ext uri="{FF2B5EF4-FFF2-40B4-BE49-F238E27FC236}">
                <a16:creationId xmlns:a16="http://schemas.microsoft.com/office/drawing/2014/main" id="{CEBE5565-655B-41CC-BCA5-1BDAC603D8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1688" y="2095500"/>
            <a:ext cx="4286250" cy="3352800"/>
          </a:xfrm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D7D3719A-D128-4C09-B67A-D5398D3D04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Greek Revival</a:t>
            </a:r>
          </a:p>
        </p:txBody>
      </p:sp>
      <p:pic>
        <p:nvPicPr>
          <p:cNvPr id="20483" name="Content Placeholder 3">
            <a:extLst>
              <a:ext uri="{FF2B5EF4-FFF2-40B4-BE49-F238E27FC236}">
                <a16:creationId xmlns:a16="http://schemas.microsoft.com/office/drawing/2014/main" id="{49894A3D-5EA9-4557-AC14-215C879F3F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1936750"/>
            <a:ext cx="5484812" cy="3670300"/>
          </a:xfrm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B69B43-8244-4F54-8E1B-61467EB4D877}"/>
              </a:ext>
            </a:extLst>
          </p:cNvPr>
          <p:cNvSpPr/>
          <p:nvPr/>
        </p:nvSpPr>
        <p:spPr>
          <a:xfrm>
            <a:off x="381000" y="152400"/>
            <a:ext cx="83058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>
              <a:solidFill>
                <a:srgbClr val="002060"/>
              </a:solidFill>
            </a:endParaRPr>
          </a:p>
          <a:p>
            <a:endParaRPr lang="en-US">
              <a:solidFill>
                <a:srgbClr val="002060"/>
              </a:solidFill>
            </a:endParaRPr>
          </a:p>
          <a:p>
            <a:r>
              <a:rPr lang="en-US" sz="2200">
                <a:solidFill>
                  <a:srgbClr val="515907"/>
                </a:solidFill>
              </a:rPr>
              <a:t>HERE’S HOW WE’LL LOOK AT ARCHITECTURE PHILOSOPHICALLY: </a:t>
            </a:r>
          </a:p>
          <a:p>
            <a:endParaRPr lang="en-US" sz="2200">
              <a:solidFill>
                <a:srgbClr val="FF0000"/>
              </a:solidFill>
            </a:endParaRPr>
          </a:p>
          <a:p>
            <a:r>
              <a:rPr lang="en-US" sz="2200">
                <a:solidFill>
                  <a:srgbClr val="FF0000"/>
                </a:solidFill>
              </a:rPr>
              <a:t>1) Architecture as an artform- </a:t>
            </a:r>
            <a:r>
              <a:rPr lang="en-US" sz="2200">
                <a:solidFill>
                  <a:srgbClr val="002060"/>
                </a:solidFill>
              </a:rPr>
              <a:t>What is the artistic merit of the creation? </a:t>
            </a:r>
          </a:p>
          <a:p>
            <a:r>
              <a:rPr lang="en-US" sz="2200">
                <a:solidFill>
                  <a:srgbClr val="FF0000"/>
                </a:solidFill>
              </a:rPr>
              <a:t>2) Architectural objects—</a:t>
            </a:r>
            <a:r>
              <a:rPr lang="en-US" sz="2200">
                <a:solidFill>
                  <a:srgbClr val="002060"/>
                </a:solidFill>
              </a:rPr>
              <a:t>what sorts of things did architect choose and how are they differ from other sorts of objects. </a:t>
            </a:r>
          </a:p>
          <a:p>
            <a:r>
              <a:rPr lang="en-US" sz="2200">
                <a:solidFill>
                  <a:srgbClr val="FF0000"/>
                </a:solidFill>
              </a:rPr>
              <a:t>3) Special architectural properties- </a:t>
            </a:r>
            <a:r>
              <a:rPr lang="en-US" sz="2200">
                <a:solidFill>
                  <a:srgbClr val="002060"/>
                </a:solidFill>
              </a:rPr>
              <a:t>The standard trio in architecture is A) structural integrity(firmitas) B) beauty, and C) utility </a:t>
            </a:r>
          </a:p>
          <a:p>
            <a:r>
              <a:rPr lang="en-US" sz="2200">
                <a:solidFill>
                  <a:srgbClr val="FF0000"/>
                </a:solidFill>
              </a:rPr>
              <a:t>4) Architectural types—</a:t>
            </a:r>
            <a:r>
              <a:rPr lang="en-US" sz="2200">
                <a:solidFill>
                  <a:srgbClr val="002060"/>
                </a:solidFill>
              </a:rPr>
              <a:t>Knowing different types allows you to compare and contrast in order to create your aesthetic. </a:t>
            </a:r>
          </a:p>
          <a:p>
            <a:r>
              <a:rPr lang="en-US" sz="2200">
                <a:solidFill>
                  <a:srgbClr val="FF0000"/>
                </a:solidFill>
              </a:rPr>
              <a:t>5) Meaning and other language-</a:t>
            </a:r>
            <a:r>
              <a:rPr lang="en-US" sz="2200">
                <a:solidFill>
                  <a:srgbClr val="002060"/>
                </a:solidFill>
              </a:rPr>
              <a:t>What is architect trying to express in his/her’s architecture and its objects?</a:t>
            </a:r>
          </a:p>
          <a:p>
            <a:r>
              <a:rPr lang="en-US" sz="2200">
                <a:solidFill>
                  <a:srgbClr val="FF0000"/>
                </a:solidFill>
              </a:rPr>
              <a:t>6) Social and moral features of architectural objects </a:t>
            </a:r>
            <a:r>
              <a:rPr lang="en-US" sz="2200">
                <a:solidFill>
                  <a:srgbClr val="002060"/>
                </a:solidFill>
              </a:rPr>
              <a:t>How did the architect better society and make an ethical/moral statement? </a:t>
            </a:r>
          </a:p>
        </p:txBody>
      </p:sp>
    </p:spTree>
    <p:extLst>
      <p:ext uri="{BB962C8B-B14F-4D97-AF65-F5344CB8AC3E}">
        <p14:creationId xmlns:p14="http://schemas.microsoft.com/office/powerpoint/2010/main" val="637435256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6DA7D3AE-DC21-46FA-A0B2-21B8DCFE27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Log Home </a:t>
            </a:r>
          </a:p>
        </p:txBody>
      </p:sp>
      <p:pic>
        <p:nvPicPr>
          <p:cNvPr id="21507" name="Content Placeholder 3">
            <a:extLst>
              <a:ext uri="{FF2B5EF4-FFF2-40B4-BE49-F238E27FC236}">
                <a16:creationId xmlns:a16="http://schemas.microsoft.com/office/drawing/2014/main" id="{BED91BA5-523F-4E22-B056-35A0A7D57E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1943100"/>
            <a:ext cx="5484812" cy="3657600"/>
          </a:xfrm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12460F17-256E-473A-87EC-4750226115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Mediterranean </a:t>
            </a:r>
          </a:p>
        </p:txBody>
      </p:sp>
      <p:pic>
        <p:nvPicPr>
          <p:cNvPr id="22531" name="Content Placeholder 3">
            <a:extLst>
              <a:ext uri="{FF2B5EF4-FFF2-40B4-BE49-F238E27FC236}">
                <a16:creationId xmlns:a16="http://schemas.microsoft.com/office/drawing/2014/main" id="{3BE21938-5CB6-498C-A9E3-870A88C318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8625" y="1828800"/>
            <a:ext cx="5030788" cy="3886200"/>
          </a:xfrm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651CC3C8-91A0-4A0F-B9FF-BC7056D5E2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Mid-Century Modern</a:t>
            </a:r>
          </a:p>
        </p:txBody>
      </p:sp>
      <p:pic>
        <p:nvPicPr>
          <p:cNvPr id="23555" name="Content Placeholder 3">
            <a:extLst>
              <a:ext uri="{FF2B5EF4-FFF2-40B4-BE49-F238E27FC236}">
                <a16:creationId xmlns:a16="http://schemas.microsoft.com/office/drawing/2014/main" id="{0F660CB7-6A4A-435D-886D-3373D02C69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1943100"/>
            <a:ext cx="5484812" cy="3657600"/>
          </a:xfrm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B221919E-FE20-4A91-862E-ACD8D4925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Modern</a:t>
            </a:r>
          </a:p>
        </p:txBody>
      </p:sp>
      <p:pic>
        <p:nvPicPr>
          <p:cNvPr id="24579" name="Content Placeholder 3">
            <a:extLst>
              <a:ext uri="{FF2B5EF4-FFF2-40B4-BE49-F238E27FC236}">
                <a16:creationId xmlns:a16="http://schemas.microsoft.com/office/drawing/2014/main" id="{32D40DB2-ACBD-4E82-B55A-D595C6B137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2200275"/>
            <a:ext cx="5484812" cy="3143250"/>
          </a:xfrm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A2AC0CF1-B076-4C1B-B5D1-9E36AA8CF7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Mountain</a:t>
            </a:r>
          </a:p>
        </p:txBody>
      </p:sp>
      <p:pic>
        <p:nvPicPr>
          <p:cNvPr id="25603" name="Content Placeholder 3">
            <a:extLst>
              <a:ext uri="{FF2B5EF4-FFF2-40B4-BE49-F238E27FC236}">
                <a16:creationId xmlns:a16="http://schemas.microsoft.com/office/drawing/2014/main" id="{602392A0-E7B1-4049-9685-1E439A0CE2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1914525"/>
            <a:ext cx="5484812" cy="3714750"/>
          </a:xfrm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1E42E639-BA1C-42A1-B52C-F000011DC0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Northwest </a:t>
            </a:r>
          </a:p>
        </p:txBody>
      </p:sp>
      <p:pic>
        <p:nvPicPr>
          <p:cNvPr id="26627" name="Content Placeholder 3">
            <a:extLst>
              <a:ext uri="{FF2B5EF4-FFF2-40B4-BE49-F238E27FC236}">
                <a16:creationId xmlns:a16="http://schemas.microsoft.com/office/drawing/2014/main" id="{1CC4FB2D-7E11-4CD8-97B6-5B4F8541D1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1943100"/>
            <a:ext cx="5484812" cy="3657600"/>
          </a:xfrm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77FC829A-BC25-4F33-9DC7-B09A618A69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Prairie </a:t>
            </a:r>
          </a:p>
        </p:txBody>
      </p:sp>
      <p:pic>
        <p:nvPicPr>
          <p:cNvPr id="27651" name="Content Placeholder 3">
            <a:extLst>
              <a:ext uri="{FF2B5EF4-FFF2-40B4-BE49-F238E27FC236}">
                <a16:creationId xmlns:a16="http://schemas.microsoft.com/office/drawing/2014/main" id="{C93F7D5D-FFE9-43F1-87CA-77E60AD651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2395538"/>
            <a:ext cx="5484812" cy="2752725"/>
          </a:xfrm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D1A0DCE1-BE97-4471-B1A6-C5372388F9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Ranch</a:t>
            </a:r>
          </a:p>
        </p:txBody>
      </p:sp>
      <p:pic>
        <p:nvPicPr>
          <p:cNvPr id="28675" name="Content Placeholder 3">
            <a:extLst>
              <a:ext uri="{FF2B5EF4-FFF2-40B4-BE49-F238E27FC236}">
                <a16:creationId xmlns:a16="http://schemas.microsoft.com/office/drawing/2014/main" id="{95192D9F-E507-47CE-A6FE-92CD1CF4C2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1138" y="1828800"/>
            <a:ext cx="5465762" cy="3886200"/>
          </a:xfrm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71A686A8-1A49-49E5-8645-6FCB402BCD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Shingle </a:t>
            </a:r>
          </a:p>
        </p:txBody>
      </p:sp>
      <p:pic>
        <p:nvPicPr>
          <p:cNvPr id="29699" name="Content Placeholder 3">
            <a:extLst>
              <a:ext uri="{FF2B5EF4-FFF2-40B4-BE49-F238E27FC236}">
                <a16:creationId xmlns:a16="http://schemas.microsoft.com/office/drawing/2014/main" id="{80977510-1FFC-42F7-9E1B-3F5992009C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3688" y="1828800"/>
            <a:ext cx="5300662" cy="3886200"/>
          </a:xfrm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F3406377-9941-4350-970C-4415A8FCEA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Spanish</a:t>
            </a:r>
          </a:p>
        </p:txBody>
      </p:sp>
      <p:pic>
        <p:nvPicPr>
          <p:cNvPr id="30723" name="Content Placeholder 3">
            <a:extLst>
              <a:ext uri="{FF2B5EF4-FFF2-40B4-BE49-F238E27FC236}">
                <a16:creationId xmlns:a16="http://schemas.microsoft.com/office/drawing/2014/main" id="{2D8FCF34-EC7C-487B-B584-6EC09055AD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1955800"/>
            <a:ext cx="5484812" cy="3632200"/>
          </a:xfrm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3037532E-07E9-4389-ABDE-A79B60ABD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838200"/>
            <a:ext cx="5486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rgbClr val="79551B"/>
                </a:solidFill>
                <a:latin typeface="Palatino Linotype" panose="020405020505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79551B"/>
                </a:solidFill>
                <a:latin typeface="Palatino Linotype" panose="020405020505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79551B"/>
                </a:solidFill>
                <a:latin typeface="Palatino Linotype" panose="020405020505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79551B"/>
                </a:solidFill>
                <a:latin typeface="Palatino Linotype" panose="020405020505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79551B"/>
                </a:solidFill>
                <a:latin typeface="Palatino Linotype" panose="020405020505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79551B"/>
                </a:solidFill>
                <a:latin typeface="Palatino Linotype" panose="020405020505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79551B"/>
                </a:solidFill>
                <a:latin typeface="Palatino Linotype" panose="020405020505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79551B"/>
                </a:solidFill>
                <a:latin typeface="Palatino Linotype" panose="020405020505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79551B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/>
              <a:t>Adobe Revival</a:t>
            </a:r>
          </a:p>
        </p:txBody>
      </p:sp>
      <p:pic>
        <p:nvPicPr>
          <p:cNvPr id="4099" name="Picture 1">
            <a:extLst>
              <a:ext uri="{FF2B5EF4-FFF2-40B4-BE49-F238E27FC236}">
                <a16:creationId xmlns:a16="http://schemas.microsoft.com/office/drawing/2014/main" id="{637FD22A-9524-4FFE-B577-C8FE32EA3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52600"/>
            <a:ext cx="5486400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968807CD-F0C7-4FDA-95AC-5E54E29677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Southern</a:t>
            </a:r>
          </a:p>
        </p:txBody>
      </p:sp>
      <p:pic>
        <p:nvPicPr>
          <p:cNvPr id="31747" name="Content Placeholder 3">
            <a:extLst>
              <a:ext uri="{FF2B5EF4-FFF2-40B4-BE49-F238E27FC236}">
                <a16:creationId xmlns:a16="http://schemas.microsoft.com/office/drawing/2014/main" id="{04FECBB8-A9CF-435E-88D6-508E5DFBA9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1936750"/>
            <a:ext cx="5484812" cy="3670300"/>
          </a:xfrm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851D3C28-EC32-44B5-A07D-9FEAFCED60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Southwest </a:t>
            </a:r>
          </a:p>
        </p:txBody>
      </p:sp>
      <p:pic>
        <p:nvPicPr>
          <p:cNvPr id="32771" name="Content Placeholder 3">
            <a:extLst>
              <a:ext uri="{FF2B5EF4-FFF2-40B4-BE49-F238E27FC236}">
                <a16:creationId xmlns:a16="http://schemas.microsoft.com/office/drawing/2014/main" id="{ACA82C25-ABA2-41D6-B29A-0F95F02B65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2455863"/>
            <a:ext cx="5484812" cy="2632075"/>
          </a:xfrm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F7E9E333-3CCA-40AA-9FB5-272B135A08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Traditional</a:t>
            </a:r>
          </a:p>
        </p:txBody>
      </p:sp>
      <p:pic>
        <p:nvPicPr>
          <p:cNvPr id="33795" name="Content Placeholder 3">
            <a:extLst>
              <a:ext uri="{FF2B5EF4-FFF2-40B4-BE49-F238E27FC236}">
                <a16:creationId xmlns:a16="http://schemas.microsoft.com/office/drawing/2014/main" id="{D6ABA72F-1096-4021-AE24-F9669E9E91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1951038"/>
            <a:ext cx="5484812" cy="3641725"/>
          </a:xfrm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8790FE92-8F98-4D0A-B7DD-5BC7025EBA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Tudor</a:t>
            </a:r>
          </a:p>
        </p:txBody>
      </p:sp>
      <p:pic>
        <p:nvPicPr>
          <p:cNvPr id="34819" name="Content Placeholder 3">
            <a:extLst>
              <a:ext uri="{FF2B5EF4-FFF2-40B4-BE49-F238E27FC236}">
                <a16:creationId xmlns:a16="http://schemas.microsoft.com/office/drawing/2014/main" id="{3897A951-EB4D-40F5-8EE7-5537F374C8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1936750"/>
            <a:ext cx="5484812" cy="3670300"/>
          </a:xfrm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BEC1946E-3B18-457B-8974-F2668DCE40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Tuscan</a:t>
            </a:r>
          </a:p>
        </p:txBody>
      </p:sp>
      <p:pic>
        <p:nvPicPr>
          <p:cNvPr id="35843" name="Content Placeholder 3">
            <a:extLst>
              <a:ext uri="{FF2B5EF4-FFF2-40B4-BE49-F238E27FC236}">
                <a16:creationId xmlns:a16="http://schemas.microsoft.com/office/drawing/2014/main" id="{DBDBB450-D491-48A1-AE28-2D4C33BAE2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2020888"/>
            <a:ext cx="5484812" cy="3502025"/>
          </a:xfrm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5997ED33-CDF6-48BA-BE49-43516ADF53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Victorian </a:t>
            </a:r>
          </a:p>
        </p:txBody>
      </p:sp>
      <p:pic>
        <p:nvPicPr>
          <p:cNvPr id="36867" name="Content Placeholder 3">
            <a:extLst>
              <a:ext uri="{FF2B5EF4-FFF2-40B4-BE49-F238E27FC236}">
                <a16:creationId xmlns:a16="http://schemas.microsoft.com/office/drawing/2014/main" id="{FF769638-98F8-44CC-ABC8-F988BA9FD7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1943100"/>
            <a:ext cx="5484812" cy="3657600"/>
          </a:xfrm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6C3361F4-AD6B-4968-B177-1D38EED0FB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Beach  </a:t>
            </a:r>
          </a:p>
        </p:txBody>
      </p:sp>
      <p:pic>
        <p:nvPicPr>
          <p:cNvPr id="5123" name="Content Placeholder 3">
            <a:extLst>
              <a:ext uri="{FF2B5EF4-FFF2-40B4-BE49-F238E27FC236}">
                <a16:creationId xmlns:a16="http://schemas.microsoft.com/office/drawing/2014/main" id="{DC61B449-8EF6-470A-AD1A-3DDBD0DB6B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1828800"/>
            <a:ext cx="5321300" cy="3886200"/>
          </a:xfrm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896564E3-9DF4-4A78-94AF-6E66F1871F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Bungalow </a:t>
            </a:r>
          </a:p>
        </p:txBody>
      </p:sp>
      <p:pic>
        <p:nvPicPr>
          <p:cNvPr id="6147" name="Content Placeholder 3">
            <a:extLst>
              <a:ext uri="{FF2B5EF4-FFF2-40B4-BE49-F238E27FC236}">
                <a16:creationId xmlns:a16="http://schemas.microsoft.com/office/drawing/2014/main" id="{C907433E-54CA-41D7-A17F-B58CD5A4C8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1828800"/>
            <a:ext cx="5329238" cy="3886200"/>
          </a:xfrm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EA9F3C81-9378-4748-9916-69413ED6D4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Cape Cod</a:t>
            </a:r>
          </a:p>
        </p:txBody>
      </p:sp>
      <p:pic>
        <p:nvPicPr>
          <p:cNvPr id="7171" name="Content Placeholder 3">
            <a:extLst>
              <a:ext uri="{FF2B5EF4-FFF2-40B4-BE49-F238E27FC236}">
                <a16:creationId xmlns:a16="http://schemas.microsoft.com/office/drawing/2014/main" id="{0F3DE539-B92E-41FA-9F41-ADA3AC623B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4638" y="1828800"/>
            <a:ext cx="5338762" cy="3886200"/>
          </a:xfrm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E743520B-1C01-4C4E-970E-9FC13F9C4F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Colonial</a:t>
            </a:r>
          </a:p>
        </p:txBody>
      </p:sp>
      <p:pic>
        <p:nvPicPr>
          <p:cNvPr id="8195" name="Content Placeholder 3">
            <a:extLst>
              <a:ext uri="{FF2B5EF4-FFF2-40B4-BE49-F238E27FC236}">
                <a16:creationId xmlns:a16="http://schemas.microsoft.com/office/drawing/2014/main" id="{FEC1D6ED-0B2F-4B76-96F0-8720B2AD80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1992313"/>
            <a:ext cx="5484812" cy="3559175"/>
          </a:xfrm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29D662C9-69CA-4367-9E3C-7E82DD1CEE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Contemporary </a:t>
            </a:r>
          </a:p>
        </p:txBody>
      </p:sp>
      <p:pic>
        <p:nvPicPr>
          <p:cNvPr id="9219" name="Content Placeholder 3">
            <a:extLst>
              <a:ext uri="{FF2B5EF4-FFF2-40B4-BE49-F238E27FC236}">
                <a16:creationId xmlns:a16="http://schemas.microsoft.com/office/drawing/2014/main" id="{710CAB36-49D8-4654-8001-AD5564099D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1613" y="2101850"/>
            <a:ext cx="5484812" cy="3340100"/>
          </a:xfrm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9B0BB37E-A6EB-4854-BA3E-83F7800244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Contemporary Craftsman</a:t>
            </a:r>
          </a:p>
        </p:txBody>
      </p:sp>
      <p:pic>
        <p:nvPicPr>
          <p:cNvPr id="10243" name="Content Placeholder 3">
            <a:extLst>
              <a:ext uri="{FF2B5EF4-FFF2-40B4-BE49-F238E27FC236}">
                <a16:creationId xmlns:a16="http://schemas.microsoft.com/office/drawing/2014/main" id="{F48FF6FE-64DD-4A17-8AD8-2572BDB0E3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7513" y="1828800"/>
            <a:ext cx="5053012" cy="3886200"/>
          </a:xfrm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Corinthian columns design template">
  <a:themeElements>
    <a:clrScheme name="Corinthian columns design template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Corinthian columns design template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rinthian columns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inthian columns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inthian columns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inthian columns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inthian columns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inthian columns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inthian columns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inthian columns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inthian columns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inthian columns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inthian columns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inthian columns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Corinthian columns design template</Template>
  <TotalTime>1338</TotalTime>
  <Words>195</Words>
  <Application>Microsoft Office PowerPoint</Application>
  <PresentationFormat>On-screen Show (4:3)</PresentationFormat>
  <Paragraphs>45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Palatino Linotype</vt:lpstr>
      <vt:lpstr>Corinthian columns design template</vt:lpstr>
      <vt:lpstr>Aesthetics in Home Styles</vt:lpstr>
      <vt:lpstr>PowerPoint Presentation</vt:lpstr>
      <vt:lpstr>PowerPoint Presentation</vt:lpstr>
      <vt:lpstr>Beach  </vt:lpstr>
      <vt:lpstr>Bungalow </vt:lpstr>
      <vt:lpstr>Cape Cod</vt:lpstr>
      <vt:lpstr>Colonial</vt:lpstr>
      <vt:lpstr>Contemporary </vt:lpstr>
      <vt:lpstr>Contemporary Craftsman</vt:lpstr>
      <vt:lpstr>Country</vt:lpstr>
      <vt:lpstr>Craftsman</vt:lpstr>
      <vt:lpstr>English Cottage </vt:lpstr>
      <vt:lpstr>Farmhouse</vt:lpstr>
      <vt:lpstr>Federal Colonial </vt:lpstr>
      <vt:lpstr>Florida</vt:lpstr>
      <vt:lpstr>French</vt:lpstr>
      <vt:lpstr>Geodesic Dome </vt:lpstr>
      <vt:lpstr>Georgian</vt:lpstr>
      <vt:lpstr>Greek Revival</vt:lpstr>
      <vt:lpstr>Log Home </vt:lpstr>
      <vt:lpstr>Mediterranean </vt:lpstr>
      <vt:lpstr>Mid-Century Modern</vt:lpstr>
      <vt:lpstr>Modern</vt:lpstr>
      <vt:lpstr>Mountain</vt:lpstr>
      <vt:lpstr>Northwest </vt:lpstr>
      <vt:lpstr>Prairie </vt:lpstr>
      <vt:lpstr>Ranch</vt:lpstr>
      <vt:lpstr>Shingle </vt:lpstr>
      <vt:lpstr>Spanish</vt:lpstr>
      <vt:lpstr>Southern</vt:lpstr>
      <vt:lpstr>Southwest </vt:lpstr>
      <vt:lpstr>Traditional</vt:lpstr>
      <vt:lpstr>Tudor</vt:lpstr>
      <vt:lpstr>Tuscan</vt:lpstr>
      <vt:lpstr>Victorian </vt:lpstr>
    </vt:vector>
  </TitlesOfParts>
  <Company>LISD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Architecture</dc:title>
  <dc:creator>LISD</dc:creator>
  <cp:lastModifiedBy>Anthony Salciccioli</cp:lastModifiedBy>
  <cp:revision>65</cp:revision>
  <cp:lastPrinted>2009-04-22T19:24:48Z</cp:lastPrinted>
  <dcterms:created xsi:type="dcterms:W3CDTF">2005-11-14T21:35:44Z</dcterms:created>
  <dcterms:modified xsi:type="dcterms:W3CDTF">2019-03-12T22:59:32Z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4</vt:i4>
  </property>
</Properties>
</file>