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tags/tag25.xml" ContentType="application/vnd.openxmlformats-officedocument.presentationml.tags+xml"/>
  <Override PartName="/ppt/notesSlides/notesSlide31.xml" ContentType="application/vnd.openxmlformats-officedocument.presentationml.notesSlide+xml"/>
  <Override PartName="/ppt/tags/tag26.xml" ContentType="application/vnd.openxmlformats-officedocument.presentationml.tags+xml"/>
  <Override PartName="/ppt/notesSlides/notesSlide32.xml" ContentType="application/vnd.openxmlformats-officedocument.presentationml.notesSlide+xml"/>
  <Override PartName="/ppt/tags/tag27.xml" ContentType="application/vnd.openxmlformats-officedocument.presentationml.tags+xml"/>
  <Override PartName="/ppt/notesSlides/notesSlide33.xml" ContentType="application/vnd.openxmlformats-officedocument.presentationml.notesSlide+xml"/>
  <Override PartName="/ppt/tags/tag28.xml" ContentType="application/vnd.openxmlformats-officedocument.presentationml.tags+xml"/>
  <Override PartName="/ppt/notesSlides/notesSlide34.xml" ContentType="application/vnd.openxmlformats-officedocument.presentationml.notesSlide+xml"/>
  <Override PartName="/ppt/tags/tag29.xml" ContentType="application/vnd.openxmlformats-officedocument.presentationml.tags+xml"/>
  <Override PartName="/ppt/notesSlides/notesSlide35.xml" ContentType="application/vnd.openxmlformats-officedocument.presentationml.notesSlide+xml"/>
  <Override PartName="/ppt/tags/tag30.xml" ContentType="application/vnd.openxmlformats-officedocument.presentationml.tags+xml"/>
  <Override PartName="/ppt/notesSlides/notesSlide36.xml" ContentType="application/vnd.openxmlformats-officedocument.presentationml.notesSlide+xml"/>
  <Override PartName="/ppt/tags/tag31.xml" ContentType="application/vnd.openxmlformats-officedocument.presentationml.tags+xml"/>
  <Override PartName="/ppt/notesSlides/notesSlide37.xml" ContentType="application/vnd.openxmlformats-officedocument.presentationml.notesSlide+xml"/>
  <Override PartName="/ppt/tags/tag32.xml" ContentType="application/vnd.openxmlformats-officedocument.presentationml.tags+xml"/>
  <Override PartName="/ppt/notesSlides/notesSlide38.xml" ContentType="application/vnd.openxmlformats-officedocument.presentationml.notesSlide+xml"/>
  <Override PartName="/ppt/tags/tag33.xml" ContentType="application/vnd.openxmlformats-officedocument.presentationml.tags+xml"/>
  <Override PartName="/ppt/notesSlides/notesSlide39.xml" ContentType="application/vnd.openxmlformats-officedocument.presentationml.notesSlide+xml"/>
  <Override PartName="/ppt/tags/tag34.xml" ContentType="application/vnd.openxmlformats-officedocument.presentationml.tags+xml"/>
  <Override PartName="/ppt/notesSlides/notesSlide40.xml" ContentType="application/vnd.openxmlformats-officedocument.presentationml.notesSlide+xml"/>
  <Override PartName="/ppt/tags/tag35.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36.xml" ContentType="application/vnd.openxmlformats-officedocument.presentationml.tags+xml"/>
  <Override PartName="/ppt/notesSlides/notesSlide43.xml" ContentType="application/vnd.openxmlformats-officedocument.presentationml.notesSlide+xml"/>
  <Override PartName="/ppt/tags/tag37.xml" ContentType="application/vnd.openxmlformats-officedocument.presentationml.tags+xml"/>
  <Override PartName="/ppt/notesSlides/notesSlide44.xml" ContentType="application/vnd.openxmlformats-officedocument.presentationml.notesSlide+xml"/>
  <Override PartName="/ppt/tags/tag38.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39.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1"/>
  </p:sldMasterIdLst>
  <p:notesMasterIdLst>
    <p:notesMasterId r:id="rId63"/>
  </p:notesMasterIdLst>
  <p:handoutMasterIdLst>
    <p:handoutMasterId r:id="rId64"/>
  </p:handoutMasterIdLst>
  <p:sldIdLst>
    <p:sldId id="499" r:id="rId2"/>
    <p:sldId id="728" r:id="rId3"/>
    <p:sldId id="659" r:id="rId4"/>
    <p:sldId id="729" r:id="rId5"/>
    <p:sldId id="484" r:id="rId6"/>
    <p:sldId id="485" r:id="rId7"/>
    <p:sldId id="486" r:id="rId8"/>
    <p:sldId id="624" r:id="rId9"/>
    <p:sldId id="490" r:id="rId10"/>
    <p:sldId id="661" r:id="rId11"/>
    <p:sldId id="662" r:id="rId12"/>
    <p:sldId id="663" r:id="rId13"/>
    <p:sldId id="626" r:id="rId14"/>
    <p:sldId id="706" r:id="rId15"/>
    <p:sldId id="628" r:id="rId16"/>
    <p:sldId id="504" r:id="rId17"/>
    <p:sldId id="505" r:id="rId18"/>
    <p:sldId id="506" r:id="rId19"/>
    <p:sldId id="631" r:id="rId20"/>
    <p:sldId id="632" r:id="rId21"/>
    <p:sldId id="710" r:id="rId22"/>
    <p:sldId id="711" r:id="rId23"/>
    <p:sldId id="634" r:id="rId24"/>
    <p:sldId id="672" r:id="rId25"/>
    <p:sldId id="712" r:id="rId26"/>
    <p:sldId id="636" r:id="rId27"/>
    <p:sldId id="713" r:id="rId28"/>
    <p:sldId id="714" r:id="rId29"/>
    <p:sldId id="715" r:id="rId30"/>
    <p:sldId id="528" r:id="rId31"/>
    <p:sldId id="529" r:id="rId32"/>
    <p:sldId id="530" r:id="rId33"/>
    <p:sldId id="716" r:id="rId34"/>
    <p:sldId id="717" r:id="rId35"/>
    <p:sldId id="681" r:id="rId36"/>
    <p:sldId id="682" r:id="rId37"/>
    <p:sldId id="596" r:id="rId38"/>
    <p:sldId id="683" r:id="rId39"/>
    <p:sldId id="718" r:id="rId40"/>
    <p:sldId id="719" r:id="rId41"/>
    <p:sldId id="720" r:id="rId42"/>
    <p:sldId id="721" r:id="rId43"/>
    <p:sldId id="646" r:id="rId44"/>
    <p:sldId id="630" r:id="rId45"/>
    <p:sldId id="647" r:id="rId46"/>
    <p:sldId id="648" r:id="rId47"/>
    <p:sldId id="689" r:id="rId48"/>
    <p:sldId id="722" r:id="rId49"/>
    <p:sldId id="534" r:id="rId50"/>
    <p:sldId id="690" r:id="rId51"/>
    <p:sldId id="691" r:id="rId52"/>
    <p:sldId id="651" r:id="rId53"/>
    <p:sldId id="723" r:id="rId54"/>
    <p:sldId id="652" r:id="rId55"/>
    <p:sldId id="724" r:id="rId56"/>
    <p:sldId id="725" r:id="rId57"/>
    <p:sldId id="726" r:id="rId58"/>
    <p:sldId id="620" r:id="rId59"/>
    <p:sldId id="622" r:id="rId60"/>
    <p:sldId id="727" r:id="rId61"/>
    <p:sldId id="703" r:id="rId62"/>
  </p:sldIdLst>
  <p:sldSz cx="9144000" cy="6858000" type="screen4x3"/>
  <p:notesSz cx="7086600" cy="9296400"/>
  <p:custDataLst>
    <p:tags r:id="rId65"/>
  </p:custDataLst>
  <p:defaultTextStyle>
    <a:defPPr>
      <a:defRPr lang="en-US"/>
    </a:defPPr>
    <a:lvl1pPr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1pPr>
    <a:lvl2pPr marL="457200"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2pPr>
    <a:lvl3pPr marL="914400"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3pPr>
    <a:lvl4pPr marL="1371600"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4pPr>
    <a:lvl5pPr marL="1828800"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64">
          <p15:clr>
            <a:srgbClr val="A4A3A4"/>
          </p15:clr>
        </p15:guide>
        <p15:guide id="3" orient="horz" pos="3744">
          <p15:clr>
            <a:srgbClr val="A4A3A4"/>
          </p15:clr>
        </p15:guide>
        <p15:guide id="4" pos="2880">
          <p15:clr>
            <a:srgbClr val="A4A3A4"/>
          </p15:clr>
        </p15:guide>
        <p15:guide id="5" pos="624">
          <p15:clr>
            <a:srgbClr val="A4A3A4"/>
          </p15:clr>
        </p15:guide>
        <p15:guide id="6" pos="2976">
          <p15:clr>
            <a:srgbClr val="A4A3A4"/>
          </p15:clr>
        </p15:guide>
      </p15:sldGuideLst>
    </p:ext>
    <p:ext uri="{2D200454-40CA-4A62-9FC3-DE9A4176ACB9}">
      <p15:notesGuideLst xmlns:p15="http://schemas.microsoft.com/office/powerpoint/2012/main">
        <p15:guide id="1" orient="horz" pos="2928">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49AA3"/>
    <a:srgbClr val="EE6471"/>
    <a:srgbClr val="A9D8C3"/>
    <a:srgbClr val="BF0000"/>
    <a:srgbClr val="E0E9ED"/>
    <a:srgbClr val="F9F5B4"/>
    <a:srgbClr val="F4F4F4"/>
    <a:srgbClr val="073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83" autoAdjust="0"/>
    <p:restoredTop sz="91679" autoAdjust="0"/>
  </p:normalViewPr>
  <p:slideViewPr>
    <p:cSldViewPr>
      <p:cViewPr varScale="1">
        <p:scale>
          <a:sx n="68" d="100"/>
          <a:sy n="68" d="100"/>
        </p:scale>
        <p:origin x="162" y="72"/>
      </p:cViewPr>
      <p:guideLst>
        <p:guide orient="horz" pos="2160"/>
        <p:guide orient="horz" pos="864"/>
        <p:guide orient="horz" pos="3744"/>
        <p:guide pos="2880"/>
        <p:guide pos="624"/>
        <p:guide pos="2976"/>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49" d="100"/>
          <a:sy n="49" d="100"/>
        </p:scale>
        <p:origin x="-1086" y="-102"/>
      </p:cViewPr>
      <p:guideLst>
        <p:guide orient="horz" pos="2928"/>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02" name="Rectangle 2"/>
          <p:cNvSpPr>
            <a:spLocks noGrp="1" noChangeArrowheads="1"/>
          </p:cNvSpPr>
          <p:nvPr>
            <p:ph type="hdr" sz="quarter"/>
          </p:nvPr>
        </p:nvSpPr>
        <p:spPr bwMode="auto">
          <a:xfrm>
            <a:off x="0" y="0"/>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defRPr sz="1200">
                <a:latin typeface="Times" panose="02020603050405020304" pitchFamily="18" charset="0"/>
              </a:defRPr>
            </a:lvl1pPr>
          </a:lstStyle>
          <a:p>
            <a:endParaRPr lang="en-US" altLang="en-US"/>
          </a:p>
        </p:txBody>
      </p:sp>
      <p:sp>
        <p:nvSpPr>
          <p:cNvPr id="409603" name="Rectangle 3"/>
          <p:cNvSpPr>
            <a:spLocks noGrp="1" noChangeArrowheads="1"/>
          </p:cNvSpPr>
          <p:nvPr>
            <p:ph type="dt" sz="quarter" idx="1"/>
          </p:nvPr>
        </p:nvSpPr>
        <p:spPr bwMode="auto">
          <a:xfrm>
            <a:off x="4014788" y="0"/>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200">
                <a:latin typeface="Times" panose="02020603050405020304" pitchFamily="18" charset="0"/>
              </a:defRPr>
            </a:lvl1pPr>
          </a:lstStyle>
          <a:p>
            <a:endParaRPr lang="en-US" altLang="en-US"/>
          </a:p>
        </p:txBody>
      </p:sp>
      <p:sp>
        <p:nvSpPr>
          <p:cNvPr id="409604" name="Rectangle 4"/>
          <p:cNvSpPr>
            <a:spLocks noGrp="1" noChangeArrowheads="1"/>
          </p:cNvSpPr>
          <p:nvPr>
            <p:ph type="ftr" sz="quarter" idx="2"/>
          </p:nvPr>
        </p:nvSpPr>
        <p:spPr bwMode="auto">
          <a:xfrm>
            <a:off x="0" y="8829675"/>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lnSpc>
                <a:spcPct val="100000"/>
              </a:lnSpc>
              <a:spcBef>
                <a:spcPct val="0"/>
              </a:spcBef>
              <a:defRPr sz="1200">
                <a:latin typeface="Times" panose="02020603050405020304" pitchFamily="18" charset="0"/>
              </a:defRPr>
            </a:lvl1pPr>
          </a:lstStyle>
          <a:p>
            <a:endParaRPr lang="en-US" altLang="en-US"/>
          </a:p>
        </p:txBody>
      </p:sp>
      <p:sp>
        <p:nvSpPr>
          <p:cNvPr id="409605" name="Rectangle 5"/>
          <p:cNvSpPr>
            <a:spLocks noGrp="1" noChangeArrowheads="1"/>
          </p:cNvSpPr>
          <p:nvPr>
            <p:ph type="sldNum" sz="quarter" idx="3"/>
          </p:nvPr>
        </p:nvSpPr>
        <p:spPr bwMode="auto">
          <a:xfrm>
            <a:off x="4014788" y="8829675"/>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defRPr sz="1200">
                <a:latin typeface="Times" panose="02020603050405020304" pitchFamily="18" charset="0"/>
              </a:defRPr>
            </a:lvl1pPr>
          </a:lstStyle>
          <a:p>
            <a:fld id="{11DE1648-0710-4B6A-85AE-04BC10345FAF}" type="slidenum">
              <a:rPr lang="en-US" altLang="en-US"/>
              <a:pPr/>
              <a:t>‹#›</a:t>
            </a:fld>
            <a:endParaRPr lang="en-US" altLang="en-US"/>
          </a:p>
        </p:txBody>
      </p:sp>
    </p:spTree>
    <p:extLst>
      <p:ext uri="{BB962C8B-B14F-4D97-AF65-F5344CB8AC3E}">
        <p14:creationId xmlns:p14="http://schemas.microsoft.com/office/powerpoint/2010/main" val="961913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lvl1pPr defTabSz="936625" eaLnBrk="0" hangingPunct="0">
              <a:lnSpc>
                <a:spcPct val="100000"/>
              </a:lnSpc>
              <a:spcBef>
                <a:spcPct val="0"/>
              </a:spcBef>
              <a:defRPr sz="1200">
                <a:latin typeface="Times" panose="02020603050405020304" pitchFamily="18" charset="0"/>
              </a:defRPr>
            </a:lvl1pPr>
          </a:lstStyle>
          <a:p>
            <a:endParaRPr lang="en-US" altLang="en-US"/>
          </a:p>
        </p:txBody>
      </p:sp>
      <p:sp>
        <p:nvSpPr>
          <p:cNvPr id="30723" name="Rectangle 3"/>
          <p:cNvSpPr>
            <a:spLocks noGrp="1" noChangeArrowheads="1"/>
          </p:cNvSpPr>
          <p:nvPr>
            <p:ph type="dt" idx="1"/>
          </p:nvPr>
        </p:nvSpPr>
        <p:spPr bwMode="auto">
          <a:xfrm>
            <a:off x="4014788" y="0"/>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lvl1pPr algn="r" defTabSz="936625" eaLnBrk="0" hangingPunct="0">
              <a:lnSpc>
                <a:spcPct val="100000"/>
              </a:lnSpc>
              <a:spcBef>
                <a:spcPct val="0"/>
              </a:spcBef>
              <a:defRPr sz="1200">
                <a:latin typeface="Times" panose="02020603050405020304" pitchFamily="18" charset="0"/>
              </a:defRPr>
            </a:lvl1pPr>
          </a:lstStyle>
          <a:p>
            <a:endParaRPr lang="en-US" altLang="en-US"/>
          </a:p>
        </p:txBody>
      </p:sp>
      <p:sp>
        <p:nvSpPr>
          <p:cNvPr id="30724" name="Rectangle 4"/>
          <p:cNvSpPr>
            <a:spLocks noRot="1" noChangeArrowheads="1" noTextEdit="1"/>
          </p:cNvSpPr>
          <p:nvPr>
            <p:ph type="sldImg" idx="2"/>
          </p:nvPr>
        </p:nvSpPr>
        <p:spPr bwMode="auto">
          <a:xfrm>
            <a:off x="12192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708025" y="4416425"/>
            <a:ext cx="56705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26" name="Rectangle 6"/>
          <p:cNvSpPr>
            <a:spLocks noGrp="1" noChangeArrowheads="1"/>
          </p:cNvSpPr>
          <p:nvPr>
            <p:ph type="ftr" sz="quarter" idx="4"/>
          </p:nvPr>
        </p:nvSpPr>
        <p:spPr bwMode="auto">
          <a:xfrm>
            <a:off x="0" y="8829675"/>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b" anchorCtr="0" compatLnSpc="1">
            <a:prstTxWarp prst="textNoShape">
              <a:avLst/>
            </a:prstTxWarp>
          </a:bodyPr>
          <a:lstStyle>
            <a:lvl1pPr defTabSz="936625" eaLnBrk="0" hangingPunct="0">
              <a:lnSpc>
                <a:spcPct val="100000"/>
              </a:lnSpc>
              <a:spcBef>
                <a:spcPct val="0"/>
              </a:spcBef>
              <a:defRPr sz="1200">
                <a:latin typeface="Times" panose="02020603050405020304" pitchFamily="18" charset="0"/>
              </a:defRPr>
            </a:lvl1pPr>
          </a:lstStyle>
          <a:p>
            <a:endParaRPr lang="en-US" altLang="en-US"/>
          </a:p>
        </p:txBody>
      </p:sp>
      <p:sp>
        <p:nvSpPr>
          <p:cNvPr id="30727" name="Rectangle 7"/>
          <p:cNvSpPr>
            <a:spLocks noGrp="1" noChangeArrowheads="1"/>
          </p:cNvSpPr>
          <p:nvPr>
            <p:ph type="sldNum" sz="quarter" idx="5"/>
          </p:nvPr>
        </p:nvSpPr>
        <p:spPr bwMode="auto">
          <a:xfrm>
            <a:off x="4014788" y="8829675"/>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b" anchorCtr="0" compatLnSpc="1">
            <a:prstTxWarp prst="textNoShape">
              <a:avLst/>
            </a:prstTxWarp>
          </a:bodyPr>
          <a:lstStyle>
            <a:lvl1pPr algn="r" defTabSz="936625" eaLnBrk="0" hangingPunct="0">
              <a:lnSpc>
                <a:spcPct val="100000"/>
              </a:lnSpc>
              <a:spcBef>
                <a:spcPct val="0"/>
              </a:spcBef>
              <a:defRPr sz="1200">
                <a:latin typeface="Times" panose="02020603050405020304" pitchFamily="18" charset="0"/>
              </a:defRPr>
            </a:lvl1pPr>
          </a:lstStyle>
          <a:p>
            <a:fld id="{157A2808-2DCB-4A99-9814-779E5853B44E}" type="slidenum">
              <a:rPr lang="en-US" altLang="en-US"/>
              <a:pPr/>
              <a:t>‹#›</a:t>
            </a:fld>
            <a:endParaRPr lang="en-US" altLang="en-US"/>
          </a:p>
        </p:txBody>
      </p:sp>
    </p:spTree>
    <p:extLst>
      <p:ext uri="{BB962C8B-B14F-4D97-AF65-F5344CB8AC3E}">
        <p14:creationId xmlns:p14="http://schemas.microsoft.com/office/powerpoint/2010/main" val="37338635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7793E4-AB3A-4DB5-AF4C-BC34F55ACA53}" type="slidenum">
              <a:rPr lang="en-US" altLang="en-US"/>
              <a:pPr/>
              <a:t>1</a:t>
            </a:fld>
            <a:endParaRPr lang="en-US" altLang="en-US"/>
          </a:p>
        </p:txBody>
      </p:sp>
      <p:sp>
        <p:nvSpPr>
          <p:cNvPr id="626690" name="Rectangle 2"/>
          <p:cNvSpPr>
            <a:spLocks noRot="1" noChangeArrowheads="1" noTextEdit="1"/>
          </p:cNvSpPr>
          <p:nvPr>
            <p:ph type="sldImg"/>
          </p:nvPr>
        </p:nvSpPr>
        <p:spPr>
          <a:ln/>
        </p:spPr>
      </p:sp>
      <p:sp>
        <p:nvSpPr>
          <p:cNvPr id="6266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62658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784913-E483-43BD-ADAB-46D01C103766}" type="slidenum">
              <a:rPr lang="en-US" altLang="en-US"/>
              <a:pPr/>
              <a:t>13</a:t>
            </a:fld>
            <a:endParaRPr lang="en-US" altLang="en-US"/>
          </a:p>
        </p:txBody>
      </p:sp>
      <p:sp>
        <p:nvSpPr>
          <p:cNvPr id="900098" name="Rectangle 2"/>
          <p:cNvSpPr>
            <a:spLocks noRot="1" noChangeArrowheads="1" noTextEdit="1"/>
          </p:cNvSpPr>
          <p:nvPr>
            <p:ph type="sldImg"/>
          </p:nvPr>
        </p:nvSpPr>
        <p:spPr>
          <a:ln/>
        </p:spPr>
      </p:sp>
      <p:sp>
        <p:nvSpPr>
          <p:cNvPr id="9000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66539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349C40-7CE5-4FED-8DFD-AB5456943A97}" type="slidenum">
              <a:rPr lang="en-US" altLang="en-US"/>
              <a:pPr/>
              <a:t>14</a:t>
            </a:fld>
            <a:endParaRPr lang="en-US" altLang="en-US"/>
          </a:p>
        </p:txBody>
      </p:sp>
      <p:sp>
        <p:nvSpPr>
          <p:cNvPr id="1051650" name="Rectangle 2"/>
          <p:cNvSpPr>
            <a:spLocks noRot="1" noChangeArrowheads="1" noTextEdit="1"/>
          </p:cNvSpPr>
          <p:nvPr>
            <p:ph type="sldImg"/>
          </p:nvPr>
        </p:nvSpPr>
        <p:spPr>
          <a:ln/>
        </p:spPr>
      </p:sp>
      <p:sp>
        <p:nvSpPr>
          <p:cNvPr id="10516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42063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FA6B1A-6A12-4252-8012-899672BFD515}" type="slidenum">
              <a:rPr lang="en-US" altLang="en-US"/>
              <a:pPr/>
              <a:t>15</a:t>
            </a:fld>
            <a:endParaRPr lang="en-US" altLang="en-US"/>
          </a:p>
        </p:txBody>
      </p:sp>
      <p:sp>
        <p:nvSpPr>
          <p:cNvPr id="904194" name="Rectangle 2"/>
          <p:cNvSpPr>
            <a:spLocks noRot="1" noChangeArrowheads="1" noTextEdit="1"/>
          </p:cNvSpPr>
          <p:nvPr>
            <p:ph type="sldImg"/>
          </p:nvPr>
        </p:nvSpPr>
        <p:spPr>
          <a:ln/>
        </p:spPr>
      </p:sp>
      <p:sp>
        <p:nvSpPr>
          <p:cNvPr id="9041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71579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4D6D41-C9D3-4F72-B92C-90E80DD58F9D}" type="slidenum">
              <a:rPr lang="en-US" altLang="en-US"/>
              <a:pPr/>
              <a:t>16</a:t>
            </a:fld>
            <a:endParaRPr lang="en-US" altLang="en-US"/>
          </a:p>
        </p:txBody>
      </p:sp>
      <p:sp>
        <p:nvSpPr>
          <p:cNvPr id="638978" name="Rectangle 2"/>
          <p:cNvSpPr>
            <a:spLocks noRot="1"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03349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65D97D-6816-43D6-BC72-48598F073C87}" type="slidenum">
              <a:rPr lang="en-US" altLang="en-US"/>
              <a:pPr/>
              <a:t>17</a:t>
            </a:fld>
            <a:endParaRPr lang="en-US" altLang="en-US"/>
          </a:p>
        </p:txBody>
      </p:sp>
      <p:sp>
        <p:nvSpPr>
          <p:cNvPr id="641026" name="Rectangle 2"/>
          <p:cNvSpPr>
            <a:spLocks noRo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80786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AD8774-5232-4EFE-BC82-2FDFF960D384}" type="slidenum">
              <a:rPr lang="en-US" altLang="en-US"/>
              <a:pPr/>
              <a:t>18</a:t>
            </a:fld>
            <a:endParaRPr lang="en-US" altLang="en-US"/>
          </a:p>
        </p:txBody>
      </p:sp>
      <p:sp>
        <p:nvSpPr>
          <p:cNvPr id="643074" name="Rectangle 2"/>
          <p:cNvSpPr>
            <a:spLocks noRo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12018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9668C-5C92-4CCD-A84A-CE318F0D4E0F}" type="slidenum">
              <a:rPr lang="en-US" altLang="en-US"/>
              <a:pPr/>
              <a:t>19</a:t>
            </a:fld>
            <a:endParaRPr lang="en-US" altLang="en-US"/>
          </a:p>
        </p:txBody>
      </p:sp>
      <p:sp>
        <p:nvSpPr>
          <p:cNvPr id="909314" name="Rectangle 2"/>
          <p:cNvSpPr>
            <a:spLocks noRo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80677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D278B-89B0-4F14-B05C-DDFC0C6943D0}" type="slidenum">
              <a:rPr lang="en-US" altLang="en-US"/>
              <a:pPr/>
              <a:t>20</a:t>
            </a:fld>
            <a:endParaRPr lang="en-US" altLang="en-US"/>
          </a:p>
        </p:txBody>
      </p:sp>
      <p:sp>
        <p:nvSpPr>
          <p:cNvPr id="911362" name="Rectangle 2"/>
          <p:cNvSpPr>
            <a:spLocks noRot="1" noChangeArrowheads="1" noTextEdit="1"/>
          </p:cNvSpPr>
          <p:nvPr>
            <p:ph type="sldImg"/>
          </p:nvPr>
        </p:nvSpPr>
        <p:spPr>
          <a:ln/>
        </p:spPr>
      </p:sp>
      <p:sp>
        <p:nvSpPr>
          <p:cNvPr id="911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67998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D86BD-3B55-4472-A51D-D84C1A698559}" type="slidenum">
              <a:rPr lang="en-US" altLang="en-US"/>
              <a:pPr/>
              <a:t>21</a:t>
            </a:fld>
            <a:endParaRPr lang="en-US" altLang="en-US"/>
          </a:p>
        </p:txBody>
      </p:sp>
      <p:sp>
        <p:nvSpPr>
          <p:cNvPr id="1058818" name="Rectangle 2"/>
          <p:cNvSpPr>
            <a:spLocks noRot="1" noChangeArrowheads="1" noTextEdit="1"/>
          </p:cNvSpPr>
          <p:nvPr>
            <p:ph type="sldImg"/>
          </p:nvPr>
        </p:nvSpPr>
        <p:spPr>
          <a:ln/>
        </p:spPr>
      </p:sp>
      <p:sp>
        <p:nvSpPr>
          <p:cNvPr id="10588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22971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AE6263-F13C-4EFD-BC69-79E53944855D}" type="slidenum">
              <a:rPr lang="en-US" altLang="en-US"/>
              <a:pPr/>
              <a:t>22</a:t>
            </a:fld>
            <a:endParaRPr lang="en-US" altLang="en-US"/>
          </a:p>
        </p:txBody>
      </p:sp>
      <p:sp>
        <p:nvSpPr>
          <p:cNvPr id="1060866" name="Rectangle 2"/>
          <p:cNvSpPr>
            <a:spLocks noRot="1" noChangeArrowheads="1" noTextEdit="1"/>
          </p:cNvSpPr>
          <p:nvPr>
            <p:ph type="sldImg"/>
          </p:nvPr>
        </p:nvSpPr>
        <p:spPr>
          <a:ln/>
        </p:spPr>
      </p:sp>
      <p:sp>
        <p:nvSpPr>
          <p:cNvPr id="10608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40926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AC48C8-4401-4012-A908-91CF2A2E2756}" type="slidenum">
              <a:rPr lang="en-US" altLang="en-US"/>
              <a:pPr/>
              <a:t>2</a:t>
            </a:fld>
            <a:endParaRPr lang="en-US" altLang="en-US"/>
          </a:p>
        </p:txBody>
      </p:sp>
      <p:sp>
        <p:nvSpPr>
          <p:cNvPr id="1097730" name="Rectangle 2"/>
          <p:cNvSpPr>
            <a:spLocks noRot="1" noChangeArrowheads="1" noTextEdit="1"/>
          </p:cNvSpPr>
          <p:nvPr>
            <p:ph type="sldImg"/>
          </p:nvPr>
        </p:nvSpPr>
        <p:spPr>
          <a:ln/>
        </p:spPr>
      </p:sp>
      <p:sp>
        <p:nvSpPr>
          <p:cNvPr id="1097731"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3662763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AFCCC-1846-4FC5-BF5F-2FF26C2EDED9}" type="slidenum">
              <a:rPr lang="en-US" altLang="en-US"/>
              <a:pPr/>
              <a:t>23</a:t>
            </a:fld>
            <a:endParaRPr lang="en-US" altLang="en-US"/>
          </a:p>
        </p:txBody>
      </p:sp>
      <p:sp>
        <p:nvSpPr>
          <p:cNvPr id="915458" name="Rectangle 2"/>
          <p:cNvSpPr>
            <a:spLocks noRot="1" noChangeArrowheads="1" noTextEdit="1"/>
          </p:cNvSpPr>
          <p:nvPr>
            <p:ph type="sldImg"/>
          </p:nvPr>
        </p:nvSpPr>
        <p:spPr>
          <a:ln/>
        </p:spPr>
      </p:sp>
      <p:sp>
        <p:nvSpPr>
          <p:cNvPr id="915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84130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6826A-1D95-49B0-B5C5-953543D8A2A9}" type="slidenum">
              <a:rPr lang="en-US" altLang="en-US"/>
              <a:pPr/>
              <a:t>25</a:t>
            </a:fld>
            <a:endParaRPr lang="en-US" altLang="en-US"/>
          </a:p>
        </p:txBody>
      </p:sp>
      <p:sp>
        <p:nvSpPr>
          <p:cNvPr id="1062914" name="Rectangle 2"/>
          <p:cNvSpPr>
            <a:spLocks noRot="1" noChangeArrowheads="1" noTextEdit="1"/>
          </p:cNvSpPr>
          <p:nvPr>
            <p:ph type="sldImg"/>
          </p:nvPr>
        </p:nvSpPr>
        <p:spPr>
          <a:ln/>
        </p:spPr>
      </p:sp>
      <p:sp>
        <p:nvSpPr>
          <p:cNvPr id="1062915"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1776270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32CCE8-0F2A-43E6-A84B-EF694A843C58}" type="slidenum">
              <a:rPr lang="en-US" altLang="en-US"/>
              <a:pPr/>
              <a:t>26</a:t>
            </a:fld>
            <a:endParaRPr lang="en-US" altLang="en-US"/>
          </a:p>
        </p:txBody>
      </p:sp>
      <p:sp>
        <p:nvSpPr>
          <p:cNvPr id="921602" name="Rectangle 2"/>
          <p:cNvSpPr>
            <a:spLocks noRot="1" noChangeArrowheads="1" noTextEdit="1"/>
          </p:cNvSpPr>
          <p:nvPr>
            <p:ph type="sldImg"/>
          </p:nvPr>
        </p:nvSpPr>
        <p:spPr>
          <a:ln/>
        </p:spPr>
      </p:sp>
      <p:sp>
        <p:nvSpPr>
          <p:cNvPr id="921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65026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E18F5E-C8C4-4253-9A13-AA8128EDC931}" type="slidenum">
              <a:rPr lang="en-US" altLang="en-US"/>
              <a:pPr/>
              <a:t>27</a:t>
            </a:fld>
            <a:endParaRPr lang="en-US" altLang="en-US"/>
          </a:p>
        </p:txBody>
      </p:sp>
      <p:sp>
        <p:nvSpPr>
          <p:cNvPr id="1064962" name="Rectangle 2"/>
          <p:cNvSpPr>
            <a:spLocks noRot="1" noChangeArrowheads="1" noTextEdit="1"/>
          </p:cNvSpPr>
          <p:nvPr>
            <p:ph type="sldImg"/>
          </p:nvPr>
        </p:nvSpPr>
        <p:spPr>
          <a:ln/>
        </p:spPr>
      </p:sp>
      <p:sp>
        <p:nvSpPr>
          <p:cNvPr id="1064963"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3420774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57AA32-7535-4DD5-ADBF-8263BBED7251}" type="slidenum">
              <a:rPr lang="en-US" altLang="en-US"/>
              <a:pPr/>
              <a:t>29</a:t>
            </a:fld>
            <a:endParaRPr lang="en-US" altLang="en-US"/>
          </a:p>
        </p:txBody>
      </p:sp>
      <p:sp>
        <p:nvSpPr>
          <p:cNvPr id="1068034" name="Rectangle 2"/>
          <p:cNvSpPr>
            <a:spLocks noRot="1" noChangeArrowheads="1" noTextEdit="1"/>
          </p:cNvSpPr>
          <p:nvPr>
            <p:ph type="sldImg"/>
          </p:nvPr>
        </p:nvSpPr>
        <p:spPr>
          <a:ln/>
        </p:spPr>
      </p:sp>
      <p:sp>
        <p:nvSpPr>
          <p:cNvPr id="1068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3333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B95B76-8A3A-470F-8385-BBC338D92F00}" type="slidenum">
              <a:rPr lang="en-US" altLang="en-US"/>
              <a:pPr/>
              <a:t>30</a:t>
            </a:fld>
            <a:endParaRPr lang="en-US" altLang="en-US"/>
          </a:p>
        </p:txBody>
      </p:sp>
      <p:sp>
        <p:nvSpPr>
          <p:cNvPr id="688130" name="Rectangle 2"/>
          <p:cNvSpPr>
            <a:spLocks noRot="1" noChangeArrowheads="1" noTextEdit="1"/>
          </p:cNvSpPr>
          <p:nvPr>
            <p:ph type="sldImg"/>
          </p:nvPr>
        </p:nvSpPr>
        <p:spPr>
          <a:ln/>
        </p:spPr>
      </p:sp>
      <p:sp>
        <p:nvSpPr>
          <p:cNvPr id="688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11279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757BF-7D42-4F24-9686-841ADB9C73C5}" type="slidenum">
              <a:rPr lang="en-US" altLang="en-US"/>
              <a:pPr/>
              <a:t>31</a:t>
            </a:fld>
            <a:endParaRPr lang="en-US" altLang="en-US"/>
          </a:p>
        </p:txBody>
      </p:sp>
      <p:sp>
        <p:nvSpPr>
          <p:cNvPr id="690178" name="Rectangle 2"/>
          <p:cNvSpPr>
            <a:spLocks noRot="1" noChangeArrowheads="1" noTextEdit="1"/>
          </p:cNvSpPr>
          <p:nvPr>
            <p:ph type="sldImg"/>
          </p:nvPr>
        </p:nvSpPr>
        <p:spPr>
          <a:ln/>
        </p:spPr>
      </p:sp>
      <p:sp>
        <p:nvSpPr>
          <p:cNvPr id="69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81607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1DA0C7-594D-4F80-A2C7-DE6D0989E8FE}" type="slidenum">
              <a:rPr lang="en-US" altLang="en-US"/>
              <a:pPr/>
              <a:t>32</a:t>
            </a:fld>
            <a:endParaRPr lang="en-US" altLang="en-US"/>
          </a:p>
        </p:txBody>
      </p:sp>
      <p:sp>
        <p:nvSpPr>
          <p:cNvPr id="692226" name="Rectangle 2"/>
          <p:cNvSpPr>
            <a:spLocks noRot="1" noChangeArrowheads="1" noTextEdit="1"/>
          </p:cNvSpPr>
          <p:nvPr>
            <p:ph type="sldImg"/>
          </p:nvPr>
        </p:nvSpPr>
        <p:spPr>
          <a:ln/>
        </p:spPr>
      </p:sp>
      <p:sp>
        <p:nvSpPr>
          <p:cNvPr id="69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21597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D00B04-845F-4C3F-B85A-1D0693F16D5D}" type="slidenum">
              <a:rPr lang="en-US" altLang="en-US"/>
              <a:pPr/>
              <a:t>33</a:t>
            </a:fld>
            <a:endParaRPr lang="en-US" altLang="en-US"/>
          </a:p>
        </p:txBody>
      </p:sp>
      <p:sp>
        <p:nvSpPr>
          <p:cNvPr id="1070082" name="Rectangle 2"/>
          <p:cNvSpPr>
            <a:spLocks noRot="1" noChangeArrowheads="1" noTextEdit="1"/>
          </p:cNvSpPr>
          <p:nvPr>
            <p:ph type="sldImg"/>
          </p:nvPr>
        </p:nvSpPr>
        <p:spPr>
          <a:ln/>
        </p:spPr>
      </p:sp>
      <p:sp>
        <p:nvSpPr>
          <p:cNvPr id="1070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74875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EE3D44-F711-410F-9911-F82A308662DA}" type="slidenum">
              <a:rPr lang="en-US" altLang="en-US"/>
              <a:pPr/>
              <a:t>34</a:t>
            </a:fld>
            <a:endParaRPr lang="en-US" altLang="en-US"/>
          </a:p>
        </p:txBody>
      </p:sp>
      <p:sp>
        <p:nvSpPr>
          <p:cNvPr id="1072130" name="Rectangle 2"/>
          <p:cNvSpPr>
            <a:spLocks noRot="1" noChangeArrowheads="1" noTextEdit="1"/>
          </p:cNvSpPr>
          <p:nvPr>
            <p:ph type="sldImg"/>
          </p:nvPr>
        </p:nvSpPr>
        <p:spPr>
          <a:ln/>
        </p:spPr>
      </p:sp>
      <p:sp>
        <p:nvSpPr>
          <p:cNvPr id="1072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5930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DAC45-04F2-4584-B3FF-EAA892F9A3C8}" type="slidenum">
              <a:rPr lang="en-US" altLang="en-US"/>
              <a:pPr/>
              <a:t>4</a:t>
            </a:fld>
            <a:endParaRPr lang="en-US" altLang="en-US"/>
          </a:p>
        </p:txBody>
      </p:sp>
      <p:sp>
        <p:nvSpPr>
          <p:cNvPr id="1100802" name="Rectangle 2"/>
          <p:cNvSpPr>
            <a:spLocks noRot="1" noChangeArrowheads="1" noTextEdit="1"/>
          </p:cNvSpPr>
          <p:nvPr>
            <p:ph type="sldImg"/>
          </p:nvPr>
        </p:nvSpPr>
        <p:spPr>
          <a:ln/>
        </p:spPr>
      </p:sp>
      <p:sp>
        <p:nvSpPr>
          <p:cNvPr id="1100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9090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178AC4-58B4-445B-896B-89DD0A6DF64B}" type="slidenum">
              <a:rPr lang="en-US" altLang="en-US"/>
              <a:pPr/>
              <a:t>35</a:t>
            </a:fld>
            <a:endParaRPr lang="en-US" altLang="en-US"/>
          </a:p>
        </p:txBody>
      </p:sp>
      <p:sp>
        <p:nvSpPr>
          <p:cNvPr id="998402" name="Rectangle 2"/>
          <p:cNvSpPr>
            <a:spLocks noRot="1" noChangeArrowheads="1" noTextEdit="1"/>
          </p:cNvSpPr>
          <p:nvPr>
            <p:ph type="sldImg"/>
          </p:nvPr>
        </p:nvSpPr>
        <p:spPr>
          <a:ln/>
        </p:spPr>
      </p:sp>
      <p:sp>
        <p:nvSpPr>
          <p:cNvPr id="99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29596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B587FC-070F-4A80-87C5-D51996B02A09}" type="slidenum">
              <a:rPr lang="en-US" altLang="en-US"/>
              <a:pPr/>
              <a:t>36</a:t>
            </a:fld>
            <a:endParaRPr lang="en-US" altLang="en-US"/>
          </a:p>
        </p:txBody>
      </p:sp>
      <p:sp>
        <p:nvSpPr>
          <p:cNvPr id="1000450" name="Rectangle 2"/>
          <p:cNvSpPr>
            <a:spLocks noRot="1" noChangeArrowheads="1" noTextEdit="1"/>
          </p:cNvSpPr>
          <p:nvPr>
            <p:ph type="sldImg"/>
          </p:nvPr>
        </p:nvSpPr>
        <p:spPr>
          <a:ln/>
        </p:spPr>
      </p:sp>
      <p:sp>
        <p:nvSpPr>
          <p:cNvPr id="10004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67308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B12242-300A-4EBC-B7C0-7AE8D0F2407D}" type="slidenum">
              <a:rPr lang="en-US" altLang="en-US"/>
              <a:pPr/>
              <a:t>37</a:t>
            </a:fld>
            <a:endParaRPr lang="en-US" altLang="en-US"/>
          </a:p>
        </p:txBody>
      </p:sp>
      <p:sp>
        <p:nvSpPr>
          <p:cNvPr id="836610" name="Rectangle 2"/>
          <p:cNvSpPr>
            <a:spLocks noRot="1" noChangeArrowheads="1" noTextEdit="1"/>
          </p:cNvSpPr>
          <p:nvPr>
            <p:ph type="sldImg"/>
          </p:nvPr>
        </p:nvSpPr>
        <p:spPr>
          <a:ln/>
        </p:spPr>
      </p:sp>
      <p:sp>
        <p:nvSpPr>
          <p:cNvPr id="8366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9361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C730D1-A7B3-49F3-9812-A6DCC6297928}" type="slidenum">
              <a:rPr lang="en-US" altLang="en-US"/>
              <a:pPr/>
              <a:t>38</a:t>
            </a:fld>
            <a:endParaRPr lang="en-US" altLang="en-US"/>
          </a:p>
        </p:txBody>
      </p:sp>
      <p:sp>
        <p:nvSpPr>
          <p:cNvPr id="1002498" name="Rectangle 2"/>
          <p:cNvSpPr>
            <a:spLocks noRot="1" noChangeArrowheads="1" noTextEdit="1"/>
          </p:cNvSpPr>
          <p:nvPr>
            <p:ph type="sldImg"/>
          </p:nvPr>
        </p:nvSpPr>
        <p:spPr>
          <a:ln/>
        </p:spPr>
      </p:sp>
      <p:sp>
        <p:nvSpPr>
          <p:cNvPr id="10024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8587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7F9DE6-D631-439E-B528-CF77181D0ACC}" type="slidenum">
              <a:rPr lang="en-US" altLang="en-US"/>
              <a:pPr/>
              <a:t>39</a:t>
            </a:fld>
            <a:endParaRPr lang="en-US" altLang="en-US"/>
          </a:p>
        </p:txBody>
      </p:sp>
      <p:sp>
        <p:nvSpPr>
          <p:cNvPr id="1076226" name="Rectangle 2"/>
          <p:cNvSpPr>
            <a:spLocks noRot="1" noChangeArrowheads="1" noTextEdit="1"/>
          </p:cNvSpPr>
          <p:nvPr>
            <p:ph type="sldImg"/>
          </p:nvPr>
        </p:nvSpPr>
        <p:spPr>
          <a:ln/>
        </p:spPr>
      </p:sp>
      <p:sp>
        <p:nvSpPr>
          <p:cNvPr id="1076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48044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05FC44-490D-4F59-A5A3-83DAF5CC44A0}" type="slidenum">
              <a:rPr lang="en-US" altLang="en-US"/>
              <a:pPr/>
              <a:t>40</a:t>
            </a:fld>
            <a:endParaRPr lang="en-US" altLang="en-US"/>
          </a:p>
        </p:txBody>
      </p:sp>
      <p:sp>
        <p:nvSpPr>
          <p:cNvPr id="1078274" name="Rectangle 2"/>
          <p:cNvSpPr>
            <a:spLocks noRot="1" noChangeArrowheads="1" noTextEdit="1"/>
          </p:cNvSpPr>
          <p:nvPr>
            <p:ph type="sldImg"/>
          </p:nvPr>
        </p:nvSpPr>
        <p:spPr>
          <a:ln/>
        </p:spPr>
      </p:sp>
      <p:sp>
        <p:nvSpPr>
          <p:cNvPr id="10782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643705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1F16C-CF5C-48CF-A55C-3F6EC74DC968}" type="slidenum">
              <a:rPr lang="en-US" altLang="en-US"/>
              <a:pPr/>
              <a:t>41</a:t>
            </a:fld>
            <a:endParaRPr lang="en-US" altLang="en-US"/>
          </a:p>
        </p:txBody>
      </p:sp>
      <p:sp>
        <p:nvSpPr>
          <p:cNvPr id="1080322" name="Rectangle 2"/>
          <p:cNvSpPr>
            <a:spLocks noRot="1" noChangeArrowheads="1" noTextEdit="1"/>
          </p:cNvSpPr>
          <p:nvPr>
            <p:ph type="sldImg"/>
          </p:nvPr>
        </p:nvSpPr>
        <p:spPr>
          <a:ln/>
        </p:spPr>
      </p:sp>
      <p:sp>
        <p:nvSpPr>
          <p:cNvPr id="10803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77588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94F3E3-1CDE-4C9E-B8FA-4F453FA36FCA}" type="slidenum">
              <a:rPr lang="en-US" altLang="en-US"/>
              <a:pPr/>
              <a:t>43</a:t>
            </a:fld>
            <a:endParaRPr lang="en-US" altLang="en-US"/>
          </a:p>
        </p:txBody>
      </p:sp>
      <p:sp>
        <p:nvSpPr>
          <p:cNvPr id="939010" name="Rectangle 2"/>
          <p:cNvSpPr>
            <a:spLocks noRot="1" noChangeArrowheads="1" noTextEdit="1"/>
          </p:cNvSpPr>
          <p:nvPr>
            <p:ph type="sldImg"/>
          </p:nvPr>
        </p:nvSpPr>
        <p:spPr>
          <a:ln/>
        </p:spPr>
      </p:sp>
      <p:sp>
        <p:nvSpPr>
          <p:cNvPr id="9390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71668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C7ED86-1654-499B-8730-413755BE30D4}" type="slidenum">
              <a:rPr lang="en-US" altLang="en-US"/>
              <a:pPr/>
              <a:t>44</a:t>
            </a:fld>
            <a:endParaRPr lang="en-US" altLang="en-US"/>
          </a:p>
        </p:txBody>
      </p:sp>
      <p:sp>
        <p:nvSpPr>
          <p:cNvPr id="907266" name="Rectangle 2"/>
          <p:cNvSpPr>
            <a:spLocks noRot="1" noChangeArrowheads="1" noTextEdit="1"/>
          </p:cNvSpPr>
          <p:nvPr>
            <p:ph type="sldImg"/>
          </p:nvPr>
        </p:nvSpPr>
        <p:spPr>
          <a:ln/>
        </p:spPr>
      </p:sp>
      <p:sp>
        <p:nvSpPr>
          <p:cNvPr id="9072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566515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A351F3-645D-4DC6-AAC9-CC2AA4364452}" type="slidenum">
              <a:rPr lang="en-US" altLang="en-US"/>
              <a:pPr/>
              <a:t>45</a:t>
            </a:fld>
            <a:endParaRPr lang="en-US" altLang="en-US"/>
          </a:p>
        </p:txBody>
      </p:sp>
      <p:sp>
        <p:nvSpPr>
          <p:cNvPr id="941058" name="Rectangle 2"/>
          <p:cNvSpPr>
            <a:spLocks noRot="1" noChangeArrowheads="1" noTextEdit="1"/>
          </p:cNvSpPr>
          <p:nvPr>
            <p:ph type="sldImg"/>
          </p:nvPr>
        </p:nvSpPr>
        <p:spPr>
          <a:ln/>
        </p:spPr>
      </p:sp>
      <p:sp>
        <p:nvSpPr>
          <p:cNvPr id="9410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1111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E761C3-B5E9-42E3-AB98-B77EC8750E18}" type="slidenum">
              <a:rPr lang="en-US" altLang="en-US"/>
              <a:pPr/>
              <a:t>5</a:t>
            </a:fld>
            <a:endParaRPr lang="en-US" altLang="en-US"/>
          </a:p>
        </p:txBody>
      </p:sp>
      <p:sp>
        <p:nvSpPr>
          <p:cNvPr id="593922" name="Rectangle 2"/>
          <p:cNvSpPr>
            <a:spLocks noRo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208857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B3155D-39CD-43A7-BAE3-2C561BA5F617}" type="slidenum">
              <a:rPr lang="en-US" altLang="en-US"/>
              <a:pPr/>
              <a:t>46</a:t>
            </a:fld>
            <a:endParaRPr lang="en-US" altLang="en-US"/>
          </a:p>
        </p:txBody>
      </p:sp>
      <p:sp>
        <p:nvSpPr>
          <p:cNvPr id="943106" name="Rectangle 2"/>
          <p:cNvSpPr>
            <a:spLocks noRot="1" noChangeArrowheads="1" noTextEdit="1"/>
          </p:cNvSpPr>
          <p:nvPr>
            <p:ph type="sldImg"/>
          </p:nvPr>
        </p:nvSpPr>
        <p:spPr>
          <a:ln/>
        </p:spPr>
      </p:sp>
      <p:sp>
        <p:nvSpPr>
          <p:cNvPr id="943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31706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CCD205-FD6D-4C9B-9CCB-0B8993689F43}" type="slidenum">
              <a:rPr lang="en-US" altLang="en-US"/>
              <a:pPr/>
              <a:t>47</a:t>
            </a:fld>
            <a:endParaRPr lang="en-US" altLang="en-US"/>
          </a:p>
        </p:txBody>
      </p:sp>
      <p:sp>
        <p:nvSpPr>
          <p:cNvPr id="1013762" name="Rectangle 2"/>
          <p:cNvSpPr>
            <a:spLocks noRot="1" noChangeArrowheads="1" noTextEdit="1"/>
          </p:cNvSpPr>
          <p:nvPr>
            <p:ph type="sldImg"/>
          </p:nvPr>
        </p:nvSpPr>
        <p:spPr>
          <a:ln/>
        </p:spPr>
      </p:sp>
      <p:sp>
        <p:nvSpPr>
          <p:cNvPr id="10137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93260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1CAEE5-EDB9-4CF6-A83C-39747F7E33E2}" type="slidenum">
              <a:rPr lang="en-US" altLang="en-US"/>
              <a:pPr/>
              <a:t>48</a:t>
            </a:fld>
            <a:endParaRPr lang="en-US" altLang="en-US"/>
          </a:p>
        </p:txBody>
      </p:sp>
      <p:sp>
        <p:nvSpPr>
          <p:cNvPr id="1084418" name="Rectangle 2"/>
          <p:cNvSpPr>
            <a:spLocks noRot="1" noChangeArrowheads="1" noTextEdit="1"/>
          </p:cNvSpPr>
          <p:nvPr>
            <p:ph type="sldImg"/>
          </p:nvPr>
        </p:nvSpPr>
        <p:spPr>
          <a:ln/>
        </p:spPr>
      </p:sp>
      <p:sp>
        <p:nvSpPr>
          <p:cNvPr id="1084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51393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029AE-3954-449F-8BEC-036FE415CD30}" type="slidenum">
              <a:rPr lang="en-US" altLang="en-US"/>
              <a:pPr/>
              <a:t>49</a:t>
            </a:fld>
            <a:endParaRPr lang="en-US" altLang="en-US"/>
          </a:p>
        </p:txBody>
      </p:sp>
      <p:sp>
        <p:nvSpPr>
          <p:cNvPr id="700418" name="Rectangle 2"/>
          <p:cNvSpPr>
            <a:spLocks noRot="1" noChangeArrowheads="1" noTextEdit="1"/>
          </p:cNvSpPr>
          <p:nvPr>
            <p:ph type="sldImg"/>
          </p:nvPr>
        </p:nvSpPr>
        <p:spPr>
          <a:ln/>
        </p:spPr>
      </p:sp>
      <p:sp>
        <p:nvSpPr>
          <p:cNvPr id="700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310099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0032D6-553A-4FF1-AFFA-6D69C2BC7CA6}" type="slidenum">
              <a:rPr lang="en-US" altLang="en-US"/>
              <a:pPr/>
              <a:t>51</a:t>
            </a:fld>
            <a:endParaRPr lang="en-US" altLang="en-US"/>
          </a:p>
        </p:txBody>
      </p:sp>
      <p:sp>
        <p:nvSpPr>
          <p:cNvPr id="1016834" name="Rectangle 2"/>
          <p:cNvSpPr>
            <a:spLocks noRot="1" noChangeArrowheads="1" noTextEdit="1"/>
          </p:cNvSpPr>
          <p:nvPr>
            <p:ph type="sldImg"/>
          </p:nvPr>
        </p:nvSpPr>
        <p:spPr>
          <a:ln/>
        </p:spPr>
      </p:sp>
      <p:sp>
        <p:nvSpPr>
          <p:cNvPr id="10168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635284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4C651B-133A-496F-8EE4-CD52CD462940}" type="slidenum">
              <a:rPr lang="en-US" altLang="en-US"/>
              <a:pPr/>
              <a:t>52</a:t>
            </a:fld>
            <a:endParaRPr lang="en-US" altLang="en-US"/>
          </a:p>
        </p:txBody>
      </p:sp>
      <p:sp>
        <p:nvSpPr>
          <p:cNvPr id="949250" name="Rectangle 2"/>
          <p:cNvSpPr>
            <a:spLocks noRot="1" noChangeArrowheads="1" noTextEdit="1"/>
          </p:cNvSpPr>
          <p:nvPr>
            <p:ph type="sldImg"/>
          </p:nvPr>
        </p:nvSpPr>
        <p:spPr>
          <a:ln/>
        </p:spPr>
      </p:sp>
      <p:sp>
        <p:nvSpPr>
          <p:cNvPr id="9492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561992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9DE370-82FB-497F-A78D-F8E77747F27F}" type="slidenum">
              <a:rPr lang="en-US" altLang="en-US"/>
              <a:pPr/>
              <a:t>53</a:t>
            </a:fld>
            <a:endParaRPr lang="en-US" altLang="en-US"/>
          </a:p>
        </p:txBody>
      </p:sp>
      <p:sp>
        <p:nvSpPr>
          <p:cNvPr id="1086466" name="Rectangle 2"/>
          <p:cNvSpPr>
            <a:spLocks noRot="1" noChangeArrowheads="1" noTextEdit="1"/>
          </p:cNvSpPr>
          <p:nvPr>
            <p:ph type="sldImg"/>
          </p:nvPr>
        </p:nvSpPr>
        <p:spPr>
          <a:ln/>
        </p:spPr>
      </p:sp>
      <p:sp>
        <p:nvSpPr>
          <p:cNvPr id="1086467"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7917484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AEEC6A-30CE-4A43-8A21-6C9EC99CD878}" type="slidenum">
              <a:rPr lang="en-US" altLang="en-US"/>
              <a:pPr/>
              <a:t>54</a:t>
            </a:fld>
            <a:endParaRPr lang="en-US" altLang="en-US"/>
          </a:p>
        </p:txBody>
      </p:sp>
      <p:sp>
        <p:nvSpPr>
          <p:cNvPr id="951298" name="Rectangle 2"/>
          <p:cNvSpPr>
            <a:spLocks noRot="1" noChangeArrowheads="1" noTextEdit="1"/>
          </p:cNvSpPr>
          <p:nvPr>
            <p:ph type="sldImg"/>
          </p:nvPr>
        </p:nvSpPr>
        <p:spPr>
          <a:ln/>
        </p:spPr>
      </p:sp>
      <p:sp>
        <p:nvSpPr>
          <p:cNvPr id="9512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738357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79970-A082-4AAC-9CF9-C3BCBFBC3DC8}" type="slidenum">
              <a:rPr lang="en-US" altLang="en-US"/>
              <a:pPr/>
              <a:t>55</a:t>
            </a:fld>
            <a:endParaRPr lang="en-US" altLang="en-US"/>
          </a:p>
        </p:txBody>
      </p:sp>
      <p:sp>
        <p:nvSpPr>
          <p:cNvPr id="1088514" name="Rectangle 2"/>
          <p:cNvSpPr>
            <a:spLocks noRot="1" noChangeArrowheads="1" noTextEdit="1"/>
          </p:cNvSpPr>
          <p:nvPr>
            <p:ph type="sldImg"/>
          </p:nvPr>
        </p:nvSpPr>
        <p:spPr>
          <a:ln/>
        </p:spPr>
      </p:sp>
      <p:sp>
        <p:nvSpPr>
          <p:cNvPr id="1088515"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21692597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D8E412-790D-428E-A74E-E7EC755F817A}" type="slidenum">
              <a:rPr lang="en-US" altLang="en-US"/>
              <a:pPr/>
              <a:t>57</a:t>
            </a:fld>
            <a:endParaRPr lang="en-US" altLang="en-US"/>
          </a:p>
        </p:txBody>
      </p:sp>
      <p:sp>
        <p:nvSpPr>
          <p:cNvPr id="1091586" name="Rectangle 2"/>
          <p:cNvSpPr>
            <a:spLocks noRot="1" noChangeArrowheads="1" noTextEdit="1"/>
          </p:cNvSpPr>
          <p:nvPr>
            <p:ph type="sldImg"/>
          </p:nvPr>
        </p:nvSpPr>
        <p:spPr>
          <a:ln/>
        </p:spPr>
      </p:sp>
      <p:sp>
        <p:nvSpPr>
          <p:cNvPr id="10915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18641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A75C9C-BB36-43D6-9A38-BACB966257A9}" type="slidenum">
              <a:rPr lang="en-US" altLang="en-US"/>
              <a:pPr/>
              <a:t>6</a:t>
            </a:fld>
            <a:endParaRPr lang="en-US" altLang="en-US"/>
          </a:p>
        </p:txBody>
      </p:sp>
      <p:sp>
        <p:nvSpPr>
          <p:cNvPr id="595970" name="Rectangle 2"/>
          <p:cNvSpPr>
            <a:spLocks noRo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832186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B4C23-064F-4590-9136-C30F731095CF}" type="slidenum">
              <a:rPr lang="en-US" altLang="en-US"/>
              <a:pPr/>
              <a:t>58</a:t>
            </a:fld>
            <a:endParaRPr lang="en-US" altLang="en-US"/>
          </a:p>
        </p:txBody>
      </p:sp>
      <p:sp>
        <p:nvSpPr>
          <p:cNvPr id="887810" name="Rectangle 2"/>
          <p:cNvSpPr>
            <a:spLocks noRot="1" noChangeArrowheads="1" noTextEdit="1"/>
          </p:cNvSpPr>
          <p:nvPr>
            <p:ph type="sldImg"/>
          </p:nvPr>
        </p:nvSpPr>
        <p:spPr>
          <a:ln/>
        </p:spPr>
      </p:sp>
      <p:sp>
        <p:nvSpPr>
          <p:cNvPr id="887811"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30965228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5A6F47-A2C2-4733-8846-169711B97C5A}" type="slidenum">
              <a:rPr lang="en-US" altLang="en-US"/>
              <a:pPr/>
              <a:t>59</a:t>
            </a:fld>
            <a:endParaRPr lang="en-US" altLang="en-US"/>
          </a:p>
        </p:txBody>
      </p:sp>
      <p:sp>
        <p:nvSpPr>
          <p:cNvPr id="891906" name="Rectangle 2"/>
          <p:cNvSpPr>
            <a:spLocks noRot="1" noChangeArrowheads="1" noTextEdit="1"/>
          </p:cNvSpPr>
          <p:nvPr>
            <p:ph type="sldImg"/>
          </p:nvPr>
        </p:nvSpPr>
        <p:spPr>
          <a:ln/>
        </p:spPr>
      </p:sp>
      <p:sp>
        <p:nvSpPr>
          <p:cNvPr id="891907"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28367795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56D3D4-AA40-432D-B384-933D703FA4E5}" type="slidenum">
              <a:rPr lang="en-US" altLang="en-US"/>
              <a:pPr/>
              <a:t>60</a:t>
            </a:fld>
            <a:endParaRPr lang="en-US" altLang="en-US"/>
          </a:p>
        </p:txBody>
      </p:sp>
      <p:sp>
        <p:nvSpPr>
          <p:cNvPr id="1093634" name="Rectangle 2"/>
          <p:cNvSpPr>
            <a:spLocks noRot="1" noChangeArrowheads="1" noTextEdit="1"/>
          </p:cNvSpPr>
          <p:nvPr>
            <p:ph type="sldImg"/>
          </p:nvPr>
        </p:nvSpPr>
        <p:spPr>
          <a:ln/>
        </p:spPr>
      </p:sp>
      <p:sp>
        <p:nvSpPr>
          <p:cNvPr id="1093635"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1191129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2A70BF-715B-48E5-BF27-B8F1993A3DBD}" type="slidenum">
              <a:rPr lang="en-US" altLang="en-US"/>
              <a:pPr/>
              <a:t>7</a:t>
            </a:fld>
            <a:endParaRPr lang="en-US" altLang="en-US"/>
          </a:p>
        </p:txBody>
      </p:sp>
      <p:sp>
        <p:nvSpPr>
          <p:cNvPr id="598018" name="Rectangle 2"/>
          <p:cNvSpPr>
            <a:spLocks noRot="1" noChangeArrowheads="1" noTextEdit="1"/>
          </p:cNvSpPr>
          <p:nvPr>
            <p:ph type="sldImg"/>
          </p:nvPr>
        </p:nvSpPr>
        <p:spPr>
          <a:ln/>
        </p:spPr>
      </p:sp>
      <p:sp>
        <p:nvSpPr>
          <p:cNvPr id="5980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40397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6BE28-4CD8-4052-A8E4-E53E6646F064}" type="slidenum">
              <a:rPr lang="en-US" altLang="en-US"/>
              <a:pPr/>
              <a:t>8</a:t>
            </a:fld>
            <a:endParaRPr lang="en-US" altLang="en-US"/>
          </a:p>
        </p:txBody>
      </p:sp>
      <p:sp>
        <p:nvSpPr>
          <p:cNvPr id="896002" name="Rectangle 2"/>
          <p:cNvSpPr>
            <a:spLocks noRot="1" noChangeArrowheads="1" noTextEdit="1"/>
          </p:cNvSpPr>
          <p:nvPr>
            <p:ph type="sldImg"/>
          </p:nvPr>
        </p:nvSpPr>
        <p:spPr>
          <a:ln/>
        </p:spPr>
      </p:sp>
      <p:sp>
        <p:nvSpPr>
          <p:cNvPr id="8960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56631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B2D6AD-EDF1-4634-A1C7-29C35A06CF92}" type="slidenum">
              <a:rPr lang="en-US" altLang="en-US"/>
              <a:pPr/>
              <a:t>9</a:t>
            </a:fld>
            <a:endParaRPr lang="en-US" altLang="en-US"/>
          </a:p>
        </p:txBody>
      </p:sp>
      <p:sp>
        <p:nvSpPr>
          <p:cNvPr id="606210" name="Rectangle 2"/>
          <p:cNvSpPr>
            <a:spLocks noRot="1" noChangeArrowheads="1" noTextEdit="1"/>
          </p:cNvSpPr>
          <p:nvPr>
            <p:ph type="sldImg"/>
          </p:nvPr>
        </p:nvSpPr>
        <p:spPr>
          <a:ln/>
        </p:spPr>
      </p:sp>
      <p:sp>
        <p:nvSpPr>
          <p:cNvPr id="6062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10464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6481EF-FB9E-4BA0-977C-62A19ED4FF8D}" type="slidenum">
              <a:rPr lang="en-US" altLang="en-US"/>
              <a:pPr/>
              <a:t>11</a:t>
            </a:fld>
            <a:endParaRPr lang="en-US" altLang="en-US"/>
          </a:p>
        </p:txBody>
      </p:sp>
      <p:sp>
        <p:nvSpPr>
          <p:cNvPr id="968706" name="Rectangle 2"/>
          <p:cNvSpPr>
            <a:spLocks noRot="1" noChangeArrowheads="1" noTextEdit="1"/>
          </p:cNvSpPr>
          <p:nvPr>
            <p:ph type="sldImg"/>
          </p:nvPr>
        </p:nvSpPr>
        <p:spPr>
          <a:ln/>
        </p:spPr>
      </p:sp>
      <p:sp>
        <p:nvSpPr>
          <p:cNvPr id="9687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4091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7228996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341304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39734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54493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6751040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857562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396174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6874434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9141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53001000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529347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5471" name="Text Box 15"/>
          <p:cNvSpPr txBox="1">
            <a:spLocks noChangeArrowheads="1"/>
          </p:cNvSpPr>
          <p:nvPr/>
        </p:nvSpPr>
        <p:spPr bwMode="auto">
          <a:xfrm>
            <a:off x="76200" y="0"/>
            <a:ext cx="4953000" cy="393700"/>
          </a:xfrm>
          <a:prstGeom prst="rect">
            <a:avLst/>
          </a:prstGeom>
          <a:noFill/>
          <a:ln>
            <a:noFill/>
          </a:ln>
          <a:effectLst/>
          <a:extLst>
            <a:ext uri="{909E8E84-426E-40DD-AFC4-6F175D3DCCD1}">
              <a14:hiddenFill xmlns:a14="http://schemas.microsoft.com/office/drawing/2010/main">
                <a:solidFill>
                  <a:srgbClr val="E2F4FE">
                    <a:alpha val="41000"/>
                  </a:srgbClr>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33363" indent="-233363" eaLnBrk="0" hangingPunct="0">
              <a:spcBef>
                <a:spcPct val="0"/>
              </a:spcBef>
              <a:defRPr sz="2400">
                <a:solidFill>
                  <a:schemeClr val="tx1"/>
                </a:solidFill>
                <a:latin typeface="Times" panose="02020603050405020304" pitchFamily="18" charset="0"/>
              </a:defRPr>
            </a:lvl1pPr>
            <a:lvl2pPr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50000"/>
              </a:spcBef>
            </a:pPr>
            <a:r>
              <a:rPr lang="en-US" altLang="en-US" sz="1800" b="1">
                <a:solidFill>
                  <a:schemeClr val="bg1"/>
                </a:solidFill>
                <a:latin typeface="Arial" panose="020B0604020202020204" pitchFamily="34" charset="0"/>
              </a:rPr>
              <a:t>Methods of Therapy</a:t>
            </a:r>
            <a:endParaRPr lang="en-US" altLang="en-US" b="1">
              <a:solidFill>
                <a:schemeClr val="bg1"/>
              </a:solidFill>
            </a:endParaRPr>
          </a:p>
        </p:txBody>
      </p:sp>
      <p:sp>
        <p:nvSpPr>
          <p:cNvPr id="275480" name="Rectangle 24">
            <a:hlinkClick r:id="" action="ppaction://hlinkshowjump?jump=previousslide"/>
          </p:cNvPr>
          <p:cNvSpPr>
            <a:spLocks noChangeArrowheads="1"/>
          </p:cNvSpPr>
          <p:nvPr/>
        </p:nvSpPr>
        <p:spPr bwMode="auto">
          <a:xfrm>
            <a:off x="2286000" y="6172200"/>
            <a:ext cx="990600" cy="381000"/>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5481" name="Rectangle 25">
            <a:hlinkClick r:id="" action="ppaction://hlinkshowjump?jump=nextslide"/>
          </p:cNvPr>
          <p:cNvSpPr>
            <a:spLocks noChangeArrowheads="1"/>
          </p:cNvSpPr>
          <p:nvPr/>
        </p:nvSpPr>
        <p:spPr bwMode="auto">
          <a:xfrm>
            <a:off x="3352800" y="6172200"/>
            <a:ext cx="838200" cy="381000"/>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5482" name="Rectangle 26">
            <a:hlinkClick r:id="" action="ppaction://hlinkshowjump?jump=firstslide"/>
          </p:cNvPr>
          <p:cNvSpPr>
            <a:spLocks noChangeArrowheads="1"/>
          </p:cNvSpPr>
          <p:nvPr/>
        </p:nvSpPr>
        <p:spPr bwMode="auto">
          <a:xfrm>
            <a:off x="4267200" y="6172200"/>
            <a:ext cx="1600200" cy="381000"/>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5483" name="Rectangle 27">
            <a:hlinkClick r:id="" action="ppaction://hlinkshowjump?jump=endshow"/>
          </p:cNvPr>
          <p:cNvSpPr>
            <a:spLocks noChangeArrowheads="1"/>
          </p:cNvSpPr>
          <p:nvPr/>
        </p:nvSpPr>
        <p:spPr bwMode="auto">
          <a:xfrm>
            <a:off x="5943600" y="6172200"/>
            <a:ext cx="914400" cy="381000"/>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5486" name="Text Box 30"/>
          <p:cNvSpPr txBox="1">
            <a:spLocks noChangeArrowheads="1"/>
          </p:cNvSpPr>
          <p:nvPr/>
        </p:nvSpPr>
        <p:spPr bwMode="auto">
          <a:xfrm>
            <a:off x="152400" y="6630988"/>
            <a:ext cx="7772400" cy="227012"/>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800">
                <a:solidFill>
                  <a:schemeClr val="bg1"/>
                </a:solidFill>
              </a:rPr>
              <a:t>Original Content Copyright  by HOLT McDougal. Additions and changes to the original content are the responsibility of the instructor.</a:t>
            </a:r>
            <a:endParaRPr lang="en-US" altLang="en-US" sz="2400">
              <a:latin typeface="Times"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nLst>
      <p:par>
        <p:cTn id="1" dur="indefinite" restart="never" nodeType="tmRoot"/>
      </p:par>
    </p:tnLst>
  </p:timing>
  <p:txStyles>
    <p:titleStyle>
      <a:lvl1pPr algn="ctr" rtl="0" fontAlgn="base">
        <a:spcBef>
          <a:spcPct val="0"/>
        </a:spcBef>
        <a:spcAft>
          <a:spcPct val="0"/>
        </a:spcAft>
        <a:defRPr sz="2800" b="1" kern="1200">
          <a:solidFill>
            <a:schemeClr val="tx2"/>
          </a:solidFill>
          <a:latin typeface="+mj-lt"/>
          <a:ea typeface="+mj-ea"/>
          <a:cs typeface="+mj-cs"/>
        </a:defRPr>
      </a:lvl1pPr>
      <a:lvl2pPr algn="ctr" rtl="0" fontAlgn="base">
        <a:spcBef>
          <a:spcPct val="0"/>
        </a:spcBef>
        <a:spcAft>
          <a:spcPct val="0"/>
        </a:spcAft>
        <a:defRPr sz="2800" b="1">
          <a:solidFill>
            <a:schemeClr val="tx2"/>
          </a:solidFill>
          <a:latin typeface="Arial" panose="020B0604020202020204" pitchFamily="34" charset="0"/>
        </a:defRPr>
      </a:lvl2pPr>
      <a:lvl3pPr algn="ctr" rtl="0" fontAlgn="base">
        <a:spcBef>
          <a:spcPct val="0"/>
        </a:spcBef>
        <a:spcAft>
          <a:spcPct val="0"/>
        </a:spcAft>
        <a:defRPr sz="2800" b="1">
          <a:solidFill>
            <a:schemeClr val="tx2"/>
          </a:solidFill>
          <a:latin typeface="Arial" panose="020B0604020202020204" pitchFamily="34" charset="0"/>
        </a:defRPr>
      </a:lvl3pPr>
      <a:lvl4pPr algn="ctr" rtl="0" fontAlgn="base">
        <a:spcBef>
          <a:spcPct val="0"/>
        </a:spcBef>
        <a:spcAft>
          <a:spcPct val="0"/>
        </a:spcAft>
        <a:defRPr sz="2800" b="1">
          <a:solidFill>
            <a:schemeClr val="tx2"/>
          </a:solidFill>
          <a:latin typeface="Arial" panose="020B0604020202020204" pitchFamily="34" charset="0"/>
        </a:defRPr>
      </a:lvl4pPr>
      <a:lvl5pPr algn="ctr" rtl="0" fontAlgn="base">
        <a:spcBef>
          <a:spcPct val="0"/>
        </a:spcBef>
        <a:spcAft>
          <a:spcPct val="0"/>
        </a:spcAft>
        <a:defRPr sz="2800" b="1">
          <a:solidFill>
            <a:schemeClr val="tx2"/>
          </a:solidFill>
          <a:latin typeface="Arial" panose="020B0604020202020204" pitchFamily="34" charset="0"/>
        </a:defRPr>
      </a:lvl5pPr>
      <a:lvl6pPr marL="457200" algn="ctr" rtl="0" fontAlgn="base">
        <a:spcBef>
          <a:spcPct val="0"/>
        </a:spcBef>
        <a:spcAft>
          <a:spcPct val="0"/>
        </a:spcAft>
        <a:defRPr sz="2800" b="1">
          <a:solidFill>
            <a:schemeClr val="tx2"/>
          </a:solidFill>
          <a:latin typeface="Arial" panose="020B0604020202020204" pitchFamily="34" charset="0"/>
        </a:defRPr>
      </a:lvl6pPr>
      <a:lvl7pPr marL="914400" algn="ctr" rtl="0" fontAlgn="base">
        <a:spcBef>
          <a:spcPct val="0"/>
        </a:spcBef>
        <a:spcAft>
          <a:spcPct val="0"/>
        </a:spcAft>
        <a:defRPr sz="2800" b="1">
          <a:solidFill>
            <a:schemeClr val="tx2"/>
          </a:solidFill>
          <a:latin typeface="Arial" panose="020B0604020202020204" pitchFamily="34" charset="0"/>
        </a:defRPr>
      </a:lvl7pPr>
      <a:lvl8pPr marL="1371600" algn="ctr" rtl="0" fontAlgn="base">
        <a:spcBef>
          <a:spcPct val="0"/>
        </a:spcBef>
        <a:spcAft>
          <a:spcPct val="0"/>
        </a:spcAft>
        <a:defRPr sz="2800" b="1">
          <a:solidFill>
            <a:schemeClr val="tx2"/>
          </a:solidFill>
          <a:latin typeface="Arial" panose="020B0604020202020204" pitchFamily="34" charset="0"/>
        </a:defRPr>
      </a:lvl8pPr>
      <a:lvl9pPr marL="1828800" algn="ctr" rtl="0" fontAlgn="base">
        <a:spcBef>
          <a:spcPct val="0"/>
        </a:spcBef>
        <a:spcAft>
          <a:spcPct val="0"/>
        </a:spcAft>
        <a:defRPr sz="28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slide" Target="slide2.xml"/><Relationship Id="rId7" Type="http://schemas.openxmlformats.org/officeDocument/2006/relationships/slide" Target="slide4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16.xml"/><Relationship Id="rId4" Type="http://schemas.openxmlformats.org/officeDocument/2006/relationships/slide" Target="slide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ifs/ch19/psych_ch19_if.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5.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1.xml"/><Relationship Id="rId5" Type="http://schemas.openxmlformats.org/officeDocument/2006/relationships/image" Target="../media/image5.jpeg"/><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14.jpeg"/><Relationship Id="rId4" Type="http://schemas.openxmlformats.org/officeDocument/2006/relationships/image" Target="../media/image13.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Text Box 2"/>
          <p:cNvSpPr txBox="1">
            <a:spLocks noChangeArrowheads="1"/>
          </p:cNvSpPr>
          <p:nvPr/>
        </p:nvSpPr>
        <p:spPr bwMode="auto">
          <a:xfrm>
            <a:off x="304800" y="914400"/>
            <a:ext cx="8534400" cy="4587875"/>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en-US" sz="3000" b="1">
                <a:solidFill>
                  <a:srgbClr val="073499"/>
                </a:solidFill>
              </a:rPr>
              <a:t>Chapter 19: Methods of Therapy</a:t>
            </a:r>
          </a:p>
          <a:p>
            <a:pPr algn="ctr">
              <a:spcBef>
                <a:spcPct val="50000"/>
              </a:spcBef>
            </a:pPr>
            <a:endParaRPr lang="en-US" altLang="en-US" sz="2000"/>
          </a:p>
          <a:p>
            <a:pPr>
              <a:spcBef>
                <a:spcPct val="50000"/>
              </a:spcBef>
            </a:pPr>
            <a:r>
              <a:rPr lang="en-US" altLang="en-US" sz="2400" b="1"/>
              <a:t>Case Study:</a:t>
            </a:r>
            <a:r>
              <a:rPr lang="en-US" altLang="en-US" sz="2400"/>
              <a:t> </a:t>
            </a:r>
            <a:r>
              <a:rPr lang="en-US" altLang="en-US" sz="2400">
                <a:hlinkClick r:id="rId3" action="ppaction://hlinksldjump"/>
              </a:rPr>
              <a:t>Virtual Therapy</a:t>
            </a:r>
            <a:endParaRPr lang="en-US" altLang="en-US" sz="2400"/>
          </a:p>
          <a:p>
            <a:pPr>
              <a:spcBef>
                <a:spcPct val="50000"/>
              </a:spcBef>
            </a:pPr>
            <a:r>
              <a:rPr lang="en-US" altLang="en-US" sz="2400" b="1"/>
              <a:t>Section 1:</a:t>
            </a:r>
            <a:r>
              <a:rPr lang="en-US" altLang="en-US" sz="2400"/>
              <a:t> </a:t>
            </a:r>
            <a:r>
              <a:rPr lang="en-US" altLang="en-US" sz="2400">
                <a:hlinkClick r:id="rId4" action="ppaction://hlinksldjump"/>
              </a:rPr>
              <a:t>What Therapy Is and Does</a:t>
            </a:r>
            <a:endParaRPr lang="en-US" altLang="en-US" sz="2400"/>
          </a:p>
          <a:p>
            <a:pPr>
              <a:spcBef>
                <a:spcPct val="50000"/>
              </a:spcBef>
            </a:pPr>
            <a:r>
              <a:rPr lang="en-US" altLang="en-US" sz="2400" b="1"/>
              <a:t>Section 2:</a:t>
            </a:r>
            <a:r>
              <a:rPr lang="en-US" altLang="en-US" sz="2400"/>
              <a:t> </a:t>
            </a:r>
            <a:r>
              <a:rPr lang="en-US" altLang="en-US" sz="2400">
                <a:hlinkClick r:id="rId5" action="ppaction://hlinksldjump"/>
              </a:rPr>
              <a:t>The Psychoanalytic and Humanistic Approaches</a:t>
            </a:r>
            <a:endParaRPr lang="en-US" altLang="en-US" sz="2400"/>
          </a:p>
          <a:p>
            <a:pPr>
              <a:spcBef>
                <a:spcPct val="50000"/>
              </a:spcBef>
            </a:pPr>
            <a:r>
              <a:rPr lang="en-US" altLang="en-US" sz="2400" b="1"/>
              <a:t>Section 3:</a:t>
            </a:r>
            <a:r>
              <a:rPr lang="en-US" altLang="en-US" sz="2400"/>
              <a:t> </a:t>
            </a:r>
            <a:r>
              <a:rPr lang="en-US" altLang="en-US" sz="2400">
                <a:hlinkClick r:id="rId6" action="ppaction://hlinksldjump"/>
              </a:rPr>
              <a:t>Cognitive Therapy and Behavior Therapy</a:t>
            </a:r>
            <a:endParaRPr lang="en-US" altLang="en-US" sz="2400"/>
          </a:p>
          <a:p>
            <a:pPr>
              <a:spcBef>
                <a:spcPct val="50000"/>
              </a:spcBef>
            </a:pPr>
            <a:r>
              <a:rPr lang="en-US" altLang="en-US" sz="2400" b="1"/>
              <a:t>Section 4:</a:t>
            </a:r>
            <a:r>
              <a:rPr lang="en-US" altLang="en-US" sz="2400"/>
              <a:t> </a:t>
            </a:r>
            <a:r>
              <a:rPr lang="en-US" altLang="en-US" sz="2400">
                <a:hlinkClick r:id="rId7" action="ppaction://hlinksldjump"/>
              </a:rPr>
              <a:t>Biological Therapy</a:t>
            </a:r>
            <a:endParaRPr lang="en-US" altLang="en-US" sz="2400"/>
          </a:p>
          <a:p>
            <a:pPr>
              <a:spcBef>
                <a:spcPct val="50000"/>
              </a:spcBef>
            </a:pPr>
            <a:r>
              <a:rPr lang="en-US" altLang="en-US" sz="2400" b="1"/>
              <a:t>Simulation:</a:t>
            </a:r>
            <a:r>
              <a:rPr lang="en-US" altLang="en-US" sz="2400"/>
              <a:t> </a:t>
            </a:r>
            <a:r>
              <a:rPr lang="en-US" altLang="en-US" sz="2400">
                <a:hlinkClick r:id="rId8" action="ppaction://hlinksldjump"/>
              </a:rPr>
              <a:t>Applying What You’ve Learned</a:t>
            </a:r>
            <a:endParaRPr lang="en-US" altLang="en-US" sz="240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6661" name="Picture 1029" descr="psych_536">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8100" y="609600"/>
            <a:ext cx="4508500" cy="5410200"/>
          </a:xfrm>
          <a:prstGeom prst="rect">
            <a:avLst/>
          </a:prstGeom>
          <a:noFill/>
          <a:extLst>
            <a:ext uri="{909E8E84-426E-40DD-AFC4-6F175D3DCCD1}">
              <a14:hiddenFill xmlns:a14="http://schemas.microsoft.com/office/drawing/2010/main">
                <a:solidFill>
                  <a:srgbClr val="FFFFFF"/>
                </a:solidFill>
              </a14:hiddenFill>
            </a:ext>
          </a:extLst>
        </p:spPr>
      </p:pic>
      <p:sp>
        <p:nvSpPr>
          <p:cNvPr id="966662" name="Text Box 1030"/>
          <p:cNvSpPr txBox="1">
            <a:spLocks noChangeArrowheads="1"/>
          </p:cNvSpPr>
          <p:nvPr/>
        </p:nvSpPr>
        <p:spPr bwMode="auto">
          <a:xfrm>
            <a:off x="228600" y="609600"/>
            <a:ext cx="2362200" cy="1296988"/>
          </a:xfrm>
          <a:prstGeom prst="rect">
            <a:avLst/>
          </a:prstGeom>
          <a:noFill/>
          <a:ln>
            <a:noFill/>
          </a:ln>
          <a:effectLst/>
          <a:extLst>
            <a:ext uri="{909E8E84-426E-40DD-AFC4-6F175D3DCCD1}">
              <a14:hiddenFill xmlns:a14="http://schemas.microsoft.com/office/drawing/2010/main">
                <a:solidFill>
                  <a:srgbClr val="580058"/>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a:t>Click on the image to play the Interactive.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1026"/>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67683" name="Rectangle 1027"/>
          <p:cNvSpPr>
            <a:spLocks noChangeArrowheads="1"/>
          </p:cNvSpPr>
          <p:nvPr/>
        </p:nvSpPr>
        <p:spPr bwMode="auto">
          <a:xfrm>
            <a:off x="457200" y="3429000"/>
            <a:ext cx="8229600" cy="2743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Selecting the Right Professional</a:t>
            </a:r>
            <a:endParaRPr lang="en-US" altLang="en-US" sz="2400" b="1"/>
          </a:p>
          <a:p>
            <a:pPr algn="l">
              <a:lnSpc>
                <a:spcPct val="100000"/>
              </a:lnSpc>
              <a:spcBef>
                <a:spcPct val="0"/>
              </a:spcBef>
              <a:spcAft>
                <a:spcPct val="30000"/>
              </a:spcAft>
              <a:buFontTx/>
              <a:buChar char="•"/>
            </a:pPr>
            <a:r>
              <a:rPr lang="en-US" altLang="en-US" sz="2000"/>
              <a:t>What is the professional’s field?</a:t>
            </a:r>
          </a:p>
          <a:p>
            <a:pPr algn="l">
              <a:lnSpc>
                <a:spcPct val="100000"/>
              </a:lnSpc>
              <a:spcBef>
                <a:spcPct val="0"/>
              </a:spcBef>
              <a:spcAft>
                <a:spcPct val="30000"/>
              </a:spcAft>
              <a:buFontTx/>
              <a:buChar char="•"/>
            </a:pPr>
            <a:r>
              <a:rPr lang="en-US" altLang="en-US" sz="2000"/>
              <a:t>What degrees does the professional hold?</a:t>
            </a:r>
          </a:p>
          <a:p>
            <a:pPr algn="l">
              <a:lnSpc>
                <a:spcPct val="100000"/>
              </a:lnSpc>
              <a:spcBef>
                <a:spcPct val="0"/>
              </a:spcBef>
              <a:spcAft>
                <a:spcPct val="30000"/>
              </a:spcAft>
              <a:buFontTx/>
              <a:buChar char="•"/>
            </a:pPr>
            <a:r>
              <a:rPr lang="en-US" altLang="en-US" sz="2000"/>
              <a:t>Is the professional licensed by the state?</a:t>
            </a:r>
          </a:p>
          <a:p>
            <a:pPr algn="l">
              <a:lnSpc>
                <a:spcPct val="100000"/>
              </a:lnSpc>
              <a:spcBef>
                <a:spcPct val="0"/>
              </a:spcBef>
              <a:spcAft>
                <a:spcPct val="30000"/>
              </a:spcAft>
              <a:buFontTx/>
              <a:buChar char="•"/>
            </a:pPr>
            <a:r>
              <a:rPr lang="en-US" altLang="en-US" sz="2000"/>
              <a:t>What are the therapist’s plans for treatment, and how long will treatment likely take?</a:t>
            </a:r>
          </a:p>
          <a:p>
            <a:pPr algn="l">
              <a:lnSpc>
                <a:spcPct val="100000"/>
              </a:lnSpc>
              <a:spcBef>
                <a:spcPct val="0"/>
              </a:spcBef>
              <a:spcAft>
                <a:spcPct val="30000"/>
              </a:spcAft>
              <a:buFontTx/>
              <a:buChar char="•"/>
            </a:pPr>
            <a:r>
              <a:rPr lang="en-US" altLang="en-US" sz="2000"/>
              <a:t>What is the estimated cost of treatment?</a:t>
            </a:r>
          </a:p>
        </p:txBody>
      </p:sp>
      <p:sp>
        <p:nvSpPr>
          <p:cNvPr id="967684" name="Rectangle 1028"/>
          <p:cNvSpPr>
            <a:spLocks noChangeArrowheads="1"/>
          </p:cNvSpPr>
          <p:nvPr/>
        </p:nvSpPr>
        <p:spPr bwMode="auto">
          <a:xfrm>
            <a:off x="457200" y="990600"/>
            <a:ext cx="8229600" cy="2362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Types of Mental Health Professionals</a:t>
            </a:r>
          </a:p>
          <a:p>
            <a:pPr algn="l">
              <a:lnSpc>
                <a:spcPct val="100000"/>
              </a:lnSpc>
              <a:spcBef>
                <a:spcPct val="0"/>
              </a:spcBef>
              <a:spcAft>
                <a:spcPct val="30000"/>
              </a:spcAft>
              <a:buFontTx/>
              <a:buChar char="•"/>
            </a:pPr>
            <a:r>
              <a:rPr lang="en-US" altLang="en-US" sz="2000"/>
              <a:t>Counseling psychologists treat people with less serious psychological problems and often work in educational institutions.</a:t>
            </a:r>
          </a:p>
          <a:p>
            <a:pPr algn="l">
              <a:lnSpc>
                <a:spcPct val="100000"/>
              </a:lnSpc>
              <a:spcBef>
                <a:spcPct val="0"/>
              </a:spcBef>
              <a:spcAft>
                <a:spcPct val="30000"/>
              </a:spcAft>
              <a:buFontTx/>
              <a:buChar char="•"/>
            </a:pPr>
            <a:r>
              <a:rPr lang="en-US" altLang="en-US" sz="2000"/>
              <a:t>Clinical psychologists work in hospitals, clinics, or health centers.</a:t>
            </a:r>
          </a:p>
          <a:p>
            <a:pPr algn="l">
              <a:lnSpc>
                <a:spcPct val="100000"/>
              </a:lnSpc>
              <a:spcBef>
                <a:spcPct val="0"/>
              </a:spcBef>
              <a:spcAft>
                <a:spcPct val="30000"/>
              </a:spcAft>
              <a:buFontTx/>
              <a:buChar char="•"/>
            </a:pPr>
            <a:r>
              <a:rPr lang="en-US" altLang="en-US" sz="2000"/>
              <a:t>Psychiatrists are medical doctors and can prescribe medicines.</a:t>
            </a:r>
          </a:p>
          <a:p>
            <a:pPr algn="l">
              <a:lnSpc>
                <a:spcPct val="100000"/>
              </a:lnSpc>
              <a:spcBef>
                <a:spcPct val="0"/>
              </a:spcBef>
              <a:spcAft>
                <a:spcPct val="30000"/>
              </a:spcAft>
              <a:buFontTx/>
              <a:buChar char="•"/>
            </a:pPr>
            <a:r>
              <a:rPr lang="en-US" altLang="en-US" sz="2000"/>
              <a:t>Nurses and social workers also help people with problems.</a:t>
            </a:r>
          </a:p>
        </p:txBody>
      </p:sp>
      <p:sp>
        <p:nvSpPr>
          <p:cNvPr id="967685" name="Rectangle 1029"/>
          <p:cNvSpPr>
            <a:spLocks noChangeArrowheads="1"/>
          </p:cNvSpPr>
          <p:nvPr/>
        </p:nvSpPr>
        <p:spPr bwMode="auto">
          <a:xfrm>
            <a:off x="381000" y="4572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Psychotherapy in Practice</a:t>
            </a:r>
            <a:endParaRPr lang="en-US" altLang="en-US">
              <a:solidFill>
                <a:srgbClr val="FFCC00"/>
              </a:solidFill>
            </a:endParaRPr>
          </a:p>
        </p:txBody>
      </p:sp>
      <p:sp>
        <p:nvSpPr>
          <p:cNvPr id="967686" name="AutoShape 1030"/>
          <p:cNvSpPr>
            <a:spLocks noChangeArrowheads="1"/>
          </p:cNvSpPr>
          <p:nvPr/>
        </p:nvSpPr>
        <p:spPr bwMode="auto">
          <a:xfrm flipH="1" flipV="1">
            <a:off x="8458200" y="3429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67686"/>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67683"/>
                                        </p:tgtEl>
                                        <p:attrNameLst>
                                          <p:attrName>style.visibility</p:attrName>
                                        </p:attrNameLst>
                                      </p:cBhvr>
                                      <p:to>
                                        <p:strVal val="visible"/>
                                      </p:to>
                                    </p:set>
                                    <p:animEffect transition="in" filter="wipe(up)">
                                      <p:cBhvr>
                                        <p:cTn id="10" dur="500"/>
                                        <p:tgtEl>
                                          <p:spTgt spid="967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3" grpId="0" animBg="1"/>
      <p:bldP spid="9676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9733" name="Picture 5" descr="psych_5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3575" y="685800"/>
            <a:ext cx="5257800" cy="5008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969733"/>
                                        </p:tgtEl>
                                        <p:attrNameLst>
                                          <p:attrName>style.visibility</p:attrName>
                                        </p:attrNameLst>
                                      </p:cBhvr>
                                      <p:to>
                                        <p:strVal val="visible"/>
                                      </p:to>
                                    </p:set>
                                    <p:animEffect transition="in" filter="randombar(horizontal)">
                                      <p:cBhvr>
                                        <p:cTn id="7" dur="1000"/>
                                        <p:tgtEl>
                                          <p:spTgt spid="969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899075" name="Rectangle 3"/>
          <p:cNvSpPr>
            <a:spLocks noChangeArrowheads="1"/>
          </p:cNvSpPr>
          <p:nvPr/>
        </p:nvSpPr>
        <p:spPr bwMode="auto">
          <a:xfrm>
            <a:off x="457200" y="3733800"/>
            <a:ext cx="8229600" cy="1219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They can prescribe medications and so must have a medical degree.</a:t>
            </a:r>
          </a:p>
        </p:txBody>
      </p:sp>
      <p:sp>
        <p:nvSpPr>
          <p:cNvPr id="899076" name="Rectangle 4"/>
          <p:cNvSpPr>
            <a:spLocks noChangeArrowheads="1"/>
          </p:cNvSpPr>
          <p:nvPr/>
        </p:nvSpPr>
        <p:spPr bwMode="auto">
          <a:xfrm>
            <a:off x="457200" y="14478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Identify Supporting Details</a:t>
            </a:r>
          </a:p>
          <a:p>
            <a:pPr>
              <a:lnSpc>
                <a:spcPct val="100000"/>
              </a:lnSpc>
              <a:spcBef>
                <a:spcPct val="0"/>
              </a:spcBef>
              <a:spcAft>
                <a:spcPct val="30000"/>
              </a:spcAft>
            </a:pPr>
            <a:r>
              <a:rPr lang="en-US" altLang="en-US"/>
              <a:t>Why must psychiatrists also be physicians?</a:t>
            </a:r>
          </a:p>
        </p:txBody>
      </p:sp>
      <p:sp>
        <p:nvSpPr>
          <p:cNvPr id="89907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899078" name="AutoShape 6"/>
          <p:cNvSpPr>
            <a:spLocks noChangeArrowheads="1"/>
          </p:cNvSpPr>
          <p:nvPr/>
        </p:nvSpPr>
        <p:spPr bwMode="auto">
          <a:xfrm flipH="1" flipV="1">
            <a:off x="8458200" y="34909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9907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899075"/>
                                        </p:tgtEl>
                                        <p:attrNameLst>
                                          <p:attrName>style.visibility</p:attrName>
                                        </p:attrNameLst>
                                      </p:cBhvr>
                                      <p:to>
                                        <p:strVal val="visible"/>
                                      </p:to>
                                    </p:set>
                                    <p:animEffect transition="in" filter="wipe(up)">
                                      <p:cBhvr>
                                        <p:cTn id="10" dur="500"/>
                                        <p:tgtEl>
                                          <p:spTgt spid="899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075" grpId="0" animBg="1"/>
      <p:bldP spid="89907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Text Box 1026"/>
          <p:cNvSpPr txBox="1">
            <a:spLocks noChangeArrowheads="1"/>
          </p:cNvSpPr>
          <p:nvPr/>
        </p:nvSpPr>
        <p:spPr bwMode="auto">
          <a:xfrm>
            <a:off x="457200" y="1143000"/>
            <a:ext cx="4038600" cy="20574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buFontTx/>
              <a:buChar char="•"/>
            </a:pPr>
            <a:r>
              <a:rPr lang="en-US" altLang="en-US" sz="1800">
                <a:latin typeface="Arial" panose="020B0604020202020204" pitchFamily="34" charset="0"/>
              </a:rPr>
              <a:t>Frequently, people who seek help for psychological problems have a choice between individual and group therapy. Both types have advantages.</a:t>
            </a:r>
          </a:p>
        </p:txBody>
      </p:sp>
      <p:sp>
        <p:nvSpPr>
          <p:cNvPr id="1050627" name="Text Box 1027"/>
          <p:cNvSpPr txBox="1">
            <a:spLocks noChangeArrowheads="1"/>
          </p:cNvSpPr>
          <p:nvPr/>
        </p:nvSpPr>
        <p:spPr bwMode="auto">
          <a:xfrm>
            <a:off x="457200" y="3352800"/>
            <a:ext cx="4038600" cy="27432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Advantages of Group Therapy</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a:latin typeface="Arial" panose="020B0604020202020204" pitchFamily="34" charset="0"/>
              </a:rPr>
              <a:t>Group therapy helps individuals realize they are not alone.</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Members can gain insight and receive support from people who have experienced the same struggles.</a:t>
            </a:r>
          </a:p>
        </p:txBody>
      </p:sp>
      <p:sp>
        <p:nvSpPr>
          <p:cNvPr id="1050628" name="Text Box 1028"/>
          <p:cNvSpPr txBox="1">
            <a:spLocks noChangeArrowheads="1"/>
          </p:cNvSpPr>
          <p:nvPr/>
        </p:nvSpPr>
        <p:spPr bwMode="auto">
          <a:xfrm>
            <a:off x="4724400" y="1143000"/>
            <a:ext cx="4038600" cy="20574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Advantages of Individual Therapy</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a:latin typeface="Arial" panose="020B0604020202020204" pitchFamily="34" charset="0"/>
              </a:rPr>
              <a:t>It is better for people who need more personal attention or who feel uncomfortable talking about their problems in front of a group.</a:t>
            </a:r>
          </a:p>
        </p:txBody>
      </p:sp>
      <p:sp>
        <p:nvSpPr>
          <p:cNvPr id="1050629" name="Text Box 1029"/>
          <p:cNvSpPr txBox="1">
            <a:spLocks noChangeArrowheads="1"/>
          </p:cNvSpPr>
          <p:nvPr/>
        </p:nvSpPr>
        <p:spPr bwMode="auto">
          <a:xfrm>
            <a:off x="4724400" y="3352800"/>
            <a:ext cx="4038600" cy="27432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Types of Group Therapy</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a:latin typeface="Arial" panose="020B0604020202020204" pitchFamily="34" charset="0"/>
              </a:rPr>
              <a:t>Couples, family, and shared-problem therapy</a:t>
            </a:r>
          </a:p>
          <a:p>
            <a:pPr eaLnBrk="1" hangingPunct="1">
              <a:lnSpc>
                <a:spcPct val="100000"/>
              </a:lnSpc>
              <a:spcBef>
                <a:spcPct val="20000"/>
              </a:spcBef>
              <a:spcAft>
                <a:spcPct val="25000"/>
              </a:spcAft>
              <a:buFontTx/>
              <a:buChar char="•"/>
            </a:pPr>
            <a:r>
              <a:rPr lang="en-US" altLang="en-US" sz="1800" b="1">
                <a:latin typeface="Arial" panose="020B0604020202020204" pitchFamily="34" charset="0"/>
              </a:rPr>
              <a:t>Self-help groups</a:t>
            </a:r>
            <a:r>
              <a:rPr lang="en-US" altLang="en-US" sz="1800">
                <a:latin typeface="Arial" panose="020B0604020202020204" pitchFamily="34" charset="0"/>
              </a:rPr>
              <a:t> are composed of people who share the same problem. They often meet without the presence of a therapist.</a:t>
            </a:r>
          </a:p>
        </p:txBody>
      </p:sp>
      <p:sp>
        <p:nvSpPr>
          <p:cNvPr id="1050630" name="Rectangle 1030"/>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Individual Versus Group Therapy</a:t>
            </a:r>
            <a:endParaRPr lang="en-US" altLang="en-US">
              <a:solidFill>
                <a:srgbClr val="FFCC00"/>
              </a:solidFill>
            </a:endParaRPr>
          </a:p>
        </p:txBody>
      </p:sp>
      <p:sp>
        <p:nvSpPr>
          <p:cNvPr id="1050631" name="AutoShape 1031"/>
          <p:cNvSpPr>
            <a:spLocks noChangeArrowheads="1"/>
          </p:cNvSpPr>
          <p:nvPr/>
        </p:nvSpPr>
        <p:spPr bwMode="auto">
          <a:xfrm flipH="1" flipV="1">
            <a:off x="4191000" y="2971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0632" name="AutoShape 1032"/>
          <p:cNvSpPr>
            <a:spLocks noChangeArrowheads="1"/>
          </p:cNvSpPr>
          <p:nvPr/>
        </p:nvSpPr>
        <p:spPr bwMode="auto">
          <a:xfrm flipH="1" flipV="1">
            <a:off x="8458200" y="2971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0633" name="AutoShape 1033"/>
          <p:cNvSpPr>
            <a:spLocks noChangeArrowheads="1"/>
          </p:cNvSpPr>
          <p:nvPr/>
        </p:nvSpPr>
        <p:spPr bwMode="auto">
          <a:xfrm flipH="1" flipV="1">
            <a:off x="4191000" y="5867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50631"/>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1050628"/>
                                        </p:tgtEl>
                                        <p:attrNameLst>
                                          <p:attrName>style.visibility</p:attrName>
                                        </p:attrNameLst>
                                      </p:cBhvr>
                                      <p:to>
                                        <p:strVal val="visible"/>
                                      </p:to>
                                    </p:set>
                                    <p:animEffect transition="in" filter="wipe(right)">
                                      <p:cBhvr>
                                        <p:cTn id="10" dur="500"/>
                                        <p:tgtEl>
                                          <p:spTgt spid="1050628"/>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5063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050632"/>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1050627"/>
                                        </p:tgtEl>
                                        <p:attrNameLst>
                                          <p:attrName>style.visibility</p:attrName>
                                        </p:attrNameLst>
                                      </p:cBhvr>
                                      <p:to>
                                        <p:strVal val="visible"/>
                                      </p:to>
                                    </p:set>
                                    <p:animEffect transition="in" filter="wipe(left)">
                                      <p:cBhvr>
                                        <p:cTn id="21" dur="500"/>
                                        <p:tgtEl>
                                          <p:spTgt spid="1050627"/>
                                        </p:tgtEl>
                                      </p:cBhvr>
                                    </p:animEffec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05063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50633"/>
                                        </p:tgtEl>
                                        <p:attrNameLst>
                                          <p:attrName>style.visibility</p:attrName>
                                        </p:attrNameLst>
                                      </p:cBhvr>
                                      <p:to>
                                        <p:strVal val="hidden"/>
                                      </p:to>
                                    </p:set>
                                  </p:childTnLst>
                                </p:cTn>
                              </p:par>
                            </p:childTnLst>
                          </p:cTn>
                        </p:par>
                        <p:par>
                          <p:cTn id="29" fill="hold" nodeType="afterGroup">
                            <p:stCondLst>
                              <p:cond delay="0"/>
                            </p:stCondLst>
                            <p:childTnLst>
                              <p:par>
                                <p:cTn id="30" presetID="22" presetClass="entr" presetSubtype="2" fill="hold" grpId="0" nodeType="afterEffect">
                                  <p:stCondLst>
                                    <p:cond delay="0"/>
                                  </p:stCondLst>
                                  <p:childTnLst>
                                    <p:set>
                                      <p:cBhvr>
                                        <p:cTn id="31" dur="1" fill="hold">
                                          <p:stCondLst>
                                            <p:cond delay="0"/>
                                          </p:stCondLst>
                                        </p:cTn>
                                        <p:tgtEl>
                                          <p:spTgt spid="1050629"/>
                                        </p:tgtEl>
                                        <p:attrNameLst>
                                          <p:attrName>style.visibility</p:attrName>
                                        </p:attrNameLst>
                                      </p:cBhvr>
                                      <p:to>
                                        <p:strVal val="visible"/>
                                      </p:to>
                                    </p:set>
                                    <p:animEffect transition="in" filter="wipe(right)">
                                      <p:cBhvr>
                                        <p:cTn id="32" dur="500"/>
                                        <p:tgtEl>
                                          <p:spTgt spid="1050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animBg="1"/>
      <p:bldP spid="1050628" grpId="0" animBg="1"/>
      <p:bldP spid="1050629" grpId="0" animBg="1"/>
      <p:bldP spid="1050631" grpId="0" animBg="1"/>
      <p:bldP spid="1050632" grpId="0" animBg="1"/>
      <p:bldP spid="1050632" grpId="1" animBg="1"/>
      <p:bldP spid="1050633" grpId="0" animBg="1"/>
      <p:bldP spid="105063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03171" name="Rectangle 3"/>
          <p:cNvSpPr>
            <a:spLocks noChangeArrowheads="1"/>
          </p:cNvSpPr>
          <p:nvPr/>
        </p:nvSpPr>
        <p:spPr bwMode="auto">
          <a:xfrm>
            <a:off x="457200" y="3733800"/>
            <a:ext cx="8229600" cy="19050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people have same problem, share solutions, give and receive support</a:t>
            </a:r>
          </a:p>
        </p:txBody>
      </p:sp>
      <p:sp>
        <p:nvSpPr>
          <p:cNvPr id="903172" name="Rectangle 4"/>
          <p:cNvSpPr>
            <a:spLocks noChangeArrowheads="1"/>
          </p:cNvSpPr>
          <p:nvPr/>
        </p:nvSpPr>
        <p:spPr bwMode="auto">
          <a:xfrm>
            <a:off x="457200" y="14478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Identify</a:t>
            </a:r>
          </a:p>
          <a:p>
            <a:pPr>
              <a:lnSpc>
                <a:spcPct val="100000"/>
              </a:lnSpc>
              <a:spcBef>
                <a:spcPct val="0"/>
              </a:spcBef>
              <a:spcAft>
                <a:spcPct val="30000"/>
              </a:spcAft>
            </a:pPr>
            <a:r>
              <a:rPr lang="en-US" altLang="en-US"/>
              <a:t>What are the advantages of a self-help group?</a:t>
            </a:r>
          </a:p>
        </p:txBody>
      </p:sp>
      <p:sp>
        <p:nvSpPr>
          <p:cNvPr id="903173"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03174" name="AutoShape 6"/>
          <p:cNvSpPr>
            <a:spLocks noChangeArrowheads="1"/>
          </p:cNvSpPr>
          <p:nvPr/>
        </p:nvSpPr>
        <p:spPr bwMode="auto">
          <a:xfrm flipH="1" flipV="1">
            <a:off x="8458200" y="34909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03174"/>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03171"/>
                                        </p:tgtEl>
                                        <p:attrNameLst>
                                          <p:attrName>style.visibility</p:attrName>
                                        </p:attrNameLst>
                                      </p:cBhvr>
                                      <p:to>
                                        <p:strVal val="visible"/>
                                      </p:to>
                                    </p:set>
                                    <p:animEffect transition="in" filter="wipe(up)">
                                      <p:cBhvr>
                                        <p:cTn id="10" dur="500"/>
                                        <p:tgtEl>
                                          <p:spTgt spid="903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171" grpId="0" animBg="1"/>
      <p:bldP spid="9031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37955" name="Rectangle 3"/>
          <p:cNvSpPr>
            <a:spLocks noChangeArrowheads="1"/>
          </p:cNvSpPr>
          <p:nvPr/>
        </p:nvSpPr>
        <p:spPr bwMode="auto">
          <a:xfrm>
            <a:off x="457200" y="1828800"/>
            <a:ext cx="8229600" cy="35814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The Psychoanalytic and Humanistic Approaches</a:t>
            </a:r>
          </a:p>
          <a:p>
            <a:pPr algn="l">
              <a:lnSpc>
                <a:spcPct val="100000"/>
              </a:lnSpc>
              <a:spcBef>
                <a:spcPct val="0"/>
              </a:spcBef>
              <a:spcAft>
                <a:spcPct val="30000"/>
              </a:spcAft>
              <a:buFontTx/>
              <a:buChar char="•"/>
            </a:pPr>
            <a:r>
              <a:rPr lang="en-US" altLang="en-US" sz="2400"/>
              <a:t>Psychoanalysis is a method of therapy that was developed by Sigmund Freud.</a:t>
            </a:r>
          </a:p>
          <a:p>
            <a:pPr algn="l">
              <a:lnSpc>
                <a:spcPct val="100000"/>
              </a:lnSpc>
              <a:spcBef>
                <a:spcPct val="0"/>
              </a:spcBef>
              <a:spcAft>
                <a:spcPct val="30000"/>
              </a:spcAft>
              <a:buFontTx/>
              <a:buChar char="•"/>
            </a:pPr>
            <a:r>
              <a:rPr lang="en-US" altLang="en-US" sz="2400"/>
              <a:t>Some of the techniques of psychoanalysis include free association, dream analysis, and transference.</a:t>
            </a:r>
          </a:p>
          <a:p>
            <a:pPr algn="l">
              <a:lnSpc>
                <a:spcPct val="100000"/>
              </a:lnSpc>
              <a:spcBef>
                <a:spcPct val="0"/>
              </a:spcBef>
              <a:spcAft>
                <a:spcPct val="30000"/>
              </a:spcAft>
              <a:buFontTx/>
              <a:buChar char="•"/>
            </a:pPr>
            <a:r>
              <a:rPr lang="en-US" altLang="en-US" sz="2400"/>
              <a:t>The primary goal of humanistic therapy is to help individuals reach their full potential.</a:t>
            </a:r>
          </a:p>
        </p:txBody>
      </p:sp>
      <p:sp>
        <p:nvSpPr>
          <p:cNvPr id="637956"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r>
              <a:rPr lang="en-US" altLang="en-US">
                <a:solidFill>
                  <a:srgbClr val="073499"/>
                </a:solidFill>
              </a:rPr>
              <a:t>Section 2 at a Glance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37955"/>
                                        </p:tgtEl>
                                        <p:attrNameLst>
                                          <p:attrName>style.visibility</p:attrName>
                                        </p:attrNameLst>
                                      </p:cBhvr>
                                      <p:to>
                                        <p:strVal val="visible"/>
                                      </p:to>
                                    </p:set>
                                    <p:animEffect transition="in" filter="wipe(up)">
                                      <p:cBhvr>
                                        <p:cTn id="7" dur="1000"/>
                                        <p:tgtEl>
                                          <p:spTgt spid="637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40003" name="Rectangle 3"/>
          <p:cNvSpPr>
            <a:spLocks noChangeArrowheads="1"/>
          </p:cNvSpPr>
          <p:nvPr/>
        </p:nvSpPr>
        <p:spPr bwMode="auto">
          <a:xfrm>
            <a:off x="457200" y="3429000"/>
            <a:ext cx="8229600" cy="20574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Reading Focus</a:t>
            </a:r>
            <a:endParaRPr lang="en-US" altLang="en-US" sz="2400" b="1"/>
          </a:p>
          <a:p>
            <a:pPr algn="l">
              <a:lnSpc>
                <a:spcPct val="100000"/>
              </a:lnSpc>
              <a:spcBef>
                <a:spcPct val="0"/>
              </a:spcBef>
              <a:spcAft>
                <a:spcPct val="30000"/>
              </a:spcAft>
              <a:buFontTx/>
              <a:buChar char="•"/>
            </a:pPr>
            <a:r>
              <a:rPr lang="en-US" altLang="en-US" sz="2000"/>
              <a:t>How did Freud view the role of psychoanalysis?</a:t>
            </a:r>
          </a:p>
          <a:p>
            <a:pPr algn="l">
              <a:lnSpc>
                <a:spcPct val="100000"/>
              </a:lnSpc>
              <a:spcBef>
                <a:spcPct val="0"/>
              </a:spcBef>
              <a:spcAft>
                <a:spcPct val="30000"/>
              </a:spcAft>
              <a:buFontTx/>
              <a:buChar char="•"/>
            </a:pPr>
            <a:r>
              <a:rPr lang="en-US" altLang="en-US" sz="2000"/>
              <a:t>What are some of the methods of psychoanalysis?</a:t>
            </a:r>
          </a:p>
          <a:p>
            <a:pPr algn="l">
              <a:lnSpc>
                <a:spcPct val="100000"/>
              </a:lnSpc>
              <a:spcBef>
                <a:spcPct val="0"/>
              </a:spcBef>
              <a:spcAft>
                <a:spcPct val="30000"/>
              </a:spcAft>
              <a:buFontTx/>
              <a:buChar char="•"/>
            </a:pPr>
            <a:r>
              <a:rPr lang="en-US" altLang="en-US" sz="2000"/>
              <a:t>What is the goal of humanistic therapy?</a:t>
            </a:r>
          </a:p>
        </p:txBody>
      </p:sp>
      <p:sp>
        <p:nvSpPr>
          <p:cNvPr id="640004" name="Rectangle 4"/>
          <p:cNvSpPr>
            <a:spLocks noChangeArrowheads="1"/>
          </p:cNvSpPr>
          <p:nvPr/>
        </p:nvSpPr>
        <p:spPr bwMode="auto">
          <a:xfrm>
            <a:off x="457200" y="1676400"/>
            <a:ext cx="8229600" cy="1600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Main Idea</a:t>
            </a:r>
            <a:endParaRPr lang="en-US" altLang="en-US" sz="2400" b="1"/>
          </a:p>
          <a:p>
            <a:pPr algn="l">
              <a:lnSpc>
                <a:spcPct val="100000"/>
              </a:lnSpc>
              <a:spcBef>
                <a:spcPct val="0"/>
              </a:spcBef>
              <a:spcAft>
                <a:spcPct val="30000"/>
              </a:spcAft>
            </a:pPr>
            <a:r>
              <a:rPr lang="en-US" altLang="en-US" sz="2000"/>
              <a:t>Psychoanalysis and humanistic therapy are two important methods of treatment.</a:t>
            </a:r>
          </a:p>
        </p:txBody>
      </p:sp>
      <p:sp>
        <p:nvSpPr>
          <p:cNvPr id="640005" name="Rectangle 5"/>
          <p:cNvSpPr>
            <a:spLocks noChangeArrowheads="1"/>
          </p:cNvSpPr>
          <p:nvPr/>
        </p:nvSpPr>
        <p:spPr bwMode="auto">
          <a:xfrm>
            <a:off x="381000" y="609600"/>
            <a:ext cx="815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The Psychoanalytic and Humanistic Approaches</a:t>
            </a:r>
            <a:endParaRPr lang="en-US" altLang="en-US">
              <a:solidFill>
                <a:srgbClr val="FFCC00"/>
              </a:solidFill>
            </a:endParaRPr>
          </a:p>
        </p:txBody>
      </p:sp>
      <p:sp>
        <p:nvSpPr>
          <p:cNvPr id="640006" name="AutoShape 6"/>
          <p:cNvSpPr>
            <a:spLocks noChangeArrowheads="1"/>
          </p:cNvSpPr>
          <p:nvPr/>
        </p:nvSpPr>
        <p:spPr bwMode="auto">
          <a:xfrm flipH="1" flipV="1">
            <a:off x="8458200" y="33385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40006"/>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640003"/>
                                        </p:tgtEl>
                                        <p:attrNameLst>
                                          <p:attrName>style.visibility</p:attrName>
                                        </p:attrNameLst>
                                      </p:cBhvr>
                                      <p:to>
                                        <p:strVal val="visible"/>
                                      </p:to>
                                    </p:set>
                                    <p:animEffect transition="in" filter="wipe(up)">
                                      <p:cBhvr>
                                        <p:cTn id="10" dur="500"/>
                                        <p:tgtEl>
                                          <p:spTgt spid="640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3" grpId="0" animBg="1"/>
      <p:bldP spid="64000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pic>
        <p:nvPicPr>
          <p:cNvPr id="642053" name="Picture 5" descr="psych_5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685800"/>
            <a:ext cx="6230938" cy="5199063"/>
          </a:xfrm>
          <a:prstGeom prst="rect">
            <a:avLst/>
          </a:prstGeom>
          <a:noFill/>
          <a:extLst>
            <a:ext uri="{909E8E84-426E-40DD-AFC4-6F175D3DCCD1}">
              <a14:hiddenFill xmlns:a14="http://schemas.microsoft.com/office/drawing/2010/main">
                <a:solidFill>
                  <a:srgbClr val="FFFFFF"/>
                </a:solidFill>
              </a14:hiddenFill>
            </a:ext>
          </a:extLst>
        </p:spPr>
      </p:pic>
      <p:pic>
        <p:nvPicPr>
          <p:cNvPr id="642055" name="Picture 7" descr="psych_closeu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33400"/>
            <a:ext cx="1219200" cy="679450"/>
          </a:xfrm>
          <a:prstGeom prst="rect">
            <a:avLst/>
          </a:prstGeom>
          <a:noFill/>
          <a:extLst>
            <a:ext uri="{909E8E84-426E-40DD-AFC4-6F175D3DCCD1}">
              <a14:hiddenFill xmlns:a14="http://schemas.microsoft.com/office/drawing/2010/main">
                <a:solidFill>
                  <a:srgbClr val="FFFFFF"/>
                </a:solidFill>
              </a14:hiddenFill>
            </a:ext>
          </a:extLst>
        </p:spPr>
      </p:pic>
      <p:sp>
        <p:nvSpPr>
          <p:cNvPr id="642056" name="Text Box 8"/>
          <p:cNvSpPr txBox="1">
            <a:spLocks noChangeArrowheads="1"/>
          </p:cNvSpPr>
          <p:nvPr/>
        </p:nvSpPr>
        <p:spPr bwMode="auto">
          <a:xfrm>
            <a:off x="609600" y="2859088"/>
            <a:ext cx="3810000" cy="493712"/>
          </a:xfrm>
          <a:prstGeom prst="rect">
            <a:avLst/>
          </a:prstGeom>
          <a:gradFill rotWithShape="1">
            <a:gsLst>
              <a:gs pos="0">
                <a:srgbClr val="5E8EF8"/>
              </a:gs>
              <a:gs pos="100000">
                <a:srgbClr val="5E8EF8">
                  <a:gamma/>
                  <a:tint val="19216"/>
                  <a:invGamma/>
                </a:srgbClr>
              </a:gs>
            </a:gsLst>
            <a:lin ang="0" scaled="1"/>
          </a:gradFill>
          <a:ln>
            <a:noFill/>
          </a:ln>
          <a:effectLst/>
          <a:extLs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b="1"/>
              <a:t>What do dreams mean?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642053"/>
                                        </p:tgtEl>
                                        <p:attrNameLst>
                                          <p:attrName>style.visibility</p:attrName>
                                        </p:attrNameLst>
                                      </p:cBhvr>
                                      <p:to>
                                        <p:strVal val="visible"/>
                                      </p:to>
                                    </p:set>
                                    <p:animEffect transition="in" filter="fade">
                                      <p:cBhvr>
                                        <p:cTn id="7" dur="1000"/>
                                        <p:tgtEl>
                                          <p:spTgt spid="642053"/>
                                        </p:tgtEl>
                                      </p:cBhvr>
                                    </p:animEffect>
                                    <p:anim calcmode="lin" valueType="num">
                                      <p:cBhvr>
                                        <p:cTn id="8" dur="1000" fill="hold"/>
                                        <p:tgtEl>
                                          <p:spTgt spid="642053"/>
                                        </p:tgtEl>
                                        <p:attrNameLst>
                                          <p:attrName>ppt_x</p:attrName>
                                        </p:attrNameLst>
                                      </p:cBhvr>
                                      <p:tavLst>
                                        <p:tav tm="0">
                                          <p:val>
                                            <p:strVal val="#ppt_x"/>
                                          </p:val>
                                        </p:tav>
                                        <p:tav tm="100000">
                                          <p:val>
                                            <p:strVal val="#ppt_x"/>
                                          </p:val>
                                        </p:tav>
                                      </p:tavLst>
                                    </p:anim>
                                    <p:anim calcmode="lin" valueType="num">
                                      <p:cBhvr>
                                        <p:cTn id="9" dur="1000" fill="hold"/>
                                        <p:tgtEl>
                                          <p:spTgt spid="64205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42056"/>
                                        </p:tgtEl>
                                        <p:attrNameLst>
                                          <p:attrName>style.visibility</p:attrName>
                                        </p:attrNameLst>
                                      </p:cBhvr>
                                      <p:to>
                                        <p:strVal val="visible"/>
                                      </p:to>
                                    </p:set>
                                    <p:animEffect transition="in" filter="wipe(left)">
                                      <p:cBhvr>
                                        <p:cTn id="13" dur="500"/>
                                        <p:tgtEl>
                                          <p:spTgt spid="64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08291" name="Rectangle 3"/>
          <p:cNvSpPr>
            <a:spLocks noChangeArrowheads="1"/>
          </p:cNvSpPr>
          <p:nvPr/>
        </p:nvSpPr>
        <p:spPr bwMode="auto">
          <a:xfrm>
            <a:off x="457200" y="1371600"/>
            <a:ext cx="8229600" cy="4648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a:t>Psychoanalysis</a:t>
            </a:r>
          </a:p>
          <a:p>
            <a:pPr lvl="1" algn="l">
              <a:lnSpc>
                <a:spcPct val="100000"/>
              </a:lnSpc>
              <a:spcBef>
                <a:spcPct val="0"/>
              </a:spcBef>
              <a:spcAft>
                <a:spcPct val="30000"/>
              </a:spcAft>
              <a:buFontTx/>
              <a:buChar char="–"/>
            </a:pPr>
            <a:r>
              <a:rPr lang="en-US" altLang="en-US" sz="1800"/>
              <a:t>Developed by Sigmund Freud</a:t>
            </a:r>
          </a:p>
          <a:p>
            <a:pPr lvl="1" algn="l">
              <a:lnSpc>
                <a:spcPct val="100000"/>
              </a:lnSpc>
              <a:spcBef>
                <a:spcPct val="0"/>
              </a:spcBef>
              <a:spcAft>
                <a:spcPct val="30000"/>
              </a:spcAft>
              <a:buFontTx/>
              <a:buChar char="–"/>
            </a:pPr>
            <a:r>
              <a:rPr lang="en-US" altLang="en-US" sz="1800"/>
              <a:t>Literally means “analysis of the psyche (mind)”</a:t>
            </a:r>
          </a:p>
          <a:p>
            <a:pPr lvl="1" algn="l">
              <a:lnSpc>
                <a:spcPct val="100000"/>
              </a:lnSpc>
              <a:spcBef>
                <a:spcPct val="0"/>
              </a:spcBef>
              <a:spcAft>
                <a:spcPct val="30000"/>
              </a:spcAft>
              <a:buFontTx/>
              <a:buChar char="–"/>
            </a:pPr>
            <a:r>
              <a:rPr lang="en-US" altLang="en-US" sz="1800"/>
              <a:t>First method used in Western countries</a:t>
            </a:r>
          </a:p>
          <a:p>
            <a:pPr lvl="1" algn="l">
              <a:lnSpc>
                <a:spcPct val="100000"/>
              </a:lnSpc>
              <a:spcBef>
                <a:spcPct val="0"/>
              </a:spcBef>
              <a:spcAft>
                <a:spcPct val="30000"/>
              </a:spcAft>
              <a:buFontTx/>
              <a:buChar char="–"/>
            </a:pPr>
            <a:r>
              <a:rPr lang="en-US" altLang="en-US" sz="1800"/>
              <a:t>Has become less popular in recent years</a:t>
            </a:r>
          </a:p>
          <a:p>
            <a:pPr algn="l">
              <a:lnSpc>
                <a:spcPct val="100000"/>
              </a:lnSpc>
              <a:spcBef>
                <a:spcPct val="0"/>
              </a:spcBef>
              <a:spcAft>
                <a:spcPct val="30000"/>
              </a:spcAft>
              <a:buFontTx/>
              <a:buChar char="•"/>
            </a:pPr>
            <a:r>
              <a:rPr lang="en-US" altLang="en-US" sz="2000"/>
              <a:t>Freud believed most problems originate in childhood experiences and conflicts.</a:t>
            </a:r>
          </a:p>
          <a:p>
            <a:pPr algn="l">
              <a:lnSpc>
                <a:spcPct val="100000"/>
              </a:lnSpc>
              <a:spcBef>
                <a:spcPct val="0"/>
              </a:spcBef>
              <a:spcAft>
                <a:spcPct val="30000"/>
              </a:spcAft>
              <a:buFontTx/>
              <a:buChar char="•"/>
            </a:pPr>
            <a:r>
              <a:rPr lang="en-US" altLang="en-US" sz="2000"/>
              <a:t>Psychoanalysts try to reduce anxiety and guilt by helping clients become aware of the unconscious thoughts and feelings at the root of their problems.</a:t>
            </a:r>
          </a:p>
          <a:p>
            <a:pPr algn="l">
              <a:lnSpc>
                <a:spcPct val="100000"/>
              </a:lnSpc>
              <a:spcBef>
                <a:spcPct val="0"/>
              </a:spcBef>
              <a:spcAft>
                <a:spcPct val="30000"/>
              </a:spcAft>
              <a:buFontTx/>
              <a:buChar char="•"/>
            </a:pPr>
            <a:r>
              <a:rPr lang="en-US" altLang="en-US" sz="2000"/>
              <a:t>This self-awareness is called </a:t>
            </a:r>
            <a:r>
              <a:rPr lang="en-US" altLang="en-US" sz="2000" i="1"/>
              <a:t>insight</a:t>
            </a:r>
            <a:r>
              <a:rPr lang="en-US" altLang="en-US" sz="2000"/>
              <a:t>.</a:t>
            </a:r>
          </a:p>
        </p:txBody>
      </p:sp>
      <p:sp>
        <p:nvSpPr>
          <p:cNvPr id="908292"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Freud and Psychoanalysis</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08291"/>
                                        </p:tgtEl>
                                        <p:attrNameLst>
                                          <p:attrName>style.visibility</p:attrName>
                                        </p:attrNameLst>
                                      </p:cBhvr>
                                      <p:to>
                                        <p:strVal val="visible"/>
                                      </p:to>
                                    </p:set>
                                    <p:animEffect transition="in" filter="wipe(up)">
                                      <p:cBhvr>
                                        <p:cTn id="7" dur="1000"/>
                                        <p:tgtEl>
                                          <p:spTgt spid="908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6706" name="Text Box 2"/>
          <p:cNvSpPr txBox="1">
            <a:spLocks noChangeArrowheads="1"/>
          </p:cNvSpPr>
          <p:nvPr/>
        </p:nvSpPr>
        <p:spPr bwMode="auto">
          <a:xfrm>
            <a:off x="381000" y="1295400"/>
            <a:ext cx="8229600" cy="45720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a:latin typeface="Arial" panose="020B0604020202020204" pitchFamily="34" charset="0"/>
              </a:rPr>
              <a:t>In order to learn to cope with stressful situations, many people confront the fear they feel by recreating the situation in a virtual environment. To experience a virtual scene, a person wears a helmet with screens over the eyes to create a 3-D effect. Virtual therapy can tackle stage fright, fear of elevators, fear of heights, fear of flying, and fear of bad weather. Virtual Iraq is an experimental treatment program for returning veterans, and further development may make this the standard treatment for PTSD in Iraq War veterans.</a:t>
            </a:r>
          </a:p>
        </p:txBody>
      </p:sp>
      <p:sp>
        <p:nvSpPr>
          <p:cNvPr id="1096707" name="Rectangle 3"/>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Case Study: Virtual Therapy</a:t>
            </a:r>
            <a:endParaRPr lang="en-US" altLang="en-US">
              <a:solidFill>
                <a:srgbClr val="FFCC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10339" name="Rectangle 3"/>
          <p:cNvSpPr>
            <a:spLocks noChangeArrowheads="1"/>
          </p:cNvSpPr>
          <p:nvPr/>
        </p:nvSpPr>
        <p:spPr bwMode="auto">
          <a:xfrm>
            <a:off x="457200" y="3733800"/>
            <a:ext cx="8229600" cy="1219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childhood experiences, inner conflicts</a:t>
            </a:r>
          </a:p>
        </p:txBody>
      </p:sp>
      <p:sp>
        <p:nvSpPr>
          <p:cNvPr id="910340" name="Rectangle 4"/>
          <p:cNvSpPr>
            <a:spLocks noChangeArrowheads="1"/>
          </p:cNvSpPr>
          <p:nvPr/>
        </p:nvSpPr>
        <p:spPr bwMode="auto">
          <a:xfrm>
            <a:off x="457200" y="14478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Find the Main Idea</a:t>
            </a:r>
          </a:p>
          <a:p>
            <a:pPr>
              <a:lnSpc>
                <a:spcPct val="100000"/>
              </a:lnSpc>
              <a:spcBef>
                <a:spcPct val="0"/>
              </a:spcBef>
              <a:spcAft>
                <a:spcPct val="30000"/>
              </a:spcAft>
            </a:pPr>
            <a:r>
              <a:rPr lang="en-US" altLang="en-US"/>
              <a:t>For Freud, what was the source of most psychological problems?</a:t>
            </a:r>
          </a:p>
        </p:txBody>
      </p:sp>
      <p:sp>
        <p:nvSpPr>
          <p:cNvPr id="910341"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10342" name="AutoShape 6"/>
          <p:cNvSpPr>
            <a:spLocks noChangeArrowheads="1"/>
          </p:cNvSpPr>
          <p:nvPr/>
        </p:nvSpPr>
        <p:spPr bwMode="auto">
          <a:xfrm flipH="1" flipV="1">
            <a:off x="8458200" y="34909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10342"/>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10339"/>
                                        </p:tgtEl>
                                        <p:attrNameLst>
                                          <p:attrName>style.visibility</p:attrName>
                                        </p:attrNameLst>
                                      </p:cBhvr>
                                      <p:to>
                                        <p:strVal val="visible"/>
                                      </p:to>
                                    </p:set>
                                    <p:animEffect transition="in" filter="wipe(up)">
                                      <p:cBhvr>
                                        <p:cTn id="10" dur="500"/>
                                        <p:tgtEl>
                                          <p:spTgt spid="910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339" grpId="0" animBg="1"/>
      <p:bldP spid="9103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057795" name="Rectangle 3"/>
          <p:cNvSpPr>
            <a:spLocks noChangeArrowheads="1"/>
          </p:cNvSpPr>
          <p:nvPr/>
        </p:nvSpPr>
        <p:spPr bwMode="auto">
          <a:xfrm>
            <a:off x="457200" y="3962400"/>
            <a:ext cx="8229600" cy="20574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Dream Analysis</a:t>
            </a:r>
            <a:endParaRPr lang="en-US" altLang="en-US" sz="2400" b="1"/>
          </a:p>
          <a:p>
            <a:pPr algn="l">
              <a:lnSpc>
                <a:spcPct val="100000"/>
              </a:lnSpc>
              <a:spcBef>
                <a:spcPct val="0"/>
              </a:spcBef>
              <a:spcAft>
                <a:spcPct val="30000"/>
              </a:spcAft>
              <a:buFontTx/>
              <a:buChar char="•"/>
            </a:pPr>
            <a:r>
              <a:rPr lang="en-US" altLang="en-US" sz="2000" b="1"/>
              <a:t>Dream analysis:</a:t>
            </a:r>
            <a:r>
              <a:rPr lang="en-US" altLang="en-US" sz="2000"/>
              <a:t> the analyst interprets the content of dreams to unlock thoughts and feelings</a:t>
            </a:r>
          </a:p>
          <a:p>
            <a:pPr algn="l">
              <a:lnSpc>
                <a:spcPct val="100000"/>
              </a:lnSpc>
              <a:spcBef>
                <a:spcPct val="0"/>
              </a:spcBef>
              <a:spcAft>
                <a:spcPct val="30000"/>
              </a:spcAft>
              <a:buFontTx/>
              <a:buChar char="•"/>
            </a:pPr>
            <a:r>
              <a:rPr lang="en-US" altLang="en-US" sz="2000" b="1"/>
              <a:t>Manifest content</a:t>
            </a:r>
            <a:r>
              <a:rPr lang="en-US" altLang="en-US" sz="2000"/>
              <a:t>: the actual content of the dream as remembered</a:t>
            </a:r>
          </a:p>
          <a:p>
            <a:pPr algn="l">
              <a:lnSpc>
                <a:spcPct val="100000"/>
              </a:lnSpc>
              <a:spcBef>
                <a:spcPct val="0"/>
              </a:spcBef>
              <a:spcAft>
                <a:spcPct val="30000"/>
              </a:spcAft>
              <a:buFontTx/>
              <a:buChar char="•"/>
            </a:pPr>
            <a:r>
              <a:rPr lang="en-US" altLang="en-US" sz="2000" b="1"/>
              <a:t>Latent content:</a:t>
            </a:r>
            <a:r>
              <a:rPr lang="en-US" altLang="en-US" sz="2000"/>
              <a:t> the hidden meaning in the dream</a:t>
            </a:r>
          </a:p>
        </p:txBody>
      </p:sp>
      <p:sp>
        <p:nvSpPr>
          <p:cNvPr id="1057796" name="Rectangle 4"/>
          <p:cNvSpPr>
            <a:spLocks noChangeArrowheads="1"/>
          </p:cNvSpPr>
          <p:nvPr/>
        </p:nvSpPr>
        <p:spPr bwMode="auto">
          <a:xfrm>
            <a:off x="457200" y="1066800"/>
            <a:ext cx="8229600" cy="2743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Free Association</a:t>
            </a:r>
            <a:endParaRPr lang="en-US" altLang="en-US" sz="2400" b="1"/>
          </a:p>
          <a:p>
            <a:pPr algn="l">
              <a:lnSpc>
                <a:spcPct val="100000"/>
              </a:lnSpc>
              <a:spcBef>
                <a:spcPct val="0"/>
              </a:spcBef>
              <a:spcAft>
                <a:spcPct val="30000"/>
              </a:spcAft>
              <a:buFontTx/>
              <a:buChar char="•"/>
            </a:pPr>
            <a:r>
              <a:rPr lang="en-US" altLang="en-US" sz="2000" b="1"/>
              <a:t>Free association:</a:t>
            </a:r>
            <a:r>
              <a:rPr lang="en-US" altLang="en-US" sz="2000"/>
              <a:t> the analyst asks the client to relax and then to say whatever comes to mind</a:t>
            </a:r>
          </a:p>
          <a:p>
            <a:pPr algn="l">
              <a:lnSpc>
                <a:spcPct val="100000"/>
              </a:lnSpc>
              <a:spcBef>
                <a:spcPct val="0"/>
              </a:spcBef>
              <a:spcAft>
                <a:spcPct val="30000"/>
              </a:spcAft>
              <a:buFontTx/>
              <a:buChar char="•"/>
            </a:pPr>
            <a:r>
              <a:rPr lang="en-US" altLang="en-US" sz="2000"/>
              <a:t>Tied to Freud’s use of hypnosis</a:t>
            </a:r>
          </a:p>
          <a:p>
            <a:pPr algn="l">
              <a:lnSpc>
                <a:spcPct val="100000"/>
              </a:lnSpc>
              <a:spcBef>
                <a:spcPct val="0"/>
              </a:spcBef>
              <a:spcAft>
                <a:spcPct val="30000"/>
              </a:spcAft>
              <a:buFontTx/>
              <a:buChar char="•"/>
            </a:pPr>
            <a:r>
              <a:rPr lang="en-US" altLang="en-US" sz="2000" b="1"/>
              <a:t>Resistance:</a:t>
            </a:r>
            <a:r>
              <a:rPr lang="en-US" altLang="en-US" sz="2000"/>
              <a:t> a client’s reluctance to discuss issues raised during free association</a:t>
            </a:r>
          </a:p>
          <a:p>
            <a:pPr algn="l">
              <a:lnSpc>
                <a:spcPct val="100000"/>
              </a:lnSpc>
              <a:spcBef>
                <a:spcPct val="0"/>
              </a:spcBef>
              <a:spcAft>
                <a:spcPct val="30000"/>
              </a:spcAft>
              <a:buFontTx/>
              <a:buChar char="•"/>
            </a:pPr>
            <a:r>
              <a:rPr lang="en-US" altLang="en-US" sz="2000"/>
              <a:t>Allows patients to express troubling thoughts and feelings</a:t>
            </a:r>
          </a:p>
        </p:txBody>
      </p:sp>
      <p:sp>
        <p:nvSpPr>
          <p:cNvPr id="105779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Methods of Psychoanalysis</a:t>
            </a:r>
            <a:endParaRPr lang="en-US" altLang="en-US">
              <a:solidFill>
                <a:srgbClr val="FFCC00"/>
              </a:solidFill>
            </a:endParaRPr>
          </a:p>
        </p:txBody>
      </p:sp>
      <p:sp>
        <p:nvSpPr>
          <p:cNvPr id="1057798" name="AutoShape 6"/>
          <p:cNvSpPr>
            <a:spLocks noChangeArrowheads="1"/>
          </p:cNvSpPr>
          <p:nvPr/>
        </p:nvSpPr>
        <p:spPr bwMode="auto">
          <a:xfrm flipH="1" flipV="1">
            <a:off x="8458200" y="38862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5779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057795"/>
                                        </p:tgtEl>
                                        <p:attrNameLst>
                                          <p:attrName>style.visibility</p:attrName>
                                        </p:attrNameLst>
                                      </p:cBhvr>
                                      <p:to>
                                        <p:strVal val="visible"/>
                                      </p:to>
                                    </p:set>
                                    <p:animEffect transition="in" filter="wipe(up)">
                                      <p:cBhvr>
                                        <p:cTn id="10" dur="500"/>
                                        <p:tgtEl>
                                          <p:spTgt spid="1057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795" grpId="0" animBg="1"/>
      <p:bldP spid="105779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9842" name="Text Box 2"/>
          <p:cNvSpPr txBox="1">
            <a:spLocks noChangeArrowheads="1"/>
          </p:cNvSpPr>
          <p:nvPr/>
        </p:nvSpPr>
        <p:spPr bwMode="auto">
          <a:xfrm>
            <a:off x="457200" y="762000"/>
            <a:ext cx="8305800" cy="14478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1450" indent="-171450" eaLnBrk="0" hangingPunct="0">
              <a:spcBef>
                <a:spcPct val="0"/>
              </a:spcBef>
              <a:defRPr sz="2400">
                <a:solidFill>
                  <a:schemeClr val="tx1"/>
                </a:solidFill>
                <a:latin typeface="Times" panose="02020603050405020304" pitchFamily="18" charset="0"/>
              </a:defRPr>
            </a:lvl1pPr>
            <a:lvl2pPr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Aft>
                <a:spcPct val="30000"/>
              </a:spcAft>
            </a:pPr>
            <a:r>
              <a:rPr lang="en-US" altLang="en-US" b="1">
                <a:solidFill>
                  <a:srgbClr val="BF0000"/>
                </a:solidFill>
                <a:latin typeface="Arial" panose="020B0604020202020204" pitchFamily="34" charset="0"/>
              </a:rPr>
              <a:t>Transference</a:t>
            </a:r>
            <a:endParaRPr lang="en-US" altLang="en-US" b="1">
              <a:latin typeface="Arial" panose="020B0604020202020204" pitchFamily="34" charset="0"/>
            </a:endParaRPr>
          </a:p>
          <a:p>
            <a:pPr>
              <a:lnSpc>
                <a:spcPct val="100000"/>
              </a:lnSpc>
              <a:spcBef>
                <a:spcPct val="20000"/>
              </a:spcBef>
              <a:spcAft>
                <a:spcPct val="25000"/>
              </a:spcAft>
              <a:buFontTx/>
              <a:buChar char="•"/>
            </a:pPr>
            <a:r>
              <a:rPr lang="en-US" altLang="en-US" sz="1800">
                <a:latin typeface="Arial" panose="020B0604020202020204" pitchFamily="34" charset="0"/>
                <a:cs typeface="Arial" panose="020B0604020202020204" pitchFamily="34" charset="0"/>
              </a:rPr>
              <a:t>With time, many patients begin to view their relationship with a therapist as being similar to another relationship. They expect the therapist to act in the same way as the primary relationship, a process called </a:t>
            </a:r>
            <a:r>
              <a:rPr lang="en-US" altLang="en-US" sz="1800" b="1">
                <a:latin typeface="Arial" panose="020B0604020202020204" pitchFamily="34" charset="0"/>
                <a:cs typeface="Arial" panose="020B0604020202020204" pitchFamily="34" charset="0"/>
              </a:rPr>
              <a:t>transference</a:t>
            </a:r>
            <a:r>
              <a:rPr lang="en-US" altLang="en-US" sz="1800">
                <a:latin typeface="Arial" panose="020B0604020202020204" pitchFamily="34" charset="0"/>
                <a:cs typeface="Arial" panose="020B0604020202020204" pitchFamily="34" charset="0"/>
              </a:rPr>
              <a:t>.</a:t>
            </a:r>
          </a:p>
        </p:txBody>
      </p:sp>
      <p:sp>
        <p:nvSpPr>
          <p:cNvPr id="1059843" name="Text Box 3"/>
          <p:cNvSpPr txBox="1">
            <a:spLocks noChangeArrowheads="1"/>
          </p:cNvSpPr>
          <p:nvPr/>
        </p:nvSpPr>
        <p:spPr bwMode="auto">
          <a:xfrm>
            <a:off x="457200" y="2362200"/>
            <a:ext cx="8305800" cy="19050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1450" indent="-171450" eaLnBrk="0" hangingPunct="0">
              <a:spcBef>
                <a:spcPct val="0"/>
              </a:spcBef>
              <a:defRPr sz="2400">
                <a:solidFill>
                  <a:schemeClr val="tx1"/>
                </a:solidFill>
                <a:latin typeface="Times" panose="02020603050405020304" pitchFamily="18" charset="0"/>
              </a:defRPr>
            </a:lvl1pPr>
            <a:lvl2pPr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Aft>
                <a:spcPct val="30000"/>
              </a:spcAft>
            </a:pPr>
            <a:r>
              <a:rPr lang="en-US" altLang="en-US" b="1">
                <a:solidFill>
                  <a:srgbClr val="BF0000"/>
                </a:solidFill>
                <a:latin typeface="Arial" panose="020B0604020202020204" pitchFamily="34" charset="0"/>
              </a:rPr>
              <a:t>Evaluation of Psychoanalysis</a:t>
            </a:r>
            <a:endParaRPr lang="en-US" altLang="en-US" b="1">
              <a:latin typeface="Arial" panose="020B0604020202020204" pitchFamily="34" charset="0"/>
            </a:endParaRPr>
          </a:p>
          <a:p>
            <a:pPr>
              <a:lnSpc>
                <a:spcPct val="100000"/>
              </a:lnSpc>
              <a:spcBef>
                <a:spcPct val="20000"/>
              </a:spcBef>
              <a:spcAft>
                <a:spcPct val="25000"/>
              </a:spcAft>
              <a:buFontTx/>
              <a:buChar char="•"/>
            </a:pPr>
            <a:r>
              <a:rPr lang="en-US" altLang="en-US" sz="1800">
                <a:latin typeface="Arial" panose="020B0604020202020204" pitchFamily="34" charset="0"/>
                <a:cs typeface="Arial" panose="020B0604020202020204" pitchFamily="34" charset="0"/>
              </a:rPr>
              <a:t>Many psychologists believe that Freud put too much emphasis on sexual and aggressive urges and underestimated the importance of conscious ideas and behaviors.</a:t>
            </a:r>
          </a:p>
          <a:p>
            <a:pPr>
              <a:lnSpc>
                <a:spcPct val="100000"/>
              </a:lnSpc>
              <a:spcBef>
                <a:spcPct val="20000"/>
              </a:spcBef>
              <a:spcAft>
                <a:spcPct val="25000"/>
              </a:spcAft>
              <a:buFontTx/>
              <a:buChar char="•"/>
            </a:pPr>
            <a:r>
              <a:rPr lang="en-US" altLang="en-US" sz="1800">
                <a:latin typeface="Arial" panose="020B0604020202020204" pitchFamily="34" charset="0"/>
                <a:cs typeface="Arial" panose="020B0604020202020204" pitchFamily="34" charset="0"/>
              </a:rPr>
              <a:t>It is not useful for the treatment of major depression, bipolar, or schizophrenia.</a:t>
            </a:r>
          </a:p>
        </p:txBody>
      </p:sp>
      <p:sp>
        <p:nvSpPr>
          <p:cNvPr id="1059844" name="Text Box 4"/>
          <p:cNvSpPr txBox="1">
            <a:spLocks noChangeArrowheads="1"/>
          </p:cNvSpPr>
          <p:nvPr/>
        </p:nvSpPr>
        <p:spPr bwMode="auto">
          <a:xfrm>
            <a:off x="457200" y="4419600"/>
            <a:ext cx="8305800" cy="1600200"/>
          </a:xfrm>
          <a:prstGeom prst="rect">
            <a:avLst/>
          </a:prstGeom>
          <a:solidFill>
            <a:srgbClr val="A9D8C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1450" indent="-171450" eaLnBrk="0" hangingPunct="0">
              <a:spcBef>
                <a:spcPct val="0"/>
              </a:spcBef>
              <a:defRPr sz="2400">
                <a:solidFill>
                  <a:schemeClr val="tx1"/>
                </a:solidFill>
                <a:latin typeface="Times" panose="02020603050405020304" pitchFamily="18" charset="0"/>
              </a:defRPr>
            </a:lvl1pPr>
            <a:lvl2pPr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Aft>
                <a:spcPct val="30000"/>
              </a:spcAft>
            </a:pPr>
            <a:r>
              <a:rPr lang="en-US" altLang="en-US" b="1">
                <a:solidFill>
                  <a:srgbClr val="BF0000"/>
                </a:solidFill>
                <a:latin typeface="Arial" panose="020B0604020202020204" pitchFamily="34" charset="0"/>
              </a:rPr>
              <a:t>Brief Psychoanalysis</a:t>
            </a:r>
            <a:endParaRPr lang="en-US" altLang="en-US" b="1">
              <a:latin typeface="Arial" panose="020B0604020202020204" pitchFamily="34" charset="0"/>
            </a:endParaRPr>
          </a:p>
          <a:p>
            <a:pPr>
              <a:lnSpc>
                <a:spcPct val="100000"/>
              </a:lnSpc>
              <a:spcBef>
                <a:spcPct val="20000"/>
              </a:spcBef>
              <a:spcAft>
                <a:spcPct val="25000"/>
              </a:spcAft>
              <a:buFontTx/>
              <a:buChar char="•"/>
            </a:pPr>
            <a:r>
              <a:rPr lang="en-US" altLang="en-US" sz="1800">
                <a:latin typeface="Arial" panose="020B0604020202020204" pitchFamily="34" charset="0"/>
                <a:cs typeface="Arial" panose="020B0604020202020204" pitchFamily="34" charset="0"/>
              </a:rPr>
              <a:t>Shorter terms have become more common in recent decades.</a:t>
            </a:r>
          </a:p>
          <a:p>
            <a:pPr>
              <a:lnSpc>
                <a:spcPct val="100000"/>
              </a:lnSpc>
              <a:spcBef>
                <a:spcPct val="20000"/>
              </a:spcBef>
              <a:spcAft>
                <a:spcPct val="25000"/>
              </a:spcAft>
              <a:buFontTx/>
              <a:buChar char="•"/>
            </a:pPr>
            <a:r>
              <a:rPr lang="en-US" altLang="en-US" sz="1800">
                <a:latin typeface="Arial" panose="020B0604020202020204" pitchFamily="34" charset="0"/>
                <a:cs typeface="Arial" panose="020B0604020202020204" pitchFamily="34" charset="0"/>
              </a:rPr>
              <a:t>Brief psychoanalysis has a more limited focus, and focuses on fixing a specific problem.</a:t>
            </a:r>
          </a:p>
        </p:txBody>
      </p:sp>
      <p:sp>
        <p:nvSpPr>
          <p:cNvPr id="1059845" name="AutoShape 5"/>
          <p:cNvSpPr>
            <a:spLocks noChangeArrowheads="1"/>
          </p:cNvSpPr>
          <p:nvPr/>
        </p:nvSpPr>
        <p:spPr bwMode="auto">
          <a:xfrm flipH="1" flipV="1">
            <a:off x="8534400" y="2286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9846" name="AutoShape 6"/>
          <p:cNvSpPr>
            <a:spLocks noChangeArrowheads="1"/>
          </p:cNvSpPr>
          <p:nvPr/>
        </p:nvSpPr>
        <p:spPr bwMode="auto">
          <a:xfrm flipH="1" flipV="1">
            <a:off x="8534400" y="4343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59845"/>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059843"/>
                                        </p:tgtEl>
                                        <p:attrNameLst>
                                          <p:attrName>style.visibility</p:attrName>
                                        </p:attrNameLst>
                                      </p:cBhvr>
                                      <p:to>
                                        <p:strVal val="visible"/>
                                      </p:to>
                                    </p:set>
                                    <p:animEffect transition="in" filter="wipe(up)">
                                      <p:cBhvr>
                                        <p:cTn id="10" dur="500"/>
                                        <p:tgtEl>
                                          <p:spTgt spid="1059843"/>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5984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059846"/>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1" fill="hold" grpId="0" nodeType="afterEffect">
                                  <p:stCondLst>
                                    <p:cond delay="0"/>
                                  </p:stCondLst>
                                  <p:childTnLst>
                                    <p:set>
                                      <p:cBhvr>
                                        <p:cTn id="20" dur="1" fill="hold">
                                          <p:stCondLst>
                                            <p:cond delay="0"/>
                                          </p:stCondLst>
                                        </p:cTn>
                                        <p:tgtEl>
                                          <p:spTgt spid="1059844"/>
                                        </p:tgtEl>
                                        <p:attrNameLst>
                                          <p:attrName>style.visibility</p:attrName>
                                        </p:attrNameLst>
                                      </p:cBhvr>
                                      <p:to>
                                        <p:strVal val="visible"/>
                                      </p:to>
                                    </p:set>
                                    <p:animEffect transition="in" filter="wipe(up)">
                                      <p:cBhvr>
                                        <p:cTn id="21" dur="500"/>
                                        <p:tgtEl>
                                          <p:spTgt spid="1059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843" grpId="0" animBg="1"/>
      <p:bldP spid="1059844" grpId="0" animBg="1"/>
      <p:bldP spid="1059845" grpId="0" animBg="1"/>
      <p:bldP spid="1059846" grpId="0" animBg="1"/>
      <p:bldP spid="105984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14435" name="Rectangle 3"/>
          <p:cNvSpPr>
            <a:spLocks noChangeArrowheads="1"/>
          </p:cNvSpPr>
          <p:nvPr/>
        </p:nvSpPr>
        <p:spPr bwMode="auto">
          <a:xfrm>
            <a:off x="457200" y="3733800"/>
            <a:ext cx="8229600" cy="1219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examine client’s personality; fix specific problem</a:t>
            </a:r>
          </a:p>
        </p:txBody>
      </p:sp>
      <p:sp>
        <p:nvSpPr>
          <p:cNvPr id="914436" name="Rectangle 4"/>
          <p:cNvSpPr>
            <a:spLocks noChangeArrowheads="1"/>
          </p:cNvSpPr>
          <p:nvPr/>
        </p:nvSpPr>
        <p:spPr bwMode="auto">
          <a:xfrm>
            <a:off x="457200" y="14478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Summarize</a:t>
            </a:r>
          </a:p>
          <a:p>
            <a:pPr>
              <a:lnSpc>
                <a:spcPct val="100000"/>
              </a:lnSpc>
              <a:spcBef>
                <a:spcPct val="0"/>
              </a:spcBef>
              <a:spcAft>
                <a:spcPct val="30000"/>
              </a:spcAft>
            </a:pPr>
            <a:r>
              <a:rPr lang="en-US" altLang="en-US"/>
              <a:t>What main goal do the techniques of psychoanalysis serve?</a:t>
            </a:r>
          </a:p>
        </p:txBody>
      </p:sp>
      <p:sp>
        <p:nvSpPr>
          <p:cNvPr id="91443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14438" name="AutoShape 6"/>
          <p:cNvSpPr>
            <a:spLocks noChangeArrowheads="1"/>
          </p:cNvSpPr>
          <p:nvPr/>
        </p:nvSpPr>
        <p:spPr bwMode="auto">
          <a:xfrm flipH="1" flipV="1">
            <a:off x="8458200" y="34909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1443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14435"/>
                                        </p:tgtEl>
                                        <p:attrNameLst>
                                          <p:attrName>style.visibility</p:attrName>
                                        </p:attrNameLst>
                                      </p:cBhvr>
                                      <p:to>
                                        <p:strVal val="visible"/>
                                      </p:to>
                                    </p:set>
                                    <p:animEffect transition="in" filter="wipe(up)">
                                      <p:cBhvr>
                                        <p:cTn id="10" dur="500"/>
                                        <p:tgtEl>
                                          <p:spTgt spid="914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4435" grpId="0" animBg="1"/>
      <p:bldP spid="9144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4069" name="Picture 1029" descr="psych_5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375" y="990600"/>
            <a:ext cx="8458200" cy="4337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84069"/>
                                        </p:tgtEl>
                                        <p:attrNameLst>
                                          <p:attrName>style.visibility</p:attrName>
                                        </p:attrNameLst>
                                      </p:cBhvr>
                                      <p:to>
                                        <p:strVal val="visible"/>
                                      </p:to>
                                    </p:set>
                                    <p:animEffect transition="in" filter="dissolve">
                                      <p:cBhvr>
                                        <p:cTn id="7" dur="1000"/>
                                        <p:tgtEl>
                                          <p:spTgt spid="984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1890" name="Text Box 1026"/>
          <p:cNvSpPr txBox="1">
            <a:spLocks noChangeArrowheads="1"/>
          </p:cNvSpPr>
          <p:nvPr/>
        </p:nvSpPr>
        <p:spPr bwMode="auto">
          <a:xfrm>
            <a:off x="304800" y="1066800"/>
            <a:ext cx="8610600" cy="15240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sz="2000">
                <a:latin typeface="Arial" panose="020B0604020202020204" pitchFamily="34" charset="0"/>
              </a:rPr>
              <a:t>Primary goal of </a:t>
            </a:r>
            <a:r>
              <a:rPr lang="en-US" altLang="en-US" sz="2000" b="1">
                <a:latin typeface="Arial" panose="020B0604020202020204" pitchFamily="34" charset="0"/>
              </a:rPr>
              <a:t>humanistic therapy</a:t>
            </a:r>
            <a:r>
              <a:rPr lang="en-US" altLang="en-US" sz="2000">
                <a:latin typeface="Arial" panose="020B0604020202020204" pitchFamily="34" charset="0"/>
              </a:rPr>
              <a:t> is to help individuals develop self-awareness and self-acceptance. The method assumes people are basically good and that people with psychological problems can heal using their inner resources.</a:t>
            </a:r>
          </a:p>
        </p:txBody>
      </p:sp>
      <p:grpSp>
        <p:nvGrpSpPr>
          <p:cNvPr id="1061891" name="Group 1027"/>
          <p:cNvGrpSpPr>
            <a:grpSpLocks/>
          </p:cNvGrpSpPr>
          <p:nvPr/>
        </p:nvGrpSpPr>
        <p:grpSpPr bwMode="auto">
          <a:xfrm>
            <a:off x="304800" y="2667000"/>
            <a:ext cx="4191000" cy="3429000"/>
            <a:chOff x="288" y="2166"/>
            <a:chExt cx="2448" cy="1338"/>
          </a:xfrm>
        </p:grpSpPr>
        <p:sp>
          <p:nvSpPr>
            <p:cNvPr id="1061892" name="Text Box 1028"/>
            <p:cNvSpPr txBox="1">
              <a:spLocks noChangeArrowheads="1"/>
            </p:cNvSpPr>
            <p:nvPr/>
          </p:nvSpPr>
          <p:spPr bwMode="auto">
            <a:xfrm>
              <a:off x="288" y="2400"/>
              <a:ext cx="2448" cy="110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Talking openly about whatever may be troubling an individual is called </a:t>
              </a:r>
              <a:r>
                <a:rPr lang="en-US" altLang="en-US" sz="2000" b="1">
                  <a:latin typeface="Arial" panose="020B0604020202020204" pitchFamily="34" charset="0"/>
                </a:rPr>
                <a:t>nondirective therapy.</a:t>
              </a:r>
            </a:p>
            <a:p>
              <a:pPr eaLnBrk="1" hangingPunct="1">
                <a:spcBef>
                  <a:spcPct val="20000"/>
                </a:spcBef>
                <a:buFontTx/>
                <a:buChar char="•"/>
              </a:pPr>
              <a:r>
                <a:rPr lang="en-US" altLang="en-US" sz="2000" b="1">
                  <a:latin typeface="Arial" panose="020B0604020202020204" pitchFamily="34" charset="0"/>
                </a:rPr>
                <a:t>Active listening </a:t>
              </a:r>
              <a:r>
                <a:rPr lang="en-US" altLang="en-US" sz="2000">
                  <a:latin typeface="Arial" panose="020B0604020202020204" pitchFamily="34" charset="0"/>
                </a:rPr>
                <a:t>involves the listener repeating and rephrasing speaker’s statements.</a:t>
              </a:r>
            </a:p>
            <a:p>
              <a:pPr eaLnBrk="1" hangingPunct="1">
                <a:spcBef>
                  <a:spcPct val="20000"/>
                </a:spcBef>
                <a:buFontTx/>
                <a:buChar char="•"/>
              </a:pPr>
              <a:r>
                <a:rPr lang="en-US" altLang="en-US" sz="2000" i="1">
                  <a:latin typeface="Arial" panose="020B0604020202020204" pitchFamily="34" charset="0"/>
                </a:rPr>
                <a:t>Unconditional positive regard</a:t>
              </a:r>
              <a:r>
                <a:rPr lang="en-US" altLang="en-US" sz="2000">
                  <a:latin typeface="Arial" panose="020B0604020202020204" pitchFamily="34" charset="0"/>
                </a:rPr>
                <a:t> from the therapist.</a:t>
              </a:r>
              <a:endParaRPr lang="en-US" altLang="en-US" sz="2000" b="1">
                <a:latin typeface="Arial" panose="020B0604020202020204" pitchFamily="34" charset="0"/>
              </a:endParaRPr>
            </a:p>
          </p:txBody>
        </p:sp>
        <p:sp>
          <p:nvSpPr>
            <p:cNvPr id="1061893" name="Text Box 1029"/>
            <p:cNvSpPr txBox="1">
              <a:spLocks noChangeArrowheads="1"/>
            </p:cNvSpPr>
            <p:nvPr/>
          </p:nvSpPr>
          <p:spPr bwMode="auto">
            <a:xfrm>
              <a:off x="288" y="2166"/>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Person-Centered Therapy</a:t>
              </a:r>
              <a:endParaRPr lang="en-US" altLang="en-US" sz="2000" b="1">
                <a:latin typeface="Arial" panose="020B0604020202020204" pitchFamily="34" charset="0"/>
              </a:endParaRPr>
            </a:p>
          </p:txBody>
        </p:sp>
      </p:grpSp>
      <p:sp>
        <p:nvSpPr>
          <p:cNvPr id="1061894" name="Rectangle 1030"/>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Humanistic Therapy</a:t>
            </a:r>
            <a:endParaRPr lang="en-US" altLang="en-US">
              <a:solidFill>
                <a:srgbClr val="FFCC00"/>
              </a:solidFill>
            </a:endParaRPr>
          </a:p>
        </p:txBody>
      </p:sp>
      <p:grpSp>
        <p:nvGrpSpPr>
          <p:cNvPr id="1061895" name="Group 1031"/>
          <p:cNvGrpSpPr>
            <a:grpSpLocks/>
          </p:cNvGrpSpPr>
          <p:nvPr/>
        </p:nvGrpSpPr>
        <p:grpSpPr bwMode="auto">
          <a:xfrm>
            <a:off x="4648200" y="2667000"/>
            <a:ext cx="4038600" cy="3200400"/>
            <a:chOff x="288" y="2166"/>
            <a:chExt cx="2448" cy="1338"/>
          </a:xfrm>
        </p:grpSpPr>
        <p:sp>
          <p:nvSpPr>
            <p:cNvPr id="1061896" name="Text Box 1032"/>
            <p:cNvSpPr txBox="1">
              <a:spLocks noChangeArrowheads="1"/>
            </p:cNvSpPr>
            <p:nvPr/>
          </p:nvSpPr>
          <p:spPr bwMode="auto">
            <a:xfrm>
              <a:off x="288" y="2400"/>
              <a:ext cx="2448" cy="11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Nearly three-fourths of people obtaining person-centered therapy showed greater well-being on average than those who did not.</a:t>
              </a:r>
            </a:p>
            <a:p>
              <a:pPr eaLnBrk="1" hangingPunct="1">
                <a:spcBef>
                  <a:spcPct val="20000"/>
                </a:spcBef>
                <a:buFontTx/>
                <a:buChar char="•"/>
              </a:pPr>
              <a:r>
                <a:rPr lang="en-US" altLang="en-US" sz="2000">
                  <a:latin typeface="Arial" panose="020B0604020202020204" pitchFamily="34" charset="0"/>
                </a:rPr>
                <a:t>It works best for people with anxiety, mild depression, or social problems.</a:t>
              </a:r>
            </a:p>
          </p:txBody>
        </p:sp>
        <p:sp>
          <p:nvSpPr>
            <p:cNvPr id="1061897" name="Text Box 1033"/>
            <p:cNvSpPr txBox="1">
              <a:spLocks noChangeArrowheads="1"/>
            </p:cNvSpPr>
            <p:nvPr/>
          </p:nvSpPr>
          <p:spPr bwMode="auto">
            <a:xfrm>
              <a:off x="288" y="2166"/>
              <a:ext cx="2448"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Evaluation of Humanistic Therapy</a:t>
              </a:r>
              <a:endParaRPr lang="en-US" altLang="en-US" sz="2000" b="1">
                <a:latin typeface="Arial" panose="020B0604020202020204" pitchFamily="34" charset="0"/>
              </a:endParaRPr>
            </a:p>
          </p:txBody>
        </p:sp>
      </p:grpSp>
      <p:sp>
        <p:nvSpPr>
          <p:cNvPr id="1061898" name="AutoShape 1034"/>
          <p:cNvSpPr>
            <a:spLocks noChangeArrowheads="1"/>
          </p:cNvSpPr>
          <p:nvPr/>
        </p:nvSpPr>
        <p:spPr bwMode="auto">
          <a:xfrm flipH="1" flipV="1">
            <a:off x="8686800" y="2667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61899" name="AutoShape 1035"/>
          <p:cNvSpPr>
            <a:spLocks noChangeArrowheads="1"/>
          </p:cNvSpPr>
          <p:nvPr/>
        </p:nvSpPr>
        <p:spPr bwMode="auto">
          <a:xfrm flipH="1" flipV="1">
            <a:off x="4191000" y="5867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6189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1061891"/>
                                        </p:tgtEl>
                                        <p:attrNameLst>
                                          <p:attrName>style.visibility</p:attrName>
                                        </p:attrNameLst>
                                      </p:cBhvr>
                                      <p:to>
                                        <p:strVal val="visible"/>
                                      </p:to>
                                    </p:set>
                                    <p:animEffect transition="in" filter="wipe(left)">
                                      <p:cBhvr>
                                        <p:cTn id="10" dur="500"/>
                                        <p:tgtEl>
                                          <p:spTgt spid="1061891"/>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6189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061899"/>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nodeType="afterEffect">
                                  <p:stCondLst>
                                    <p:cond delay="0"/>
                                  </p:stCondLst>
                                  <p:childTnLst>
                                    <p:set>
                                      <p:cBhvr>
                                        <p:cTn id="20" dur="1" fill="hold">
                                          <p:stCondLst>
                                            <p:cond delay="0"/>
                                          </p:stCondLst>
                                        </p:cTn>
                                        <p:tgtEl>
                                          <p:spTgt spid="1061895"/>
                                        </p:tgtEl>
                                        <p:attrNameLst>
                                          <p:attrName>style.visibility</p:attrName>
                                        </p:attrNameLst>
                                      </p:cBhvr>
                                      <p:to>
                                        <p:strVal val="visible"/>
                                      </p:to>
                                    </p:set>
                                    <p:animEffect transition="in" filter="wipe(left)">
                                      <p:cBhvr>
                                        <p:cTn id="21" dur="500"/>
                                        <p:tgtEl>
                                          <p:spTgt spid="1061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898" grpId="0" animBg="1"/>
      <p:bldP spid="1061899" grpId="0" animBg="1"/>
      <p:bldP spid="106189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20579" name="Rectangle 3"/>
          <p:cNvSpPr>
            <a:spLocks noChangeArrowheads="1"/>
          </p:cNvSpPr>
          <p:nvPr/>
        </p:nvSpPr>
        <p:spPr bwMode="auto">
          <a:xfrm>
            <a:off x="457200" y="3733800"/>
            <a:ext cx="8229600" cy="1219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therapy that is directed by the patient rather than by the therapist</a:t>
            </a:r>
          </a:p>
        </p:txBody>
      </p:sp>
      <p:sp>
        <p:nvSpPr>
          <p:cNvPr id="920580" name="Rectangle 4"/>
          <p:cNvSpPr>
            <a:spLocks noChangeArrowheads="1"/>
          </p:cNvSpPr>
          <p:nvPr/>
        </p:nvSpPr>
        <p:spPr bwMode="auto">
          <a:xfrm>
            <a:off x="457200" y="14478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Summarize</a:t>
            </a:r>
          </a:p>
          <a:p>
            <a:pPr>
              <a:lnSpc>
                <a:spcPct val="100000"/>
              </a:lnSpc>
              <a:spcBef>
                <a:spcPct val="0"/>
              </a:spcBef>
              <a:spcAft>
                <a:spcPct val="30000"/>
              </a:spcAft>
            </a:pPr>
            <a:r>
              <a:rPr lang="en-US" altLang="en-US"/>
              <a:t>What is nondirective therapy?</a:t>
            </a:r>
          </a:p>
        </p:txBody>
      </p:sp>
      <p:sp>
        <p:nvSpPr>
          <p:cNvPr id="920581"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20582" name="AutoShape 6"/>
          <p:cNvSpPr>
            <a:spLocks noChangeArrowheads="1"/>
          </p:cNvSpPr>
          <p:nvPr/>
        </p:nvSpPr>
        <p:spPr bwMode="auto">
          <a:xfrm flipH="1" flipV="1">
            <a:off x="8458200" y="34909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20582"/>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20579"/>
                                        </p:tgtEl>
                                        <p:attrNameLst>
                                          <p:attrName>style.visibility</p:attrName>
                                        </p:attrNameLst>
                                      </p:cBhvr>
                                      <p:to>
                                        <p:strVal val="visible"/>
                                      </p:to>
                                    </p:set>
                                    <p:animEffect transition="in" filter="wipe(up)">
                                      <p:cBhvr>
                                        <p:cTn id="10" dur="500"/>
                                        <p:tgtEl>
                                          <p:spTgt spid="920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79" grpId="0" animBg="1"/>
      <p:bldP spid="92058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Text Box 1026"/>
          <p:cNvSpPr txBox="1">
            <a:spLocks noChangeArrowheads="1"/>
          </p:cNvSpPr>
          <p:nvPr/>
        </p:nvSpPr>
        <p:spPr bwMode="auto">
          <a:xfrm>
            <a:off x="457200" y="1143000"/>
            <a:ext cx="8229600" cy="16002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sz="2000" b="1">
                <a:solidFill>
                  <a:srgbClr val="BF0000"/>
                </a:solidFill>
                <a:latin typeface="Arial" panose="020B0604020202020204" pitchFamily="34" charset="0"/>
              </a:rPr>
              <a:t>Public Therapy</a:t>
            </a:r>
          </a:p>
          <a:p>
            <a:pPr eaLnBrk="1" hangingPunct="1">
              <a:lnSpc>
                <a:spcPct val="120000"/>
              </a:lnSpc>
              <a:spcBef>
                <a:spcPct val="20000"/>
              </a:spcBef>
            </a:pPr>
            <a:r>
              <a:rPr lang="en-US" altLang="en-US" sz="1800">
                <a:latin typeface="Arial" panose="020B0604020202020204" pitchFamily="34" charset="0"/>
              </a:rPr>
              <a:t>Guests on talk shows and troubled celebrities make their psychological problems the center of entertainment. Artists have shown that strangers enjoy discussing problems with strangers in public space.</a:t>
            </a:r>
          </a:p>
        </p:txBody>
      </p:sp>
      <p:sp>
        <p:nvSpPr>
          <p:cNvPr id="1063939" name="Rectangle 1027"/>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Psychology in Today’s World</a:t>
            </a:r>
            <a:endParaRPr lang="en-US" altLang="en-US">
              <a:solidFill>
                <a:srgbClr val="FFCC00"/>
              </a:solidFill>
            </a:endParaRPr>
          </a:p>
        </p:txBody>
      </p:sp>
      <p:sp>
        <p:nvSpPr>
          <p:cNvPr id="1063940" name="Text Box 1028"/>
          <p:cNvSpPr txBox="1">
            <a:spLocks noChangeArrowheads="1"/>
          </p:cNvSpPr>
          <p:nvPr/>
        </p:nvSpPr>
        <p:spPr bwMode="auto">
          <a:xfrm>
            <a:off x="457200" y="2971800"/>
            <a:ext cx="4038600" cy="28956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buFontTx/>
              <a:buChar char="•"/>
            </a:pPr>
            <a:r>
              <a:rPr lang="en-US" altLang="en-US" sz="1800">
                <a:latin typeface="Arial" panose="020B0604020202020204" pitchFamily="34" charset="0"/>
              </a:rPr>
              <a:t>Are the people who seek help on television shows really seeking help, or are they being exploited for entertainment?</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One reason people may seek attention on their psychological problems is the isolation of modern society.</a:t>
            </a:r>
          </a:p>
        </p:txBody>
      </p:sp>
      <p:sp>
        <p:nvSpPr>
          <p:cNvPr id="1063941" name="Text Box 1029"/>
          <p:cNvSpPr txBox="1">
            <a:spLocks noChangeArrowheads="1"/>
          </p:cNvSpPr>
          <p:nvPr/>
        </p:nvSpPr>
        <p:spPr bwMode="auto">
          <a:xfrm>
            <a:off x="4648200" y="2971800"/>
            <a:ext cx="4038600" cy="2895600"/>
          </a:xfrm>
          <a:prstGeom prst="rect">
            <a:avLst/>
          </a:prstGeom>
          <a:noFill/>
          <a:ln>
            <a:noFill/>
          </a:ln>
          <a:effectLst/>
          <a:extLst>
            <a:ext uri="{909E8E84-426E-40DD-AFC4-6F175D3DCCD1}">
              <a14:hiddenFill xmlns:a14="http://schemas.microsoft.com/office/drawing/2010/main">
                <a:solidFill>
                  <a:srgbClr val="E0E9E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buFontTx/>
              <a:buChar char="•"/>
            </a:pPr>
            <a:r>
              <a:rPr lang="en-US" altLang="en-US" sz="1800">
                <a:latin typeface="Arial" panose="020B0604020202020204" pitchFamily="34" charset="0"/>
              </a:rPr>
              <a:t>Where does the appeal of talking to a stranger, even one without counseling credentials, come from?</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People go longer without a face-to-face conversation in the modern world.</a:t>
            </a:r>
          </a:p>
          <a:p>
            <a:pPr eaLnBrk="1" hangingPunct="1">
              <a:lnSpc>
                <a:spcPct val="100000"/>
              </a:lnSpc>
              <a:spcBef>
                <a:spcPct val="20000"/>
              </a:spcBef>
              <a:spcAft>
                <a:spcPct val="25000"/>
              </a:spcAft>
              <a:buFontTx/>
              <a:buChar char="•"/>
            </a:pPr>
            <a:endParaRPr lang="en-US" altLang="en-US" sz="1800">
              <a:latin typeface="Arial" panose="020B0604020202020204" pitchFamily="34" charset="0"/>
            </a:endParaRPr>
          </a:p>
        </p:txBody>
      </p:sp>
      <p:sp>
        <p:nvSpPr>
          <p:cNvPr id="1063942" name="AutoShape 1030"/>
          <p:cNvSpPr>
            <a:spLocks noChangeArrowheads="1"/>
          </p:cNvSpPr>
          <p:nvPr/>
        </p:nvSpPr>
        <p:spPr bwMode="auto">
          <a:xfrm flipH="1" flipV="1">
            <a:off x="8458200" y="28051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63943" name="AutoShape 1031"/>
          <p:cNvSpPr>
            <a:spLocks noChangeArrowheads="1"/>
          </p:cNvSpPr>
          <p:nvPr/>
        </p:nvSpPr>
        <p:spPr bwMode="auto">
          <a:xfrm flipH="1" flipV="1">
            <a:off x="4191000" y="5638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63942"/>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063940"/>
                                        </p:tgtEl>
                                        <p:attrNameLst>
                                          <p:attrName>style.visibility</p:attrName>
                                        </p:attrNameLst>
                                      </p:cBhvr>
                                      <p:to>
                                        <p:strVal val="visible"/>
                                      </p:to>
                                    </p:set>
                                    <p:animEffect transition="in" filter="wipe(left)">
                                      <p:cBhvr>
                                        <p:cTn id="10" dur="500"/>
                                        <p:tgtEl>
                                          <p:spTgt spid="1063940"/>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6394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063943"/>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1063941"/>
                                        </p:tgtEl>
                                        <p:attrNameLst>
                                          <p:attrName>style.visibility</p:attrName>
                                        </p:attrNameLst>
                                      </p:cBhvr>
                                      <p:to>
                                        <p:strVal val="visible"/>
                                      </p:to>
                                    </p:set>
                                    <p:animEffect transition="in" filter="wipe(left)">
                                      <p:cBhvr>
                                        <p:cTn id="21" dur="500"/>
                                        <p:tgtEl>
                                          <p:spTgt spid="1063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40" grpId="0" animBg="1"/>
      <p:bldP spid="1063941" grpId="0"/>
      <p:bldP spid="1063942" grpId="0" animBg="1"/>
      <p:bldP spid="1063943" grpId="0" animBg="1"/>
      <p:bldP spid="106394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989" name="Picture 1029" descr="psych_5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663" y="1446213"/>
            <a:ext cx="6172200" cy="3735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065989"/>
                                        </p:tgtEl>
                                        <p:attrNameLst>
                                          <p:attrName>style.visibility</p:attrName>
                                        </p:attrNameLst>
                                      </p:cBhvr>
                                      <p:to>
                                        <p:strVal val="visible"/>
                                      </p:to>
                                    </p:set>
                                    <p:animEffect transition="in" filter="box(out)">
                                      <p:cBhvr>
                                        <p:cTn id="7" dur="1000"/>
                                        <p:tgtEl>
                                          <p:spTgt spid="1065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1026"/>
          <p:cNvSpPr>
            <a:spLocks noChangeArrowheads="1"/>
          </p:cNvSpPr>
          <p:nvPr/>
        </p:nvSpPr>
        <p:spPr bwMode="auto">
          <a:xfrm>
            <a:off x="457200" y="1447800"/>
            <a:ext cx="8229600" cy="3276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Thinking Critically</a:t>
            </a:r>
            <a:endParaRPr lang="en-US" altLang="en-US" sz="2800" b="1"/>
          </a:p>
          <a:p>
            <a:pPr algn="l">
              <a:lnSpc>
                <a:spcPct val="100000"/>
              </a:lnSpc>
              <a:spcBef>
                <a:spcPct val="0"/>
              </a:spcBef>
              <a:spcAft>
                <a:spcPct val="30000"/>
              </a:spcAft>
              <a:buFontTx/>
              <a:buChar char="•"/>
            </a:pPr>
            <a:r>
              <a:rPr lang="en-US" altLang="en-US" sz="2400"/>
              <a:t>What are some of the hazards and possible benefits of public therapy?</a:t>
            </a:r>
          </a:p>
          <a:p>
            <a:pPr algn="l">
              <a:lnSpc>
                <a:spcPct val="100000"/>
              </a:lnSpc>
              <a:spcBef>
                <a:spcPct val="0"/>
              </a:spcBef>
              <a:spcAft>
                <a:spcPct val="30000"/>
              </a:spcAft>
              <a:buFontTx/>
              <a:buChar char="•"/>
            </a:pPr>
            <a:r>
              <a:rPr lang="en-US" altLang="en-US" sz="2400"/>
              <a:t>Why do you think therapy has become public for many people?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3589" name="Picture 1029" descr="psych_5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33400"/>
            <a:ext cx="5583238" cy="3292475"/>
          </a:xfrm>
          <a:prstGeom prst="rect">
            <a:avLst/>
          </a:prstGeom>
          <a:noFill/>
          <a:extLst>
            <a:ext uri="{909E8E84-426E-40DD-AFC4-6F175D3DCCD1}">
              <a14:hiddenFill xmlns:a14="http://schemas.microsoft.com/office/drawing/2010/main">
                <a:solidFill>
                  <a:srgbClr val="FFFFFF"/>
                </a:solidFill>
              </a14:hiddenFill>
            </a:ext>
          </a:extLst>
        </p:spPr>
      </p:pic>
      <p:pic>
        <p:nvPicPr>
          <p:cNvPr id="963590" name="Picture 1030" descr="psych_5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971800"/>
            <a:ext cx="4225925" cy="3103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963589"/>
                                        </p:tgtEl>
                                        <p:attrNameLst>
                                          <p:attrName>style.visibility</p:attrName>
                                        </p:attrNameLst>
                                      </p:cBhvr>
                                      <p:to>
                                        <p:strVal val="visible"/>
                                      </p:to>
                                    </p:set>
                                    <p:animEffect transition="in" filter="slide(fromTop)">
                                      <p:cBhvr>
                                        <p:cTn id="7" dur="1000"/>
                                        <p:tgtEl>
                                          <p:spTgt spid="963589"/>
                                        </p:tgtEl>
                                      </p:cBhvr>
                                    </p:animEffect>
                                  </p:childTnLst>
                                </p:cTn>
                              </p:par>
                            </p:childTnLst>
                          </p:cTn>
                        </p:par>
                        <p:par>
                          <p:cTn id="8" fill="hold" nodeType="afterGroup">
                            <p:stCondLst>
                              <p:cond delay="1000"/>
                            </p:stCondLst>
                            <p:childTnLst>
                              <p:par>
                                <p:cTn id="9" presetID="12" presetClass="entr" presetSubtype="8" fill="hold" nodeType="afterEffect">
                                  <p:stCondLst>
                                    <p:cond delay="0"/>
                                  </p:stCondLst>
                                  <p:childTnLst>
                                    <p:set>
                                      <p:cBhvr>
                                        <p:cTn id="10" dur="1" fill="hold">
                                          <p:stCondLst>
                                            <p:cond delay="0"/>
                                          </p:stCondLst>
                                        </p:cTn>
                                        <p:tgtEl>
                                          <p:spTgt spid="963590"/>
                                        </p:tgtEl>
                                        <p:attrNameLst>
                                          <p:attrName>style.visibility</p:attrName>
                                        </p:attrNameLst>
                                      </p:cBhvr>
                                      <p:to>
                                        <p:strVal val="visible"/>
                                      </p:to>
                                    </p:set>
                                    <p:animEffect transition="in" filter="slide(fromLeft)">
                                      <p:cBhvr>
                                        <p:cTn id="11" dur="1000"/>
                                        <p:tgtEl>
                                          <p:spTgt spid="963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87107" name="Rectangle 3"/>
          <p:cNvSpPr>
            <a:spLocks noChangeArrowheads="1"/>
          </p:cNvSpPr>
          <p:nvPr/>
        </p:nvSpPr>
        <p:spPr bwMode="auto">
          <a:xfrm>
            <a:off x="457200" y="1752600"/>
            <a:ext cx="8229600" cy="3276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Cognitive Therapy and Behavior Therapy</a:t>
            </a:r>
          </a:p>
          <a:p>
            <a:pPr algn="l">
              <a:lnSpc>
                <a:spcPct val="100000"/>
              </a:lnSpc>
              <a:spcBef>
                <a:spcPct val="0"/>
              </a:spcBef>
              <a:spcAft>
                <a:spcPct val="30000"/>
              </a:spcAft>
              <a:buFontTx/>
              <a:buChar char="•"/>
            </a:pPr>
            <a:r>
              <a:rPr lang="en-US" altLang="en-US" sz="2400"/>
              <a:t>The aim of cognitive therapy is to help people learn to think about their problems in more productive ways.</a:t>
            </a:r>
          </a:p>
          <a:p>
            <a:pPr algn="l">
              <a:lnSpc>
                <a:spcPct val="100000"/>
              </a:lnSpc>
              <a:spcBef>
                <a:spcPct val="0"/>
              </a:spcBef>
              <a:spcAft>
                <a:spcPct val="30000"/>
              </a:spcAft>
              <a:buFontTx/>
              <a:buChar char="•"/>
            </a:pPr>
            <a:r>
              <a:rPr lang="en-US" altLang="en-US" sz="2400"/>
              <a:t>The goal of behavior therapy is to help people develop more adaptive behavior.</a:t>
            </a:r>
          </a:p>
        </p:txBody>
      </p:sp>
      <p:sp>
        <p:nvSpPr>
          <p:cNvPr id="687108"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r>
              <a:rPr lang="en-US" altLang="en-US">
                <a:solidFill>
                  <a:srgbClr val="073499"/>
                </a:solidFill>
              </a:rPr>
              <a:t>Section 3 at a Glance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87107"/>
                                        </p:tgtEl>
                                        <p:attrNameLst>
                                          <p:attrName>style.visibility</p:attrName>
                                        </p:attrNameLst>
                                      </p:cBhvr>
                                      <p:to>
                                        <p:strVal val="visible"/>
                                      </p:to>
                                    </p:set>
                                    <p:animEffect transition="in" filter="wipe(up)">
                                      <p:cBhvr>
                                        <p:cTn id="7" dur="1000"/>
                                        <p:tgtEl>
                                          <p:spTgt spid="68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89155" name="Rectangle 3"/>
          <p:cNvSpPr>
            <a:spLocks noChangeArrowheads="1"/>
          </p:cNvSpPr>
          <p:nvPr/>
        </p:nvSpPr>
        <p:spPr bwMode="auto">
          <a:xfrm>
            <a:off x="457200" y="2971800"/>
            <a:ext cx="8229600" cy="1752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Reading Focus</a:t>
            </a:r>
            <a:endParaRPr lang="en-US" altLang="en-US" sz="2400" b="1"/>
          </a:p>
          <a:p>
            <a:pPr algn="l">
              <a:lnSpc>
                <a:spcPct val="100000"/>
              </a:lnSpc>
              <a:spcBef>
                <a:spcPct val="0"/>
              </a:spcBef>
              <a:spcAft>
                <a:spcPct val="30000"/>
              </a:spcAft>
              <a:buFontTx/>
              <a:buChar char="•"/>
            </a:pPr>
            <a:r>
              <a:rPr lang="en-US" altLang="en-US" sz="2000"/>
              <a:t>What is the aim of cognitive therapy?</a:t>
            </a:r>
          </a:p>
          <a:p>
            <a:pPr algn="l">
              <a:lnSpc>
                <a:spcPct val="100000"/>
              </a:lnSpc>
              <a:spcBef>
                <a:spcPct val="0"/>
              </a:spcBef>
              <a:spcAft>
                <a:spcPct val="30000"/>
              </a:spcAft>
              <a:buFontTx/>
              <a:buChar char="•"/>
            </a:pPr>
            <a:r>
              <a:rPr lang="en-US" altLang="en-US" sz="2000"/>
              <a:t>What is the aim of behavior therapy?</a:t>
            </a:r>
          </a:p>
        </p:txBody>
      </p:sp>
      <p:sp>
        <p:nvSpPr>
          <p:cNvPr id="689156" name="Rectangle 4"/>
          <p:cNvSpPr>
            <a:spLocks noChangeArrowheads="1"/>
          </p:cNvSpPr>
          <p:nvPr/>
        </p:nvSpPr>
        <p:spPr bwMode="auto">
          <a:xfrm>
            <a:off x="457200" y="1143000"/>
            <a:ext cx="8229600" cy="1600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Main Idea</a:t>
            </a:r>
            <a:endParaRPr lang="en-US" altLang="en-US" sz="2400" b="1"/>
          </a:p>
          <a:p>
            <a:pPr algn="l">
              <a:lnSpc>
                <a:spcPct val="100000"/>
              </a:lnSpc>
              <a:spcBef>
                <a:spcPct val="0"/>
              </a:spcBef>
              <a:spcAft>
                <a:spcPct val="30000"/>
              </a:spcAft>
            </a:pPr>
            <a:r>
              <a:rPr lang="en-US" altLang="en-US" sz="2000"/>
              <a:t>Cognitive therapy and behavior therapy help people develop new ways of thinking and behaving.</a:t>
            </a:r>
          </a:p>
        </p:txBody>
      </p:sp>
      <p:sp>
        <p:nvSpPr>
          <p:cNvPr id="68915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Cognitive Therapy and Behavior Therapy</a:t>
            </a:r>
            <a:endParaRPr lang="en-US" altLang="en-US">
              <a:solidFill>
                <a:srgbClr val="FFCC00"/>
              </a:solidFill>
            </a:endParaRPr>
          </a:p>
        </p:txBody>
      </p:sp>
      <p:sp>
        <p:nvSpPr>
          <p:cNvPr id="689158" name="AutoShape 6"/>
          <p:cNvSpPr>
            <a:spLocks noChangeArrowheads="1"/>
          </p:cNvSpPr>
          <p:nvPr/>
        </p:nvSpPr>
        <p:spPr bwMode="auto">
          <a:xfrm flipH="1" flipV="1">
            <a:off x="8458200" y="2819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8915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689155"/>
                                        </p:tgtEl>
                                        <p:attrNameLst>
                                          <p:attrName>style.visibility</p:attrName>
                                        </p:attrNameLst>
                                      </p:cBhvr>
                                      <p:to>
                                        <p:strVal val="visible"/>
                                      </p:to>
                                    </p:set>
                                    <p:animEffect transition="in" filter="wipe(up)">
                                      <p:cBhvr>
                                        <p:cTn id="10" dur="500"/>
                                        <p:tgtEl>
                                          <p:spTgt spid="68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155" grpId="0" animBg="1"/>
      <p:bldP spid="6891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pic>
        <p:nvPicPr>
          <p:cNvPr id="691205" name="Picture 5" descr="psych_5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838" y="1914525"/>
            <a:ext cx="7091362" cy="4105275"/>
          </a:xfrm>
          <a:prstGeom prst="rect">
            <a:avLst/>
          </a:prstGeom>
          <a:noFill/>
          <a:extLst>
            <a:ext uri="{909E8E84-426E-40DD-AFC4-6F175D3DCCD1}">
              <a14:hiddenFill xmlns:a14="http://schemas.microsoft.com/office/drawing/2010/main">
                <a:solidFill>
                  <a:srgbClr val="FFFFFF"/>
                </a:solidFill>
              </a14:hiddenFill>
            </a:ext>
          </a:extLst>
        </p:spPr>
      </p:pic>
      <p:pic>
        <p:nvPicPr>
          <p:cNvPr id="691207" name="Picture 7" descr="psych_closeu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33400"/>
            <a:ext cx="1219200" cy="679450"/>
          </a:xfrm>
          <a:prstGeom prst="rect">
            <a:avLst/>
          </a:prstGeom>
          <a:noFill/>
          <a:extLst>
            <a:ext uri="{909E8E84-426E-40DD-AFC4-6F175D3DCCD1}">
              <a14:hiddenFill xmlns:a14="http://schemas.microsoft.com/office/drawing/2010/main">
                <a:solidFill>
                  <a:srgbClr val="FFFFFF"/>
                </a:solidFill>
              </a14:hiddenFill>
            </a:ext>
          </a:extLst>
        </p:spPr>
      </p:pic>
      <p:sp>
        <p:nvSpPr>
          <p:cNvPr id="691208" name="Text Box 8"/>
          <p:cNvSpPr txBox="1">
            <a:spLocks noChangeArrowheads="1"/>
          </p:cNvSpPr>
          <p:nvPr/>
        </p:nvSpPr>
        <p:spPr bwMode="auto">
          <a:xfrm>
            <a:off x="4495800" y="762000"/>
            <a:ext cx="4038600" cy="895350"/>
          </a:xfrm>
          <a:prstGeom prst="rect">
            <a:avLst/>
          </a:prstGeom>
          <a:gradFill rotWithShape="1">
            <a:gsLst>
              <a:gs pos="0">
                <a:srgbClr val="5E8EF8"/>
              </a:gs>
              <a:gs pos="100000">
                <a:srgbClr val="5E8EF8">
                  <a:gamma/>
                  <a:tint val="19216"/>
                  <a:invGamma/>
                </a:srgbClr>
              </a:gs>
            </a:gsLst>
            <a:lin ang="0" scaled="1"/>
          </a:gradFill>
          <a:ln>
            <a:noFill/>
          </a:ln>
          <a:effectLst/>
          <a:extLs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b="1"/>
              <a:t>How do people overcome their phobias?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691205"/>
                                        </p:tgtEl>
                                        <p:attrNameLst>
                                          <p:attrName>style.visibility</p:attrName>
                                        </p:attrNameLst>
                                      </p:cBhvr>
                                      <p:to>
                                        <p:strVal val="visible"/>
                                      </p:to>
                                    </p:set>
                                    <p:animEffect transition="in" filter="box(out)">
                                      <p:cBhvr>
                                        <p:cTn id="7" dur="1000"/>
                                        <p:tgtEl>
                                          <p:spTgt spid="69120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91208"/>
                                        </p:tgtEl>
                                        <p:attrNameLst>
                                          <p:attrName>style.visibility</p:attrName>
                                        </p:attrNameLst>
                                      </p:cBhvr>
                                      <p:to>
                                        <p:strVal val="visible"/>
                                      </p:to>
                                    </p:set>
                                    <p:animEffect transition="in" filter="wipe(left)">
                                      <p:cBhvr>
                                        <p:cTn id="11" dur="500"/>
                                        <p:tgtEl>
                                          <p:spTgt spid="691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069060" name="Rectangle 4"/>
          <p:cNvSpPr>
            <a:spLocks noChangeArrowheads="1"/>
          </p:cNvSpPr>
          <p:nvPr/>
        </p:nvSpPr>
        <p:spPr bwMode="auto">
          <a:xfrm>
            <a:off x="457200" y="1600200"/>
            <a:ext cx="8229600" cy="30480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400"/>
              <a:t>Both cognitive and behavior therapists encourage clients to focus on their thoughts and actions.</a:t>
            </a:r>
          </a:p>
          <a:p>
            <a:pPr algn="l">
              <a:lnSpc>
                <a:spcPct val="100000"/>
              </a:lnSpc>
              <a:spcBef>
                <a:spcPct val="0"/>
              </a:spcBef>
              <a:spcAft>
                <a:spcPct val="30000"/>
              </a:spcAft>
              <a:buFontTx/>
              <a:buChar char="•"/>
            </a:pPr>
            <a:r>
              <a:rPr lang="en-US" altLang="en-US" sz="2400"/>
              <a:t>The aim of cognitive therapy is to help people learn to think about their problems in more productive ways and change their ways of thinking.</a:t>
            </a:r>
          </a:p>
          <a:p>
            <a:pPr algn="l">
              <a:lnSpc>
                <a:spcPct val="100000"/>
              </a:lnSpc>
              <a:spcBef>
                <a:spcPct val="0"/>
              </a:spcBef>
              <a:spcAft>
                <a:spcPct val="30000"/>
              </a:spcAft>
              <a:buFontTx/>
              <a:buChar char="•"/>
            </a:pPr>
            <a:r>
              <a:rPr lang="en-US" altLang="en-US" sz="2400"/>
              <a:t>Two common methods: rational-emotive and cognitive restructuring</a:t>
            </a:r>
          </a:p>
        </p:txBody>
      </p:sp>
      <p:sp>
        <p:nvSpPr>
          <p:cNvPr id="1069061"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Cognitive Therapy</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1026"/>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071107" name="Rectangle 1027"/>
          <p:cNvSpPr>
            <a:spLocks noChangeArrowheads="1"/>
          </p:cNvSpPr>
          <p:nvPr/>
        </p:nvSpPr>
        <p:spPr bwMode="auto">
          <a:xfrm>
            <a:off x="457200" y="1524000"/>
            <a:ext cx="8229600" cy="41910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Rational-Emotive Behavior Therapy</a:t>
            </a:r>
            <a:endParaRPr lang="en-US" altLang="en-US" sz="2400" b="1"/>
          </a:p>
          <a:p>
            <a:pPr algn="l">
              <a:lnSpc>
                <a:spcPct val="100000"/>
              </a:lnSpc>
              <a:spcBef>
                <a:spcPct val="0"/>
              </a:spcBef>
              <a:spcAft>
                <a:spcPct val="30000"/>
              </a:spcAft>
              <a:buFontTx/>
              <a:buChar char="•"/>
            </a:pPr>
            <a:r>
              <a:rPr lang="en-US" altLang="en-US" sz="2400" b="1"/>
              <a:t>Rational-emotive behavior therapy</a:t>
            </a:r>
            <a:r>
              <a:rPr lang="en-US" altLang="en-US" sz="2400"/>
              <a:t> is based on the belief that people are basically logical in their thinking and actions.</a:t>
            </a:r>
          </a:p>
          <a:p>
            <a:pPr algn="l">
              <a:lnSpc>
                <a:spcPct val="100000"/>
              </a:lnSpc>
              <a:spcBef>
                <a:spcPct val="0"/>
              </a:spcBef>
              <a:spcAft>
                <a:spcPct val="30000"/>
              </a:spcAft>
              <a:buFontTx/>
              <a:buChar char="•"/>
            </a:pPr>
            <a:r>
              <a:rPr lang="en-US" altLang="en-US" sz="2400"/>
              <a:t>The assumptions upon which they base their thinking or actions are sometimes incorrect.</a:t>
            </a:r>
          </a:p>
          <a:p>
            <a:pPr algn="l">
              <a:lnSpc>
                <a:spcPct val="100000"/>
              </a:lnSpc>
              <a:spcBef>
                <a:spcPct val="0"/>
              </a:spcBef>
              <a:spcAft>
                <a:spcPct val="30000"/>
              </a:spcAft>
              <a:buFontTx/>
              <a:buChar char="•"/>
            </a:pPr>
            <a:r>
              <a:rPr lang="en-US" altLang="en-US" sz="2400"/>
              <a:t>Goal of therapy is to identify and then change false assumptions.</a:t>
            </a:r>
          </a:p>
          <a:p>
            <a:pPr algn="l">
              <a:lnSpc>
                <a:spcPct val="100000"/>
              </a:lnSpc>
              <a:spcBef>
                <a:spcPct val="0"/>
              </a:spcBef>
              <a:spcAft>
                <a:spcPct val="30000"/>
              </a:spcAft>
              <a:buFontTx/>
              <a:buChar char="•"/>
            </a:pPr>
            <a:r>
              <a:rPr lang="en-US" altLang="en-US" sz="2400"/>
              <a:t>Methods include role-playing and homework assignments.</a:t>
            </a:r>
          </a:p>
        </p:txBody>
      </p:sp>
      <p:sp>
        <p:nvSpPr>
          <p:cNvPr id="1071109" name="Rectangle 1029"/>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Cognitive Therapy</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71107"/>
                                        </p:tgtEl>
                                        <p:attrNameLst>
                                          <p:attrName>style.visibility</p:attrName>
                                        </p:attrNameLst>
                                      </p:cBhvr>
                                      <p:to>
                                        <p:strVal val="visible"/>
                                      </p:to>
                                    </p:set>
                                    <p:animEffect transition="in" filter="wipe(up)">
                                      <p:cBhvr>
                                        <p:cTn id="7" dur="500"/>
                                        <p:tgtEl>
                                          <p:spTgt spid="1071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10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97380" name="Rectangle 4"/>
          <p:cNvSpPr>
            <a:spLocks noChangeArrowheads="1"/>
          </p:cNvSpPr>
          <p:nvPr/>
        </p:nvSpPr>
        <p:spPr bwMode="auto">
          <a:xfrm>
            <a:off x="457200" y="1447800"/>
            <a:ext cx="8229600" cy="29718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cs typeface="Arial" panose="020B0604020202020204" pitchFamily="34" charset="0"/>
              </a:rPr>
              <a:t>Beck’s Cognitive Therapy</a:t>
            </a:r>
          </a:p>
          <a:p>
            <a:pPr algn="l">
              <a:lnSpc>
                <a:spcPct val="100000"/>
              </a:lnSpc>
              <a:spcBef>
                <a:spcPct val="0"/>
              </a:spcBef>
              <a:spcAft>
                <a:spcPct val="30000"/>
              </a:spcAft>
              <a:buFontTx/>
              <a:buChar char="•"/>
            </a:pPr>
            <a:r>
              <a:rPr lang="en-US" altLang="en-US" sz="2000"/>
              <a:t>Aaron Beck identified several types of illogical thought processes that lead to emotional problems:</a:t>
            </a:r>
          </a:p>
          <a:p>
            <a:pPr algn="l">
              <a:lnSpc>
                <a:spcPct val="100000"/>
              </a:lnSpc>
              <a:spcBef>
                <a:spcPct val="0"/>
              </a:spcBef>
              <a:spcAft>
                <a:spcPct val="30000"/>
              </a:spcAft>
              <a:buFontTx/>
              <a:buChar char="•"/>
            </a:pPr>
            <a:r>
              <a:rPr lang="en-US" altLang="en-US" sz="2000" i="1"/>
              <a:t>Arbitrary inference:</a:t>
            </a:r>
            <a:r>
              <a:rPr lang="en-US" altLang="en-US" sz="2000"/>
              <a:t> drawing conclusions for which there is no evidence</a:t>
            </a:r>
          </a:p>
          <a:p>
            <a:pPr algn="l">
              <a:lnSpc>
                <a:spcPct val="100000"/>
              </a:lnSpc>
              <a:spcBef>
                <a:spcPct val="0"/>
              </a:spcBef>
              <a:spcAft>
                <a:spcPct val="30000"/>
              </a:spcAft>
              <a:buFontTx/>
              <a:buChar char="•"/>
            </a:pPr>
            <a:r>
              <a:rPr lang="en-US" altLang="en-US" sz="2000" i="1"/>
              <a:t>Selective abstraction:</a:t>
            </a:r>
            <a:r>
              <a:rPr lang="en-US" altLang="en-US" sz="2000"/>
              <a:t> drawing conclusions on a single detail while ignoring other details</a:t>
            </a:r>
          </a:p>
          <a:p>
            <a:pPr algn="l">
              <a:lnSpc>
                <a:spcPct val="100000"/>
              </a:lnSpc>
              <a:spcBef>
                <a:spcPct val="0"/>
              </a:spcBef>
              <a:spcAft>
                <a:spcPct val="30000"/>
              </a:spcAft>
              <a:buFontTx/>
              <a:buChar char="•"/>
            </a:pPr>
            <a:r>
              <a:rPr lang="en-US" altLang="en-US" sz="2000" i="1"/>
              <a:t>Overgeneralization:</a:t>
            </a:r>
            <a:r>
              <a:rPr lang="en-US" altLang="en-US" sz="2000"/>
              <a:t> drawing a conclusion from a single experience</a:t>
            </a:r>
          </a:p>
        </p:txBody>
      </p:sp>
      <p:sp>
        <p:nvSpPr>
          <p:cNvPr id="997381"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Cognitive Therapy</a:t>
            </a:r>
            <a:endParaRPr lang="en-US" altLang="en-US">
              <a:solidFill>
                <a:srgbClr val="FFCC00"/>
              </a:solidFill>
            </a:endParaRPr>
          </a:p>
        </p:txBody>
      </p:sp>
      <p:sp>
        <p:nvSpPr>
          <p:cNvPr id="997382" name="Rectangle 6"/>
          <p:cNvSpPr>
            <a:spLocks noChangeArrowheads="1"/>
          </p:cNvSpPr>
          <p:nvPr/>
        </p:nvSpPr>
        <p:spPr bwMode="auto">
          <a:xfrm>
            <a:off x="457200" y="4724400"/>
            <a:ext cx="8229600" cy="7620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a:t>Therapists guide clients to observe, identify, and then change their thought patterns.</a:t>
            </a:r>
          </a:p>
        </p:txBody>
      </p:sp>
      <p:sp>
        <p:nvSpPr>
          <p:cNvPr id="997383" name="AutoShape 7"/>
          <p:cNvSpPr>
            <a:spLocks noChangeArrowheads="1"/>
          </p:cNvSpPr>
          <p:nvPr/>
        </p:nvSpPr>
        <p:spPr bwMode="auto">
          <a:xfrm flipH="1" flipV="1">
            <a:off x="8458200" y="4495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97383"/>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97382"/>
                                        </p:tgtEl>
                                        <p:attrNameLst>
                                          <p:attrName>style.visibility</p:attrName>
                                        </p:attrNameLst>
                                      </p:cBhvr>
                                      <p:to>
                                        <p:strVal val="visible"/>
                                      </p:to>
                                    </p:set>
                                    <p:animEffect transition="in" filter="wipe(up)">
                                      <p:cBhvr>
                                        <p:cTn id="10" dur="500"/>
                                        <p:tgtEl>
                                          <p:spTgt spid="997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382" grpId="0" animBg="1"/>
      <p:bldP spid="99738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9426" name="Text Box 2"/>
          <p:cNvSpPr txBox="1">
            <a:spLocks noChangeArrowheads="1"/>
          </p:cNvSpPr>
          <p:nvPr/>
        </p:nvSpPr>
        <p:spPr bwMode="auto">
          <a:xfrm>
            <a:off x="457200" y="762000"/>
            <a:ext cx="8229600" cy="30480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5425" indent="-225425" eaLnBrk="0" hangingPunct="0">
              <a:spcBef>
                <a:spcPct val="0"/>
              </a:spcBef>
              <a:defRPr sz="2400">
                <a:solidFill>
                  <a:schemeClr val="tx1"/>
                </a:solidFill>
                <a:latin typeface="Times" panose="02020603050405020304" pitchFamily="18" charset="0"/>
              </a:defRPr>
            </a:lvl1pPr>
            <a:lvl2pPr marL="682625" indent="-219075"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nSpc>
                <a:spcPct val="100000"/>
              </a:lnSpc>
              <a:spcBef>
                <a:spcPct val="20000"/>
              </a:spcBef>
              <a:spcAft>
                <a:spcPct val="25000"/>
              </a:spcAft>
            </a:pPr>
            <a:r>
              <a:rPr lang="en-US" altLang="en-US" b="1">
                <a:solidFill>
                  <a:srgbClr val="BF0000"/>
                </a:solidFill>
                <a:latin typeface="Arial" panose="020B0604020202020204" pitchFamily="34" charset="0"/>
                <a:cs typeface="Arial" panose="020B0604020202020204" pitchFamily="34" charset="0"/>
              </a:rPr>
              <a:t>Evaluation of Cognitive Therapy</a:t>
            </a:r>
          </a:p>
          <a:p>
            <a:pPr>
              <a:lnSpc>
                <a:spcPct val="100000"/>
              </a:lnSpc>
              <a:spcBef>
                <a:spcPct val="20000"/>
              </a:spcBef>
              <a:spcAft>
                <a:spcPct val="25000"/>
              </a:spcAft>
              <a:buFontTx/>
              <a:buChar char="•"/>
            </a:pPr>
            <a:r>
              <a:rPr lang="en-US" altLang="en-US" sz="2000">
                <a:latin typeface="Arial" panose="020B0604020202020204" pitchFamily="34" charset="0"/>
                <a:cs typeface="Arial" panose="020B0604020202020204" pitchFamily="34" charset="0"/>
              </a:rPr>
              <a:t>Tends to be a short-term method</a:t>
            </a:r>
          </a:p>
          <a:p>
            <a:pPr>
              <a:lnSpc>
                <a:spcPct val="100000"/>
              </a:lnSpc>
              <a:spcBef>
                <a:spcPct val="20000"/>
              </a:spcBef>
              <a:spcAft>
                <a:spcPct val="25000"/>
              </a:spcAft>
              <a:buFontTx/>
              <a:buChar char="•"/>
            </a:pPr>
            <a:r>
              <a:rPr lang="en-US" altLang="en-US" sz="2000">
                <a:latin typeface="Arial" panose="020B0604020202020204" pitchFamily="34" charset="0"/>
                <a:cs typeface="Arial" panose="020B0604020202020204" pitchFamily="34" charset="0"/>
              </a:rPr>
              <a:t>Studies show modifying irrational beliefs helps people with anxiety, depression, and personality disorders</a:t>
            </a:r>
          </a:p>
          <a:p>
            <a:pPr>
              <a:lnSpc>
                <a:spcPct val="100000"/>
              </a:lnSpc>
              <a:spcBef>
                <a:spcPct val="20000"/>
              </a:spcBef>
              <a:spcAft>
                <a:spcPct val="25000"/>
              </a:spcAft>
              <a:buFontTx/>
              <a:buChar char="•"/>
            </a:pPr>
            <a:r>
              <a:rPr lang="en-US" altLang="en-US" sz="2000">
                <a:latin typeface="Arial" panose="020B0604020202020204" pitchFamily="34" charset="0"/>
                <a:cs typeface="Arial" panose="020B0604020202020204" pitchFamily="34" charset="0"/>
              </a:rPr>
              <a:t>Helpful for major depression in some people who were only responsive to medicine and other biological therapies</a:t>
            </a:r>
          </a:p>
          <a:p>
            <a:pPr>
              <a:lnSpc>
                <a:spcPct val="100000"/>
              </a:lnSpc>
              <a:spcBef>
                <a:spcPct val="20000"/>
              </a:spcBef>
              <a:spcAft>
                <a:spcPct val="25000"/>
              </a:spcAft>
              <a:buFontTx/>
              <a:buChar char="•"/>
            </a:pPr>
            <a:r>
              <a:rPr lang="en-US" altLang="en-US" sz="2000">
                <a:latin typeface="Arial" panose="020B0604020202020204" pitchFamily="34" charset="0"/>
                <a:cs typeface="Arial" panose="020B0604020202020204" pitchFamily="34" charset="0"/>
              </a:rPr>
              <a:t>Provides coping skills that reduce the risk of recurrence</a:t>
            </a:r>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835587" name="Rectangle 3"/>
          <p:cNvSpPr>
            <a:spLocks noChangeArrowheads="1"/>
          </p:cNvSpPr>
          <p:nvPr/>
        </p:nvSpPr>
        <p:spPr bwMode="auto">
          <a:xfrm>
            <a:off x="457200" y="3581400"/>
            <a:ext cx="8229600" cy="15240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rational-emotive behavior therapy</a:t>
            </a:r>
          </a:p>
        </p:txBody>
      </p:sp>
      <p:sp>
        <p:nvSpPr>
          <p:cNvPr id="835588" name="Rectangle 4"/>
          <p:cNvSpPr>
            <a:spLocks noChangeArrowheads="1"/>
          </p:cNvSpPr>
          <p:nvPr/>
        </p:nvSpPr>
        <p:spPr bwMode="auto">
          <a:xfrm>
            <a:off x="457200" y="1600200"/>
            <a:ext cx="8229600" cy="1752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Find the Main Idea</a:t>
            </a:r>
          </a:p>
          <a:p>
            <a:pPr>
              <a:lnSpc>
                <a:spcPct val="100000"/>
              </a:lnSpc>
              <a:spcBef>
                <a:spcPct val="0"/>
              </a:spcBef>
              <a:spcAft>
                <a:spcPct val="30000"/>
              </a:spcAft>
            </a:pPr>
            <a:r>
              <a:rPr lang="en-US" altLang="en-US"/>
              <a:t>Other than Beck’s model, what is the most widely used cognitive therapy method?</a:t>
            </a:r>
          </a:p>
        </p:txBody>
      </p:sp>
      <p:sp>
        <p:nvSpPr>
          <p:cNvPr id="83558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835590" name="AutoShape 6"/>
          <p:cNvSpPr>
            <a:spLocks noChangeArrowheads="1"/>
          </p:cNvSpPr>
          <p:nvPr/>
        </p:nvSpPr>
        <p:spPr bwMode="auto">
          <a:xfrm flipH="1" flipV="1">
            <a:off x="8458200" y="3405188"/>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3559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835587"/>
                                        </p:tgtEl>
                                        <p:attrNameLst>
                                          <p:attrName>style.visibility</p:attrName>
                                        </p:attrNameLst>
                                      </p:cBhvr>
                                      <p:to>
                                        <p:strVal val="visible"/>
                                      </p:to>
                                    </p:set>
                                    <p:animEffect transition="in" filter="wipe(up)">
                                      <p:cBhvr>
                                        <p:cTn id="10" dur="500"/>
                                        <p:tgtEl>
                                          <p:spTgt spid="835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87" grpId="0" animBg="1"/>
      <p:bldP spid="83559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001475" name="Rectangle 3"/>
          <p:cNvSpPr>
            <a:spLocks noChangeArrowheads="1"/>
          </p:cNvSpPr>
          <p:nvPr/>
        </p:nvSpPr>
        <p:spPr bwMode="auto">
          <a:xfrm>
            <a:off x="457200" y="1600200"/>
            <a:ext cx="8229600" cy="16764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a:t>Goal is to help people develop more adaptive behavior.</a:t>
            </a:r>
          </a:p>
          <a:p>
            <a:pPr algn="l">
              <a:lnSpc>
                <a:spcPct val="100000"/>
              </a:lnSpc>
              <a:spcBef>
                <a:spcPct val="0"/>
              </a:spcBef>
              <a:spcAft>
                <a:spcPct val="30000"/>
              </a:spcAft>
              <a:buFontTx/>
              <a:buChar char="•"/>
            </a:pPr>
            <a:r>
              <a:rPr lang="en-US" altLang="en-US" sz="2000"/>
              <a:t>To behaviorists, the reasons for unhealthy behavior is not important. Changing the behavior is what matters.</a:t>
            </a:r>
          </a:p>
          <a:p>
            <a:pPr algn="l">
              <a:lnSpc>
                <a:spcPct val="100000"/>
              </a:lnSpc>
              <a:spcBef>
                <a:spcPct val="0"/>
              </a:spcBef>
              <a:spcAft>
                <a:spcPct val="30000"/>
              </a:spcAft>
              <a:buFontTx/>
              <a:buChar char="•"/>
            </a:pPr>
            <a:r>
              <a:rPr lang="en-US" altLang="en-US" sz="2000"/>
              <a:t>Two main categories: counterconditioning and operant conditioning</a:t>
            </a:r>
          </a:p>
        </p:txBody>
      </p:sp>
      <p:sp>
        <p:nvSpPr>
          <p:cNvPr id="1001476"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Behavior Therapy</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01475"/>
                                        </p:tgtEl>
                                        <p:attrNameLst>
                                          <p:attrName>style.visibility</p:attrName>
                                        </p:attrNameLst>
                                      </p:cBhvr>
                                      <p:to>
                                        <p:strVal val="visible"/>
                                      </p:to>
                                    </p:set>
                                    <p:animEffect transition="in" filter="wipe(up)">
                                      <p:cBhvr>
                                        <p:cTn id="7" dur="1000"/>
                                        <p:tgtEl>
                                          <p:spTgt spid="1001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7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075204" name="Rectangle 4"/>
          <p:cNvSpPr>
            <a:spLocks noChangeArrowheads="1"/>
          </p:cNvSpPr>
          <p:nvPr/>
        </p:nvSpPr>
        <p:spPr bwMode="auto">
          <a:xfrm>
            <a:off x="457200" y="685800"/>
            <a:ext cx="8229600" cy="4038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2625" indent="-225425"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Counterconditioning  </a:t>
            </a:r>
          </a:p>
          <a:p>
            <a:pPr algn="l">
              <a:lnSpc>
                <a:spcPct val="100000"/>
              </a:lnSpc>
              <a:spcAft>
                <a:spcPct val="25000"/>
              </a:spcAft>
              <a:buFontTx/>
              <a:buChar char="•"/>
            </a:pPr>
            <a:r>
              <a:rPr lang="en-US" altLang="en-US" sz="2000"/>
              <a:t>Pairs the stimulus that triggers an unwanted behavior (such as fear of spiders) with a new, more desirable behavior.</a:t>
            </a:r>
          </a:p>
          <a:p>
            <a:pPr lvl="1" algn="l">
              <a:lnSpc>
                <a:spcPct val="100000"/>
              </a:lnSpc>
              <a:spcAft>
                <a:spcPct val="25000"/>
              </a:spcAft>
              <a:buFontTx/>
              <a:buChar char="–"/>
            </a:pPr>
            <a:r>
              <a:rPr lang="en-US" altLang="en-US" sz="1800" i="1"/>
              <a:t>Systematic desensitization:</a:t>
            </a:r>
            <a:r>
              <a:rPr lang="en-US" altLang="en-US" sz="1800"/>
              <a:t> therapist trains the client to relax in the presence of an anxiety-producing situation</a:t>
            </a:r>
          </a:p>
          <a:p>
            <a:pPr lvl="1" algn="l">
              <a:lnSpc>
                <a:spcPct val="100000"/>
              </a:lnSpc>
              <a:spcAft>
                <a:spcPct val="25000"/>
              </a:spcAft>
              <a:buFontTx/>
              <a:buChar char="–"/>
            </a:pPr>
            <a:r>
              <a:rPr lang="en-US" altLang="en-US" sz="1800" i="1"/>
              <a:t>Modeling:</a:t>
            </a:r>
            <a:r>
              <a:rPr lang="en-US" altLang="en-US" sz="1800"/>
              <a:t> client observes and then imitates the therapist or another person coping with the feared object or situation.</a:t>
            </a:r>
          </a:p>
          <a:p>
            <a:pPr lvl="1" algn="l">
              <a:lnSpc>
                <a:spcPct val="100000"/>
              </a:lnSpc>
              <a:spcAft>
                <a:spcPct val="25000"/>
              </a:spcAft>
              <a:buFontTx/>
              <a:buChar char="–"/>
            </a:pPr>
            <a:r>
              <a:rPr lang="en-US" altLang="en-US" sz="1800" b="1" i="1"/>
              <a:t>Aversive conditioning:</a:t>
            </a:r>
            <a:r>
              <a:rPr lang="en-US" altLang="en-US" sz="1800"/>
              <a:t> therapist replaces a positive response to a stimulus with a negative response</a:t>
            </a:r>
          </a:p>
          <a:p>
            <a:pPr algn="l">
              <a:lnSpc>
                <a:spcPct val="100000"/>
              </a:lnSpc>
              <a:spcAft>
                <a:spcPct val="25000"/>
              </a:spcAft>
              <a:buFontTx/>
              <a:buChar char="•"/>
            </a:pPr>
            <a:r>
              <a:rPr lang="en-US" altLang="en-US" sz="2000"/>
              <a:t>People who learn more desirable behavior increase their self-esteem and lead less restrictive lives.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75204"/>
                                        </p:tgtEl>
                                        <p:attrNameLst>
                                          <p:attrName>style.visibility</p:attrName>
                                        </p:attrNameLst>
                                      </p:cBhvr>
                                      <p:to>
                                        <p:strVal val="visible"/>
                                      </p:to>
                                    </p:set>
                                    <p:animEffect transition="in" filter="wipe(up)">
                                      <p:cBhvr>
                                        <p:cTn id="7" dur="500"/>
                                        <p:tgtEl>
                                          <p:spTgt spid="1075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Text Box 2"/>
          <p:cNvSpPr txBox="1">
            <a:spLocks noChangeArrowheads="1"/>
          </p:cNvSpPr>
          <p:nvPr/>
        </p:nvSpPr>
        <p:spPr bwMode="auto">
          <a:xfrm>
            <a:off x="457200" y="1066800"/>
            <a:ext cx="7848600" cy="28194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i="1">
                <a:solidFill>
                  <a:srgbClr val="BF0000"/>
                </a:solidFill>
                <a:latin typeface="Arial" panose="020B0604020202020204" pitchFamily="34" charset="0"/>
              </a:rPr>
              <a:t>What do you think?</a:t>
            </a:r>
            <a:endParaRPr lang="en-US" altLang="en-US" b="1" i="1">
              <a:latin typeface="Arial" panose="020B0604020202020204" pitchFamily="34" charset="0"/>
            </a:endParaRPr>
          </a:p>
          <a:p>
            <a:pPr eaLnBrk="1" hangingPunct="1">
              <a:lnSpc>
                <a:spcPct val="100000"/>
              </a:lnSpc>
              <a:spcBef>
                <a:spcPct val="20000"/>
              </a:spcBef>
              <a:spcAft>
                <a:spcPct val="25000"/>
              </a:spcAft>
              <a:buFontTx/>
              <a:buChar char="•"/>
            </a:pPr>
            <a:r>
              <a:rPr lang="en-US" altLang="en-US">
                <a:latin typeface="Arial" panose="020B0604020202020204" pitchFamily="34" charset="0"/>
              </a:rPr>
              <a:t>Why might virtual therapy have some limitations to its usefulness?</a:t>
            </a:r>
          </a:p>
          <a:p>
            <a:pPr eaLnBrk="1" hangingPunct="1">
              <a:lnSpc>
                <a:spcPct val="100000"/>
              </a:lnSpc>
              <a:spcBef>
                <a:spcPct val="20000"/>
              </a:spcBef>
              <a:spcAft>
                <a:spcPct val="25000"/>
              </a:spcAft>
              <a:buFontTx/>
              <a:buChar char="•"/>
            </a:pPr>
            <a:r>
              <a:rPr lang="en-US" altLang="en-US">
                <a:latin typeface="Arial" panose="020B0604020202020204" pitchFamily="34" charset="0"/>
              </a:rPr>
              <a:t>Why might people be more willing to face their fears in a virtual setting than in a real one?</a:t>
            </a:r>
          </a:p>
        </p:txBody>
      </p:sp>
      <p:sp>
        <p:nvSpPr>
          <p:cNvPr id="1099779" name="Rectangle 3"/>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endParaRPr lang="en-US" altLang="en-US">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99778"/>
                                        </p:tgtEl>
                                        <p:attrNameLst>
                                          <p:attrName>style.visibility</p:attrName>
                                        </p:attrNameLst>
                                      </p:cBhvr>
                                      <p:to>
                                        <p:strVal val="visible"/>
                                      </p:to>
                                    </p:set>
                                    <p:animEffect transition="in" filter="wipe(right)">
                                      <p:cBhvr>
                                        <p:cTn id="7" dur="500"/>
                                        <p:tgtEl>
                                          <p:spTgt spid="1099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977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077251" name="Rectangle 3"/>
          <p:cNvSpPr>
            <a:spLocks noChangeArrowheads="1"/>
          </p:cNvSpPr>
          <p:nvPr/>
        </p:nvSpPr>
        <p:spPr bwMode="auto">
          <a:xfrm>
            <a:off x="457200" y="762000"/>
            <a:ext cx="8229600" cy="41910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2625" indent="-225425"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Operant Conditioning</a:t>
            </a:r>
            <a:r>
              <a:rPr lang="en-US" altLang="en-US" sz="2400" b="1"/>
              <a:t> </a:t>
            </a:r>
          </a:p>
          <a:p>
            <a:pPr algn="l">
              <a:lnSpc>
                <a:spcPct val="100000"/>
              </a:lnSpc>
              <a:spcBef>
                <a:spcPct val="0"/>
              </a:spcBef>
              <a:spcAft>
                <a:spcPct val="25000"/>
              </a:spcAft>
              <a:buFontTx/>
              <a:buChar char="•"/>
            </a:pPr>
            <a:r>
              <a:rPr lang="en-US" altLang="en-US" sz="2000"/>
              <a:t>Operant conditioning is based on the assumption that behavior that is reinforced tends to be repeated, whereas behavior that is not reinforced tends to be extinguished.</a:t>
            </a:r>
          </a:p>
          <a:p>
            <a:pPr algn="l">
              <a:lnSpc>
                <a:spcPct val="100000"/>
              </a:lnSpc>
              <a:spcBef>
                <a:spcPct val="0"/>
              </a:spcBef>
              <a:spcAft>
                <a:spcPct val="25000"/>
              </a:spcAft>
              <a:buFontTx/>
              <a:buChar char="•"/>
            </a:pPr>
            <a:r>
              <a:rPr lang="en-US" altLang="en-US" sz="2000"/>
              <a:t>Therapists teach clients to behave in a certain way to achieve a desired consequence.</a:t>
            </a:r>
          </a:p>
          <a:p>
            <a:pPr algn="l">
              <a:lnSpc>
                <a:spcPct val="100000"/>
              </a:lnSpc>
              <a:spcBef>
                <a:spcPct val="0"/>
              </a:spcBef>
              <a:spcAft>
                <a:spcPct val="25000"/>
              </a:spcAft>
              <a:buFontTx/>
              <a:buChar char="•"/>
            </a:pPr>
            <a:r>
              <a:rPr lang="en-US" altLang="en-US" sz="2000"/>
              <a:t>It has sometimes proven effective in more severe cases that were resistant to other treatments.</a:t>
            </a:r>
          </a:p>
          <a:p>
            <a:pPr algn="l">
              <a:lnSpc>
                <a:spcPct val="100000"/>
              </a:lnSpc>
              <a:spcBef>
                <a:spcPct val="0"/>
              </a:spcBef>
              <a:spcAft>
                <a:spcPct val="25000"/>
              </a:spcAft>
              <a:buFontTx/>
              <a:buChar char="•"/>
            </a:pPr>
            <a:r>
              <a:rPr lang="en-US" altLang="en-US" sz="2000"/>
              <a:t>Sometimes people find gradually changing to be easier.</a:t>
            </a:r>
          </a:p>
          <a:p>
            <a:pPr lvl="1" algn="l">
              <a:lnSpc>
                <a:spcPct val="100000"/>
              </a:lnSpc>
              <a:spcBef>
                <a:spcPct val="0"/>
              </a:spcBef>
              <a:spcAft>
                <a:spcPct val="25000"/>
              </a:spcAft>
              <a:buFontTx/>
              <a:buChar char="–"/>
            </a:pPr>
            <a:r>
              <a:rPr lang="en-US" altLang="en-US" sz="1800" b="1" i="1"/>
              <a:t>Successive approximations:</a:t>
            </a:r>
            <a:r>
              <a:rPr lang="en-US" altLang="en-US" sz="1800"/>
              <a:t> a series of behaviors that gradually become more similar to a target behavior</a:t>
            </a:r>
          </a:p>
          <a:p>
            <a:pPr algn="l">
              <a:lnSpc>
                <a:spcPct val="100000"/>
              </a:lnSpc>
              <a:spcBef>
                <a:spcPct val="0"/>
              </a:spcBef>
              <a:spcAft>
                <a:spcPct val="25000"/>
              </a:spcAft>
            </a:pPr>
            <a:endParaRPr lang="en-US" altLang="en-US" sz="200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77251"/>
                                        </p:tgtEl>
                                        <p:attrNameLst>
                                          <p:attrName>style.visibility</p:attrName>
                                        </p:attrNameLst>
                                      </p:cBhvr>
                                      <p:to>
                                        <p:strVal val="visible"/>
                                      </p:to>
                                    </p:set>
                                    <p:animEffect transition="in" filter="wipe(up)">
                                      <p:cBhvr>
                                        <p:cTn id="7" dur="500"/>
                                        <p:tgtEl>
                                          <p:spTgt spid="1077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25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079300" name="Rectangle 4"/>
          <p:cNvSpPr>
            <a:spLocks noChangeArrowheads="1"/>
          </p:cNvSpPr>
          <p:nvPr/>
        </p:nvSpPr>
        <p:spPr bwMode="auto">
          <a:xfrm>
            <a:off x="457200" y="685800"/>
            <a:ext cx="8229600" cy="29718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Evaluation of Behavior Therapy  </a:t>
            </a:r>
          </a:p>
          <a:p>
            <a:pPr algn="l">
              <a:lnSpc>
                <a:spcPct val="100000"/>
              </a:lnSpc>
              <a:spcAft>
                <a:spcPct val="25000"/>
              </a:spcAft>
              <a:buFontTx/>
              <a:buChar char="•"/>
            </a:pPr>
            <a:r>
              <a:rPr lang="en-US" altLang="en-US" sz="2000"/>
              <a:t>Behavior therapy tends to be somewhat more effective overall than psychoanalysis or person-centered therapy</a:t>
            </a:r>
          </a:p>
          <a:p>
            <a:pPr algn="l">
              <a:lnSpc>
                <a:spcPct val="100000"/>
              </a:lnSpc>
              <a:spcAft>
                <a:spcPct val="25000"/>
              </a:spcAft>
              <a:buFontTx/>
              <a:buChar char="•"/>
            </a:pPr>
            <a:r>
              <a:rPr lang="en-US" altLang="en-US" sz="2000"/>
              <a:t>It is short-term therapy, so it can bring about lasting results in just a few months.</a:t>
            </a:r>
          </a:p>
          <a:p>
            <a:pPr algn="l">
              <a:lnSpc>
                <a:spcPct val="100000"/>
              </a:lnSpc>
              <a:spcAft>
                <a:spcPct val="25000"/>
              </a:spcAft>
              <a:buFontTx/>
              <a:buChar char="•"/>
            </a:pPr>
            <a:r>
              <a:rPr lang="en-US" altLang="en-US" sz="2000"/>
              <a:t>Cognitive-Behavior Therapy attempts to change the way a person both thinks and behaves.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79300"/>
                                        </p:tgtEl>
                                        <p:attrNameLst>
                                          <p:attrName>style.visibility</p:attrName>
                                        </p:attrNameLst>
                                      </p:cBhvr>
                                      <p:to>
                                        <p:strVal val="visible"/>
                                      </p:to>
                                    </p:set>
                                    <p:animEffect transition="in" filter="wipe(up)">
                                      <p:cBhvr>
                                        <p:cTn id="7" dur="500"/>
                                        <p:tgtEl>
                                          <p:spTgt spid="1079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930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2373" name="Picture 5" descr="psych_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3" y="1797050"/>
            <a:ext cx="8305800" cy="2622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082373"/>
                                        </p:tgtEl>
                                        <p:attrNameLst>
                                          <p:attrName>style.visibility</p:attrName>
                                        </p:attrNameLst>
                                      </p:cBhvr>
                                      <p:to>
                                        <p:strVal val="visible"/>
                                      </p:to>
                                    </p:set>
                                    <p:animEffect transition="in" filter="randombar(horizontal)">
                                      <p:cBhvr>
                                        <p:cTn id="7" dur="1000"/>
                                        <p:tgtEl>
                                          <p:spTgt spid="1082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37987" name="Rectangle 3"/>
          <p:cNvSpPr>
            <a:spLocks noChangeArrowheads="1"/>
          </p:cNvSpPr>
          <p:nvPr/>
        </p:nvSpPr>
        <p:spPr bwMode="auto">
          <a:xfrm>
            <a:off x="457200" y="3581400"/>
            <a:ext cx="8229600" cy="15240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 systematic desensitization, modeling, aversive conditioning</a:t>
            </a:r>
          </a:p>
        </p:txBody>
      </p:sp>
      <p:sp>
        <p:nvSpPr>
          <p:cNvPr id="937988" name="Rectangle 4"/>
          <p:cNvSpPr>
            <a:spLocks noChangeArrowheads="1"/>
          </p:cNvSpPr>
          <p:nvPr/>
        </p:nvSpPr>
        <p:spPr bwMode="auto">
          <a:xfrm>
            <a:off x="457200" y="1600200"/>
            <a:ext cx="8229600" cy="1752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Summarize</a:t>
            </a:r>
          </a:p>
          <a:p>
            <a:pPr>
              <a:lnSpc>
                <a:spcPct val="100000"/>
              </a:lnSpc>
              <a:spcBef>
                <a:spcPct val="0"/>
              </a:spcBef>
              <a:spcAft>
                <a:spcPct val="30000"/>
              </a:spcAft>
            </a:pPr>
            <a:r>
              <a:rPr lang="en-US" altLang="en-US"/>
              <a:t>What are some of the techniques of counterconditioning?</a:t>
            </a:r>
          </a:p>
        </p:txBody>
      </p:sp>
      <p:sp>
        <p:nvSpPr>
          <p:cNvPr id="93798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37990" name="AutoShape 6"/>
          <p:cNvSpPr>
            <a:spLocks noChangeArrowheads="1"/>
          </p:cNvSpPr>
          <p:nvPr/>
        </p:nvSpPr>
        <p:spPr bwMode="auto">
          <a:xfrm flipH="1" flipV="1">
            <a:off x="8458200" y="3429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3799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37987"/>
                                        </p:tgtEl>
                                        <p:attrNameLst>
                                          <p:attrName>style.visibility</p:attrName>
                                        </p:attrNameLst>
                                      </p:cBhvr>
                                      <p:to>
                                        <p:strVal val="visible"/>
                                      </p:to>
                                    </p:set>
                                    <p:animEffect transition="in" filter="wipe(up)">
                                      <p:cBhvr>
                                        <p:cTn id="10" dur="500"/>
                                        <p:tgtEl>
                                          <p:spTgt spid="937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87" grpId="0" animBg="1"/>
      <p:bldP spid="93799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06243" name="Rectangle 3"/>
          <p:cNvSpPr>
            <a:spLocks noChangeArrowheads="1"/>
          </p:cNvSpPr>
          <p:nvPr/>
        </p:nvSpPr>
        <p:spPr bwMode="auto">
          <a:xfrm>
            <a:off x="457200" y="1752600"/>
            <a:ext cx="8229600" cy="3276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Biological Therapy</a:t>
            </a:r>
          </a:p>
          <a:p>
            <a:pPr algn="l">
              <a:lnSpc>
                <a:spcPct val="100000"/>
              </a:lnSpc>
              <a:spcBef>
                <a:spcPct val="0"/>
              </a:spcBef>
              <a:spcAft>
                <a:spcPct val="30000"/>
              </a:spcAft>
              <a:buFontTx/>
              <a:buChar char="•"/>
            </a:pPr>
            <a:r>
              <a:rPr lang="en-US" altLang="en-US" sz="2400"/>
              <a:t>Biological therapy relies on medication, electric shock, and surgery to help people deal with psychological disorders.</a:t>
            </a:r>
          </a:p>
          <a:p>
            <a:pPr algn="l">
              <a:lnSpc>
                <a:spcPct val="100000"/>
              </a:lnSpc>
              <a:spcBef>
                <a:spcPct val="0"/>
              </a:spcBef>
              <a:spcAft>
                <a:spcPct val="30000"/>
              </a:spcAft>
              <a:buFontTx/>
              <a:buChar char="•"/>
            </a:pPr>
            <a:r>
              <a:rPr lang="en-US" altLang="en-US" sz="2400"/>
              <a:t>Because these treatments are medical in nature, they must be administered by a physician.</a:t>
            </a:r>
          </a:p>
          <a:p>
            <a:pPr algn="l">
              <a:lnSpc>
                <a:spcPct val="100000"/>
              </a:lnSpc>
              <a:spcBef>
                <a:spcPct val="0"/>
              </a:spcBef>
              <a:spcAft>
                <a:spcPct val="30000"/>
              </a:spcAft>
              <a:buFontTx/>
              <a:buChar char="•"/>
            </a:pPr>
            <a:r>
              <a:rPr lang="en-US" altLang="en-US" sz="2400"/>
              <a:t>Electroconvulsive therapy and psychosurgery are both controversial procedures.</a:t>
            </a:r>
          </a:p>
        </p:txBody>
      </p:sp>
      <p:sp>
        <p:nvSpPr>
          <p:cNvPr id="906244"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r>
              <a:rPr lang="en-US" altLang="en-US">
                <a:solidFill>
                  <a:srgbClr val="073499"/>
                </a:solidFill>
              </a:rPr>
              <a:t>Section 4 at a Glance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06243"/>
                                        </p:tgtEl>
                                        <p:attrNameLst>
                                          <p:attrName>style.visibility</p:attrName>
                                        </p:attrNameLst>
                                      </p:cBhvr>
                                      <p:to>
                                        <p:strVal val="visible"/>
                                      </p:to>
                                    </p:set>
                                    <p:animEffect transition="in" filter="wipe(up)">
                                      <p:cBhvr>
                                        <p:cTn id="7" dur="1000"/>
                                        <p:tgtEl>
                                          <p:spTgt spid="906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24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40035" name="Rectangle 3"/>
          <p:cNvSpPr>
            <a:spLocks noChangeArrowheads="1"/>
          </p:cNvSpPr>
          <p:nvPr/>
        </p:nvSpPr>
        <p:spPr bwMode="auto">
          <a:xfrm>
            <a:off x="457200" y="2971800"/>
            <a:ext cx="8229600" cy="19050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Reading Focus</a:t>
            </a:r>
            <a:endParaRPr lang="en-US" altLang="en-US" sz="2400" b="1"/>
          </a:p>
          <a:p>
            <a:pPr algn="l">
              <a:lnSpc>
                <a:spcPct val="100000"/>
              </a:lnSpc>
              <a:spcBef>
                <a:spcPct val="0"/>
              </a:spcBef>
              <a:spcAft>
                <a:spcPct val="30000"/>
              </a:spcAft>
              <a:buFontTx/>
              <a:buChar char="•"/>
            </a:pPr>
            <a:r>
              <a:rPr lang="en-US" altLang="en-US" sz="2000"/>
              <a:t>How are the major categories of drugs used in drug therapy?</a:t>
            </a:r>
          </a:p>
          <a:p>
            <a:pPr algn="l">
              <a:lnSpc>
                <a:spcPct val="100000"/>
              </a:lnSpc>
              <a:spcBef>
                <a:spcPct val="0"/>
              </a:spcBef>
              <a:spcAft>
                <a:spcPct val="30000"/>
              </a:spcAft>
              <a:buFontTx/>
              <a:buChar char="•"/>
            </a:pPr>
            <a:r>
              <a:rPr lang="en-US" altLang="en-US" sz="2000"/>
              <a:t>What is electroconvulsive therapy?</a:t>
            </a:r>
          </a:p>
          <a:p>
            <a:pPr algn="l">
              <a:lnSpc>
                <a:spcPct val="100000"/>
              </a:lnSpc>
              <a:spcBef>
                <a:spcPct val="0"/>
              </a:spcBef>
              <a:spcAft>
                <a:spcPct val="30000"/>
              </a:spcAft>
              <a:buFontTx/>
              <a:buChar char="•"/>
            </a:pPr>
            <a:r>
              <a:rPr lang="en-US" altLang="en-US" sz="2000"/>
              <a:t>How would you define psychosurgery?</a:t>
            </a:r>
          </a:p>
          <a:p>
            <a:pPr algn="l">
              <a:lnSpc>
                <a:spcPct val="100000"/>
              </a:lnSpc>
              <a:spcBef>
                <a:spcPct val="0"/>
              </a:spcBef>
              <a:spcAft>
                <a:spcPct val="30000"/>
              </a:spcAft>
              <a:buFontTx/>
              <a:buChar char="•"/>
            </a:pPr>
            <a:endParaRPr lang="en-US" altLang="en-US" sz="2000"/>
          </a:p>
        </p:txBody>
      </p:sp>
      <p:sp>
        <p:nvSpPr>
          <p:cNvPr id="940036" name="Rectangle 4"/>
          <p:cNvSpPr>
            <a:spLocks noChangeArrowheads="1"/>
          </p:cNvSpPr>
          <p:nvPr/>
        </p:nvSpPr>
        <p:spPr bwMode="auto">
          <a:xfrm>
            <a:off x="457200" y="1143000"/>
            <a:ext cx="8229600" cy="1600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Main Idea</a:t>
            </a:r>
            <a:endParaRPr lang="en-US" altLang="en-US" sz="2400" b="1"/>
          </a:p>
          <a:p>
            <a:pPr algn="l">
              <a:lnSpc>
                <a:spcPct val="100000"/>
              </a:lnSpc>
              <a:spcBef>
                <a:spcPct val="0"/>
              </a:spcBef>
              <a:spcAft>
                <a:spcPct val="30000"/>
              </a:spcAft>
            </a:pPr>
            <a:r>
              <a:rPr lang="en-US" altLang="en-US" sz="2000"/>
              <a:t>Biological therapy relies on methods such as medication, electric shock, and surgery to help people with psychological disorders.</a:t>
            </a:r>
          </a:p>
        </p:txBody>
      </p:sp>
      <p:sp>
        <p:nvSpPr>
          <p:cNvPr id="94003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Biological Therapy</a:t>
            </a:r>
            <a:endParaRPr lang="en-US" altLang="en-US">
              <a:solidFill>
                <a:srgbClr val="FFCC00"/>
              </a:solidFill>
            </a:endParaRPr>
          </a:p>
        </p:txBody>
      </p:sp>
      <p:sp>
        <p:nvSpPr>
          <p:cNvPr id="940038" name="AutoShape 6"/>
          <p:cNvSpPr>
            <a:spLocks noChangeArrowheads="1"/>
          </p:cNvSpPr>
          <p:nvPr/>
        </p:nvSpPr>
        <p:spPr bwMode="auto">
          <a:xfrm flipH="1" flipV="1">
            <a:off x="8458200" y="2819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4003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40035"/>
                                        </p:tgtEl>
                                        <p:attrNameLst>
                                          <p:attrName>style.visibility</p:attrName>
                                        </p:attrNameLst>
                                      </p:cBhvr>
                                      <p:to>
                                        <p:strVal val="visible"/>
                                      </p:to>
                                    </p:set>
                                    <p:animEffect transition="in" filter="wipe(up)">
                                      <p:cBhvr>
                                        <p:cTn id="10" dur="500"/>
                                        <p:tgtEl>
                                          <p:spTgt spid="940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5" grpId="0" animBg="1"/>
      <p:bldP spid="94003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pic>
        <p:nvPicPr>
          <p:cNvPr id="942085" name="Picture 5" descr="psych_5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754063"/>
            <a:ext cx="6562725" cy="5113337"/>
          </a:xfrm>
          <a:prstGeom prst="rect">
            <a:avLst/>
          </a:prstGeom>
          <a:noFill/>
          <a:extLst>
            <a:ext uri="{909E8E84-426E-40DD-AFC4-6F175D3DCCD1}">
              <a14:hiddenFill xmlns:a14="http://schemas.microsoft.com/office/drawing/2010/main">
                <a:solidFill>
                  <a:srgbClr val="FFFFFF"/>
                </a:solidFill>
              </a14:hiddenFill>
            </a:ext>
          </a:extLst>
        </p:spPr>
      </p:pic>
      <p:pic>
        <p:nvPicPr>
          <p:cNvPr id="942089" name="Picture 9" descr="psych_close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33400"/>
            <a:ext cx="1219200" cy="679450"/>
          </a:xfrm>
          <a:prstGeom prst="rect">
            <a:avLst/>
          </a:prstGeom>
          <a:noFill/>
          <a:extLst>
            <a:ext uri="{909E8E84-426E-40DD-AFC4-6F175D3DCCD1}">
              <a14:hiddenFill xmlns:a14="http://schemas.microsoft.com/office/drawing/2010/main">
                <a:solidFill>
                  <a:srgbClr val="FFFFFF"/>
                </a:solidFill>
              </a14:hiddenFill>
            </a:ext>
          </a:extLst>
        </p:spPr>
      </p:pic>
      <p:sp>
        <p:nvSpPr>
          <p:cNvPr id="942090" name="Text Box 10"/>
          <p:cNvSpPr txBox="1">
            <a:spLocks noChangeArrowheads="1"/>
          </p:cNvSpPr>
          <p:nvPr/>
        </p:nvSpPr>
        <p:spPr bwMode="auto">
          <a:xfrm>
            <a:off x="838200" y="2667000"/>
            <a:ext cx="3200400" cy="1296988"/>
          </a:xfrm>
          <a:prstGeom prst="rect">
            <a:avLst/>
          </a:prstGeom>
          <a:gradFill rotWithShape="1">
            <a:gsLst>
              <a:gs pos="0">
                <a:srgbClr val="5E8EF8"/>
              </a:gs>
              <a:gs pos="100000">
                <a:srgbClr val="5E8EF8">
                  <a:gamma/>
                  <a:tint val="19216"/>
                  <a:invGamma/>
                </a:srgbClr>
              </a:gs>
            </a:gsLst>
            <a:lin ang="0" scaled="1"/>
          </a:gradFill>
          <a:ln>
            <a:noFill/>
          </a:ln>
          <a:effectLst/>
          <a:extLs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b="1"/>
              <a:t>Why was an ice pick ever considered a surgical tool?</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42085"/>
                                        </p:tgtEl>
                                        <p:attrNameLst>
                                          <p:attrName>style.visibility</p:attrName>
                                        </p:attrNameLst>
                                      </p:cBhvr>
                                      <p:to>
                                        <p:strVal val="visible"/>
                                      </p:to>
                                    </p:set>
                                    <p:animEffect transition="in" filter="fade">
                                      <p:cBhvr>
                                        <p:cTn id="7" dur="1000"/>
                                        <p:tgtEl>
                                          <p:spTgt spid="94208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42090"/>
                                        </p:tgtEl>
                                        <p:attrNameLst>
                                          <p:attrName>style.visibility</p:attrName>
                                        </p:attrNameLst>
                                      </p:cBhvr>
                                      <p:to>
                                        <p:strVal val="visible"/>
                                      </p:to>
                                    </p:set>
                                    <p:animEffect transition="in" filter="wipe(left)">
                                      <p:cBhvr>
                                        <p:cTn id="11" dur="500"/>
                                        <p:tgtEl>
                                          <p:spTgt spid="942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9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1012739" name="Rectangle 3"/>
          <p:cNvSpPr>
            <a:spLocks noChangeArrowheads="1"/>
          </p:cNvSpPr>
          <p:nvPr/>
        </p:nvSpPr>
        <p:spPr bwMode="auto">
          <a:xfrm>
            <a:off x="457200" y="1143000"/>
            <a:ext cx="8229600" cy="2743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a:t>Biological therapy attempts to alleviate psychological problems by affecting the nervous system.</a:t>
            </a:r>
          </a:p>
          <a:p>
            <a:pPr algn="l">
              <a:lnSpc>
                <a:spcPct val="100000"/>
              </a:lnSpc>
              <a:spcBef>
                <a:spcPct val="0"/>
              </a:spcBef>
              <a:spcAft>
                <a:spcPct val="30000"/>
              </a:spcAft>
              <a:buFontTx/>
              <a:buChar char="•"/>
            </a:pPr>
            <a:r>
              <a:rPr lang="en-US" altLang="en-US" sz="2000"/>
              <a:t>Because these treatments are medical in nature, they must be administered or prescribed by psychiatrists or other physicians.</a:t>
            </a:r>
          </a:p>
          <a:p>
            <a:pPr algn="l">
              <a:lnSpc>
                <a:spcPct val="100000"/>
              </a:lnSpc>
              <a:spcBef>
                <a:spcPct val="0"/>
              </a:spcBef>
              <a:spcAft>
                <a:spcPct val="30000"/>
              </a:spcAft>
              <a:buFontTx/>
              <a:buChar char="•"/>
            </a:pPr>
            <a:r>
              <a:rPr lang="en-US" altLang="en-US" sz="2000"/>
              <a:t>Four major types of medication are commonly used: antianxiety drugs, antidepressant drugs, lithium, and antipsychotic drugs.</a:t>
            </a:r>
          </a:p>
        </p:txBody>
      </p:sp>
      <p:sp>
        <p:nvSpPr>
          <p:cNvPr id="1012740"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Drug Therapy</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12739"/>
                                        </p:tgtEl>
                                        <p:attrNameLst>
                                          <p:attrName>style.visibility</p:attrName>
                                        </p:attrNameLst>
                                      </p:cBhvr>
                                      <p:to>
                                        <p:strVal val="visible"/>
                                      </p:to>
                                    </p:set>
                                    <p:animEffect transition="in" filter="wipe(up)">
                                      <p:cBhvr>
                                        <p:cTn id="7" dur="1000"/>
                                        <p:tgtEl>
                                          <p:spTgt spid="1012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273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Text Box 2"/>
          <p:cNvSpPr txBox="1">
            <a:spLocks noChangeArrowheads="1"/>
          </p:cNvSpPr>
          <p:nvPr/>
        </p:nvSpPr>
        <p:spPr bwMode="auto">
          <a:xfrm>
            <a:off x="381000" y="609600"/>
            <a:ext cx="4038600" cy="30480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Antianxiety Drugs</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b="1">
                <a:latin typeface="Arial" panose="020B0604020202020204" pitchFamily="34" charset="0"/>
              </a:rPr>
              <a:t>Antidepressant drugs</a:t>
            </a:r>
            <a:r>
              <a:rPr lang="en-US" altLang="en-US" sz="1800">
                <a:latin typeface="Arial" panose="020B0604020202020204" pitchFamily="34" charset="0"/>
              </a:rPr>
              <a:t> are also sometimes used in the treatment of such problems as eating disorders or panic disorders.</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Work by depressing the activity of the nervous system</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Common side-effects are fatigue and dependency</a:t>
            </a:r>
          </a:p>
        </p:txBody>
      </p:sp>
      <p:sp>
        <p:nvSpPr>
          <p:cNvPr id="1083395" name="Text Box 3"/>
          <p:cNvSpPr txBox="1">
            <a:spLocks noChangeArrowheads="1"/>
          </p:cNvSpPr>
          <p:nvPr/>
        </p:nvSpPr>
        <p:spPr bwMode="auto">
          <a:xfrm>
            <a:off x="381000" y="3810000"/>
            <a:ext cx="4038600" cy="22098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Mood Stabilizing Drugs</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b="1">
                <a:latin typeface="Arial" panose="020B0604020202020204" pitchFamily="34" charset="0"/>
              </a:rPr>
              <a:t>Lithium:</a:t>
            </a:r>
            <a:r>
              <a:rPr lang="en-US" altLang="en-US" sz="1800">
                <a:latin typeface="Arial" panose="020B0604020202020204" pitchFamily="34" charset="0"/>
              </a:rPr>
              <a:t> helps people with bipolar disorder</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Common side-effects include shakiness, memory loss, and thirst</a:t>
            </a:r>
          </a:p>
        </p:txBody>
      </p:sp>
      <p:sp>
        <p:nvSpPr>
          <p:cNvPr id="1083396" name="Text Box 4"/>
          <p:cNvSpPr txBox="1">
            <a:spLocks noChangeArrowheads="1"/>
          </p:cNvSpPr>
          <p:nvPr/>
        </p:nvSpPr>
        <p:spPr bwMode="auto">
          <a:xfrm>
            <a:off x="4648200" y="609600"/>
            <a:ext cx="4191000" cy="30480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Antidepressant Drugs</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a:latin typeface="Arial" panose="020B0604020202020204" pitchFamily="34" charset="0"/>
              </a:rPr>
              <a:t>Antidepressant drugs are also sometimes used in the treatment of such problems as eating disorders or panic disorders.</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Work by increasing the amount of one or both neurotransmitters</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Common side-effects are escalated heart rate and weight gain</a:t>
            </a:r>
          </a:p>
        </p:txBody>
      </p:sp>
      <p:sp>
        <p:nvSpPr>
          <p:cNvPr id="1083397" name="Text Box 5"/>
          <p:cNvSpPr txBox="1">
            <a:spLocks noChangeArrowheads="1"/>
          </p:cNvSpPr>
          <p:nvPr/>
        </p:nvSpPr>
        <p:spPr bwMode="auto">
          <a:xfrm>
            <a:off x="4648200" y="3810000"/>
            <a:ext cx="4191000" cy="22098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Antipsychotic Drugs</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b="1">
                <a:latin typeface="Arial" panose="020B0604020202020204" pitchFamily="34" charset="0"/>
              </a:rPr>
              <a:t>Antipsychotic drugs</a:t>
            </a:r>
            <a:r>
              <a:rPr lang="en-US" altLang="en-US" sz="1800">
                <a:latin typeface="Arial" panose="020B0604020202020204" pitchFamily="34" charset="0"/>
              </a:rPr>
              <a:t> are prescribed to people with schizophrenia.</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Work by lowering dopamine</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Common side-effects are problems with balance and coordination</a:t>
            </a:r>
          </a:p>
        </p:txBody>
      </p:sp>
      <p:sp>
        <p:nvSpPr>
          <p:cNvPr id="1083399" name="AutoShape 7"/>
          <p:cNvSpPr>
            <a:spLocks noChangeArrowheads="1"/>
          </p:cNvSpPr>
          <p:nvPr/>
        </p:nvSpPr>
        <p:spPr bwMode="auto">
          <a:xfrm flipH="1" flipV="1">
            <a:off x="4114800" y="3429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83400" name="AutoShape 8"/>
          <p:cNvSpPr>
            <a:spLocks noChangeArrowheads="1"/>
          </p:cNvSpPr>
          <p:nvPr/>
        </p:nvSpPr>
        <p:spPr bwMode="auto">
          <a:xfrm flipH="1" flipV="1">
            <a:off x="8534400" y="3429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83401" name="AutoShape 9"/>
          <p:cNvSpPr>
            <a:spLocks noChangeArrowheads="1"/>
          </p:cNvSpPr>
          <p:nvPr/>
        </p:nvSpPr>
        <p:spPr bwMode="auto">
          <a:xfrm flipH="1" flipV="1">
            <a:off x="4114800" y="57912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83399"/>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1083396"/>
                                        </p:tgtEl>
                                        <p:attrNameLst>
                                          <p:attrName>style.visibility</p:attrName>
                                        </p:attrNameLst>
                                      </p:cBhvr>
                                      <p:to>
                                        <p:strVal val="visible"/>
                                      </p:to>
                                    </p:set>
                                    <p:animEffect transition="in" filter="wipe(right)">
                                      <p:cBhvr>
                                        <p:cTn id="10" dur="500"/>
                                        <p:tgtEl>
                                          <p:spTgt spid="1083396"/>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8340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083400"/>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1083395"/>
                                        </p:tgtEl>
                                        <p:attrNameLst>
                                          <p:attrName>style.visibility</p:attrName>
                                        </p:attrNameLst>
                                      </p:cBhvr>
                                      <p:to>
                                        <p:strVal val="visible"/>
                                      </p:to>
                                    </p:set>
                                    <p:animEffect transition="in" filter="wipe(left)">
                                      <p:cBhvr>
                                        <p:cTn id="21" dur="500"/>
                                        <p:tgtEl>
                                          <p:spTgt spid="1083395"/>
                                        </p:tgtEl>
                                      </p:cBhvr>
                                    </p:animEffec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08340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83401"/>
                                        </p:tgtEl>
                                        <p:attrNameLst>
                                          <p:attrName>style.visibility</p:attrName>
                                        </p:attrNameLst>
                                      </p:cBhvr>
                                      <p:to>
                                        <p:strVal val="hidden"/>
                                      </p:to>
                                    </p:set>
                                  </p:childTnLst>
                                </p:cTn>
                              </p:par>
                            </p:childTnLst>
                          </p:cTn>
                        </p:par>
                        <p:par>
                          <p:cTn id="29" fill="hold" nodeType="afterGroup">
                            <p:stCondLst>
                              <p:cond delay="0"/>
                            </p:stCondLst>
                            <p:childTnLst>
                              <p:par>
                                <p:cTn id="30" presetID="22" presetClass="entr" presetSubtype="2" fill="hold" grpId="0" nodeType="afterEffect">
                                  <p:stCondLst>
                                    <p:cond delay="0"/>
                                  </p:stCondLst>
                                  <p:childTnLst>
                                    <p:set>
                                      <p:cBhvr>
                                        <p:cTn id="31" dur="1" fill="hold">
                                          <p:stCondLst>
                                            <p:cond delay="0"/>
                                          </p:stCondLst>
                                        </p:cTn>
                                        <p:tgtEl>
                                          <p:spTgt spid="1083397"/>
                                        </p:tgtEl>
                                        <p:attrNameLst>
                                          <p:attrName>style.visibility</p:attrName>
                                        </p:attrNameLst>
                                      </p:cBhvr>
                                      <p:to>
                                        <p:strVal val="visible"/>
                                      </p:to>
                                    </p:set>
                                    <p:animEffect transition="in" filter="wipe(right)">
                                      <p:cBhvr>
                                        <p:cTn id="32" dur="500"/>
                                        <p:tgtEl>
                                          <p:spTgt spid="1083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3395" grpId="0" animBg="1"/>
      <p:bldP spid="1083396" grpId="0" animBg="1"/>
      <p:bldP spid="1083397" grpId="0" animBg="1"/>
      <p:bldP spid="1083399" grpId="0" animBg="1"/>
      <p:bldP spid="1083400" grpId="0" animBg="1"/>
      <p:bldP spid="1083400" grpId="1" animBg="1"/>
      <p:bldP spid="1083401" grpId="0" animBg="1"/>
      <p:bldP spid="1083401"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99395" name="Rectangle 3"/>
          <p:cNvSpPr>
            <a:spLocks noChangeArrowheads="1"/>
          </p:cNvSpPr>
          <p:nvPr/>
        </p:nvSpPr>
        <p:spPr bwMode="auto">
          <a:xfrm>
            <a:off x="457200" y="3733800"/>
            <a:ext cx="8229600" cy="1371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200" i="1"/>
              <a:t>bipolar disorder</a:t>
            </a:r>
          </a:p>
        </p:txBody>
      </p:sp>
      <p:sp>
        <p:nvSpPr>
          <p:cNvPr id="699396" name="Rectangle 4"/>
          <p:cNvSpPr>
            <a:spLocks noChangeArrowheads="1"/>
          </p:cNvSpPr>
          <p:nvPr/>
        </p:nvSpPr>
        <p:spPr bwMode="auto">
          <a:xfrm>
            <a:off x="457200" y="13716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Find the Main Idea</a:t>
            </a:r>
          </a:p>
          <a:p>
            <a:pPr>
              <a:lnSpc>
                <a:spcPct val="100000"/>
              </a:lnSpc>
              <a:spcBef>
                <a:spcPct val="0"/>
              </a:spcBef>
              <a:spcAft>
                <a:spcPct val="30000"/>
              </a:spcAft>
            </a:pPr>
            <a:r>
              <a:rPr lang="en-US" altLang="en-US"/>
              <a:t>What psychological disorder is lithium used to treat?</a:t>
            </a:r>
          </a:p>
        </p:txBody>
      </p:sp>
      <p:sp>
        <p:nvSpPr>
          <p:cNvPr id="69939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699398" name="AutoShape 6"/>
          <p:cNvSpPr>
            <a:spLocks noChangeArrowheads="1"/>
          </p:cNvSpPr>
          <p:nvPr/>
        </p:nvSpPr>
        <p:spPr bwMode="auto">
          <a:xfrm flipH="1" flipV="1">
            <a:off x="8458200" y="3429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9939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699395"/>
                                        </p:tgtEl>
                                        <p:attrNameLst>
                                          <p:attrName>style.visibility</p:attrName>
                                        </p:attrNameLst>
                                      </p:cBhvr>
                                      <p:to>
                                        <p:strVal val="visible"/>
                                      </p:to>
                                    </p:set>
                                    <p:animEffect transition="in" filter="wipe(up)">
                                      <p:cBhvr>
                                        <p:cTn id="10" dur="500"/>
                                        <p:tgtEl>
                                          <p:spTgt spid="69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395" grpId="0" animBg="1"/>
      <p:bldP spid="69939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592899" name="Rectangle 3"/>
          <p:cNvSpPr>
            <a:spLocks noChangeArrowheads="1"/>
          </p:cNvSpPr>
          <p:nvPr/>
        </p:nvSpPr>
        <p:spPr bwMode="auto">
          <a:xfrm>
            <a:off x="457200" y="1905000"/>
            <a:ext cx="8229600" cy="35814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What Therapy Is and Does</a:t>
            </a:r>
          </a:p>
          <a:p>
            <a:pPr algn="l">
              <a:lnSpc>
                <a:spcPct val="100000"/>
              </a:lnSpc>
              <a:spcBef>
                <a:spcPct val="0"/>
              </a:spcBef>
              <a:spcAft>
                <a:spcPct val="30000"/>
              </a:spcAft>
              <a:buFontTx/>
              <a:buChar char="•"/>
            </a:pPr>
            <a:r>
              <a:rPr lang="en-US" altLang="en-US" sz="2400"/>
              <a:t>The various methods of psychotherapy seek to help troubled individuals.</a:t>
            </a:r>
          </a:p>
          <a:p>
            <a:pPr algn="l">
              <a:lnSpc>
                <a:spcPct val="100000"/>
              </a:lnSpc>
              <a:spcBef>
                <a:spcPct val="0"/>
              </a:spcBef>
              <a:spcAft>
                <a:spcPct val="30000"/>
              </a:spcAft>
              <a:buFontTx/>
              <a:buChar char="•"/>
            </a:pPr>
            <a:r>
              <a:rPr lang="en-US" altLang="en-US" sz="2400"/>
              <a:t>There are a variety of methods and types of professionals involved in psychotherapy.</a:t>
            </a:r>
          </a:p>
          <a:p>
            <a:pPr algn="l">
              <a:lnSpc>
                <a:spcPct val="100000"/>
              </a:lnSpc>
              <a:spcBef>
                <a:spcPct val="0"/>
              </a:spcBef>
              <a:spcAft>
                <a:spcPct val="30000"/>
              </a:spcAft>
              <a:buFontTx/>
              <a:buChar char="•"/>
            </a:pPr>
            <a:r>
              <a:rPr lang="en-US" altLang="en-US" sz="2400"/>
              <a:t>Individual therapy and group therapy both have advantages.</a:t>
            </a:r>
          </a:p>
        </p:txBody>
      </p:sp>
      <p:sp>
        <p:nvSpPr>
          <p:cNvPr id="592900"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r>
              <a:rPr lang="en-US" altLang="en-US">
                <a:solidFill>
                  <a:srgbClr val="073499"/>
                </a:solidFill>
              </a:rPr>
              <a:t>Section 1 at a Glance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2899"/>
                                        </p:tgtEl>
                                        <p:attrNameLst>
                                          <p:attrName>style.visibility</p:attrName>
                                        </p:attrNameLst>
                                      </p:cBhvr>
                                      <p:to>
                                        <p:strVal val="visible"/>
                                      </p:to>
                                    </p:set>
                                    <p:animEffect transition="in" filter="wipe(up)">
                                      <p:cBhvr>
                                        <p:cTn id="7" dur="1000"/>
                                        <p:tgtEl>
                                          <p:spTgt spid="592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89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4789" name="Picture 5" descr="psych_5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33400"/>
            <a:ext cx="3665538"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1014789"/>
                                        </p:tgtEl>
                                        <p:attrNameLst>
                                          <p:attrName>style.visibility</p:attrName>
                                        </p:attrNameLst>
                                      </p:cBhvr>
                                      <p:to>
                                        <p:strVal val="visible"/>
                                      </p:to>
                                    </p:set>
                                    <p:animEffect transition="in" filter="slide(fromLeft)">
                                      <p:cBhvr>
                                        <p:cTn id="7" dur="1000"/>
                                        <p:tgtEl>
                                          <p:spTgt spid="1014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5810" name="Text Box 2"/>
          <p:cNvSpPr txBox="1">
            <a:spLocks noChangeArrowheads="1"/>
          </p:cNvSpPr>
          <p:nvPr/>
        </p:nvSpPr>
        <p:spPr bwMode="auto">
          <a:xfrm>
            <a:off x="457200" y="1143000"/>
            <a:ext cx="8229600" cy="9144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1450" indent="-171450" eaLnBrk="0" hangingPunct="0">
              <a:spcBef>
                <a:spcPct val="0"/>
              </a:spcBef>
              <a:defRPr sz="2400">
                <a:solidFill>
                  <a:schemeClr val="tx1"/>
                </a:solidFill>
                <a:latin typeface="Times" panose="02020603050405020304" pitchFamily="18" charset="0"/>
              </a:defRPr>
            </a:lvl1pPr>
            <a:lvl2pPr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nSpc>
                <a:spcPct val="100000"/>
              </a:lnSpc>
              <a:spcBef>
                <a:spcPct val="20000"/>
              </a:spcBef>
              <a:spcAft>
                <a:spcPct val="25000"/>
              </a:spcAft>
              <a:buFontTx/>
              <a:buChar char="•"/>
            </a:pPr>
            <a:r>
              <a:rPr lang="en-US" altLang="en-US" sz="2000" b="1">
                <a:latin typeface="Arial" panose="020B0604020202020204" pitchFamily="34" charset="0"/>
              </a:rPr>
              <a:t>Electroconvulsive therapy </a:t>
            </a:r>
            <a:r>
              <a:rPr lang="en-US" altLang="en-US" sz="2000">
                <a:latin typeface="Arial" panose="020B0604020202020204" pitchFamily="34" charset="0"/>
              </a:rPr>
              <a:t>(ECT): commonly called electric-shock therapy; introduced in the 1930s</a:t>
            </a:r>
          </a:p>
        </p:txBody>
      </p:sp>
      <p:sp>
        <p:nvSpPr>
          <p:cNvPr id="1015811" name="Text Box 3"/>
          <p:cNvSpPr txBox="1">
            <a:spLocks noChangeArrowheads="1"/>
          </p:cNvSpPr>
          <p:nvPr/>
        </p:nvSpPr>
        <p:spPr bwMode="auto">
          <a:xfrm>
            <a:off x="457200" y="2209800"/>
            <a:ext cx="8229600" cy="19050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1450" indent="-171450" eaLnBrk="0" hangingPunct="0">
              <a:spcBef>
                <a:spcPct val="0"/>
              </a:spcBef>
              <a:defRPr sz="2400">
                <a:solidFill>
                  <a:schemeClr val="tx1"/>
                </a:solidFill>
                <a:latin typeface="Times" panose="02020603050405020304" pitchFamily="18" charset="0"/>
              </a:defRPr>
            </a:lvl1pPr>
            <a:lvl2pPr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nSpc>
                <a:spcPct val="100000"/>
              </a:lnSpc>
              <a:spcBef>
                <a:spcPct val="20000"/>
              </a:spcBef>
              <a:spcAft>
                <a:spcPct val="25000"/>
              </a:spcAft>
              <a:buFontTx/>
              <a:buChar char="•"/>
            </a:pPr>
            <a:r>
              <a:rPr lang="en-US" altLang="en-US" sz="2000">
                <a:latin typeface="Arial" panose="020B0604020202020204" pitchFamily="34" charset="0"/>
                <a:cs typeface="Arial" panose="020B0604020202020204" pitchFamily="34" charset="0"/>
              </a:rPr>
              <a:t>After anesthesia is administered, an electric current is passed through the person’s brain. The current causes convulsions (violent involuntary contractions of muscles).</a:t>
            </a:r>
          </a:p>
          <a:p>
            <a:pPr>
              <a:lnSpc>
                <a:spcPct val="100000"/>
              </a:lnSpc>
              <a:spcBef>
                <a:spcPct val="20000"/>
              </a:spcBef>
              <a:spcAft>
                <a:spcPct val="25000"/>
              </a:spcAft>
              <a:buFontTx/>
              <a:buChar char="•"/>
            </a:pPr>
            <a:r>
              <a:rPr lang="en-US" altLang="en-US" sz="2000">
                <a:latin typeface="Arial" panose="020B0604020202020204" pitchFamily="34" charset="0"/>
                <a:cs typeface="Arial" panose="020B0604020202020204" pitchFamily="34" charset="0"/>
              </a:rPr>
              <a:t>Once antipsychotic drugs became available, ECT was used much less often.</a:t>
            </a:r>
          </a:p>
        </p:txBody>
      </p:sp>
      <p:sp>
        <p:nvSpPr>
          <p:cNvPr id="1015812" name="Text Box 4"/>
          <p:cNvSpPr txBox="1">
            <a:spLocks noChangeArrowheads="1"/>
          </p:cNvSpPr>
          <p:nvPr/>
        </p:nvSpPr>
        <p:spPr bwMode="auto">
          <a:xfrm>
            <a:off x="457200" y="4267200"/>
            <a:ext cx="8229600" cy="1371600"/>
          </a:xfrm>
          <a:prstGeom prst="rect">
            <a:avLst/>
          </a:prstGeom>
          <a:solidFill>
            <a:srgbClr val="A9D8C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1450" indent="-171450" eaLnBrk="0" hangingPunct="0">
              <a:spcBef>
                <a:spcPct val="0"/>
              </a:spcBef>
              <a:defRPr sz="2400">
                <a:solidFill>
                  <a:schemeClr val="tx1"/>
                </a:solidFill>
                <a:latin typeface="Times" panose="02020603050405020304" pitchFamily="18" charset="0"/>
              </a:defRPr>
            </a:lvl1pPr>
            <a:lvl2pPr marL="682625" indent="-225425"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nSpc>
                <a:spcPct val="100000"/>
              </a:lnSpc>
              <a:spcBef>
                <a:spcPct val="20000"/>
              </a:spcBef>
              <a:spcAft>
                <a:spcPct val="25000"/>
              </a:spcAft>
              <a:buFontTx/>
              <a:buChar char="•"/>
            </a:pPr>
            <a:r>
              <a:rPr lang="en-US" altLang="en-US" sz="2000">
                <a:latin typeface="Arial" panose="020B0604020202020204" pitchFamily="34" charset="0"/>
                <a:cs typeface="Arial" panose="020B0604020202020204" pitchFamily="34" charset="0"/>
              </a:rPr>
              <a:t>Controversial for several reasons:</a:t>
            </a:r>
          </a:p>
          <a:p>
            <a:pPr lvl="1">
              <a:lnSpc>
                <a:spcPct val="100000"/>
              </a:lnSpc>
              <a:spcBef>
                <a:spcPct val="20000"/>
              </a:spcBef>
              <a:spcAft>
                <a:spcPct val="25000"/>
              </a:spcAft>
              <a:buFontTx/>
              <a:buChar char="•"/>
            </a:pPr>
            <a:r>
              <a:rPr lang="en-US" altLang="en-US" sz="2000">
                <a:latin typeface="Arial" panose="020B0604020202020204" pitchFamily="34" charset="0"/>
                <a:cs typeface="Arial" panose="020B0604020202020204" pitchFamily="34" charset="0"/>
              </a:rPr>
              <a:t>Many are uncomfortable causing convulsions in patients</a:t>
            </a:r>
          </a:p>
          <a:p>
            <a:pPr lvl="1">
              <a:lnSpc>
                <a:spcPct val="100000"/>
              </a:lnSpc>
              <a:spcBef>
                <a:spcPct val="20000"/>
              </a:spcBef>
              <a:spcAft>
                <a:spcPct val="25000"/>
              </a:spcAft>
              <a:buFontTx/>
              <a:buChar char="•"/>
            </a:pPr>
            <a:r>
              <a:rPr lang="en-US" altLang="en-US" sz="2000">
                <a:latin typeface="Arial" panose="020B0604020202020204" pitchFamily="34" charset="0"/>
                <a:cs typeface="Arial" panose="020B0604020202020204" pitchFamily="34" charset="0"/>
              </a:rPr>
              <a:t>Memory problems</a:t>
            </a:r>
          </a:p>
        </p:txBody>
      </p:sp>
      <p:sp>
        <p:nvSpPr>
          <p:cNvPr id="1015813" name="Rectangle 5"/>
          <p:cNvSpPr>
            <a:spLocks noChangeArrowheads="1"/>
          </p:cNvSpPr>
          <p:nvPr/>
        </p:nvSpPr>
        <p:spPr bwMode="auto">
          <a:xfrm>
            <a:off x="381000" y="609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Electroconvulsive Therapy</a:t>
            </a:r>
            <a:endParaRPr lang="en-US" altLang="en-US">
              <a:solidFill>
                <a:srgbClr val="FFCC00"/>
              </a:solidFill>
            </a:endParaRPr>
          </a:p>
        </p:txBody>
      </p:sp>
      <p:sp>
        <p:nvSpPr>
          <p:cNvPr id="1015814" name="AutoShape 6"/>
          <p:cNvSpPr>
            <a:spLocks noChangeArrowheads="1"/>
          </p:cNvSpPr>
          <p:nvPr/>
        </p:nvSpPr>
        <p:spPr bwMode="auto">
          <a:xfrm flipH="1" flipV="1">
            <a:off x="8458200" y="21336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15815" name="AutoShape 7"/>
          <p:cNvSpPr>
            <a:spLocks noChangeArrowheads="1"/>
          </p:cNvSpPr>
          <p:nvPr/>
        </p:nvSpPr>
        <p:spPr bwMode="auto">
          <a:xfrm flipH="1" flipV="1">
            <a:off x="8458200" y="4191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15814"/>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015811"/>
                                        </p:tgtEl>
                                        <p:attrNameLst>
                                          <p:attrName>style.visibility</p:attrName>
                                        </p:attrNameLst>
                                      </p:cBhvr>
                                      <p:to>
                                        <p:strVal val="visible"/>
                                      </p:to>
                                    </p:set>
                                    <p:animEffect transition="in" filter="wipe(up)">
                                      <p:cBhvr>
                                        <p:cTn id="10" dur="500"/>
                                        <p:tgtEl>
                                          <p:spTgt spid="1015811"/>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1581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015815"/>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1" fill="hold" grpId="0" nodeType="afterEffect">
                                  <p:stCondLst>
                                    <p:cond delay="0"/>
                                  </p:stCondLst>
                                  <p:childTnLst>
                                    <p:set>
                                      <p:cBhvr>
                                        <p:cTn id="20" dur="1" fill="hold">
                                          <p:stCondLst>
                                            <p:cond delay="0"/>
                                          </p:stCondLst>
                                        </p:cTn>
                                        <p:tgtEl>
                                          <p:spTgt spid="1015812"/>
                                        </p:tgtEl>
                                        <p:attrNameLst>
                                          <p:attrName>style.visibility</p:attrName>
                                        </p:attrNameLst>
                                      </p:cBhvr>
                                      <p:to>
                                        <p:strVal val="visible"/>
                                      </p:to>
                                    </p:set>
                                    <p:animEffect transition="in" filter="wipe(up)">
                                      <p:cBhvr>
                                        <p:cTn id="21" dur="500"/>
                                        <p:tgtEl>
                                          <p:spTgt spid="1015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811" grpId="0" animBg="1"/>
      <p:bldP spid="1015812" grpId="0" animBg="1"/>
      <p:bldP spid="1015814" grpId="0" animBg="1"/>
      <p:bldP spid="1015815" grpId="0" animBg="1"/>
      <p:bldP spid="1015815"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48227" name="Rectangle 3"/>
          <p:cNvSpPr>
            <a:spLocks noChangeArrowheads="1"/>
          </p:cNvSpPr>
          <p:nvPr/>
        </p:nvSpPr>
        <p:spPr bwMode="auto">
          <a:xfrm>
            <a:off x="457200" y="3733800"/>
            <a:ext cx="8229600" cy="1371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Antipsychotic drugs became available.</a:t>
            </a:r>
          </a:p>
        </p:txBody>
      </p:sp>
      <p:sp>
        <p:nvSpPr>
          <p:cNvPr id="948228" name="Rectangle 4"/>
          <p:cNvSpPr>
            <a:spLocks noChangeArrowheads="1"/>
          </p:cNvSpPr>
          <p:nvPr/>
        </p:nvSpPr>
        <p:spPr bwMode="auto">
          <a:xfrm>
            <a:off x="457200" y="13716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Identify Cause and Effect</a:t>
            </a:r>
          </a:p>
          <a:p>
            <a:pPr>
              <a:lnSpc>
                <a:spcPct val="100000"/>
              </a:lnSpc>
              <a:spcBef>
                <a:spcPct val="0"/>
              </a:spcBef>
              <a:spcAft>
                <a:spcPct val="30000"/>
              </a:spcAft>
            </a:pPr>
            <a:r>
              <a:rPr lang="en-US" altLang="en-US"/>
              <a:t>Why did the use of ECT drop off?</a:t>
            </a:r>
          </a:p>
        </p:txBody>
      </p:sp>
      <p:sp>
        <p:nvSpPr>
          <p:cNvPr id="94822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48230" name="AutoShape 6"/>
          <p:cNvSpPr>
            <a:spLocks noChangeArrowheads="1"/>
          </p:cNvSpPr>
          <p:nvPr/>
        </p:nvSpPr>
        <p:spPr bwMode="auto">
          <a:xfrm flipH="1" flipV="1">
            <a:off x="8458200" y="3429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4823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48227"/>
                                        </p:tgtEl>
                                        <p:attrNameLst>
                                          <p:attrName>style.visibility</p:attrName>
                                        </p:attrNameLst>
                                      </p:cBhvr>
                                      <p:to>
                                        <p:strVal val="visible"/>
                                      </p:to>
                                    </p:set>
                                    <p:animEffect transition="in" filter="wipe(up)">
                                      <p:cBhvr>
                                        <p:cTn id="10" dur="500"/>
                                        <p:tgtEl>
                                          <p:spTgt spid="948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27" grpId="0" animBg="1"/>
      <p:bldP spid="948230"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42" name="Text Box 2"/>
          <p:cNvSpPr txBox="1">
            <a:spLocks noChangeArrowheads="1"/>
          </p:cNvSpPr>
          <p:nvPr/>
        </p:nvSpPr>
        <p:spPr bwMode="auto">
          <a:xfrm>
            <a:off x="457200" y="1222375"/>
            <a:ext cx="8229600" cy="10668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b="1">
                <a:latin typeface="Arial" panose="020B0604020202020204" pitchFamily="34" charset="0"/>
              </a:rPr>
              <a:t>Psychosurgery</a:t>
            </a:r>
            <a:r>
              <a:rPr lang="en-US" altLang="en-US">
                <a:latin typeface="Arial" panose="020B0604020202020204" pitchFamily="34" charset="0"/>
              </a:rPr>
              <a:t> is brain surgery that is performed to treat psychological disorders.</a:t>
            </a:r>
            <a:endParaRPr lang="en-US" altLang="en-US" sz="2200">
              <a:latin typeface="Arial" panose="020B0604020202020204" pitchFamily="34" charset="0"/>
            </a:endParaRPr>
          </a:p>
        </p:txBody>
      </p:sp>
      <p:sp>
        <p:nvSpPr>
          <p:cNvPr id="1085444" name="Text Box 4"/>
          <p:cNvSpPr txBox="1">
            <a:spLocks noChangeArrowheads="1"/>
          </p:cNvSpPr>
          <p:nvPr/>
        </p:nvSpPr>
        <p:spPr bwMode="auto">
          <a:xfrm>
            <a:off x="457200" y="2441575"/>
            <a:ext cx="4038600" cy="2892425"/>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b="1">
                <a:latin typeface="Arial" panose="020B0604020202020204" pitchFamily="34" charset="0"/>
              </a:rPr>
              <a:t>Prefrontal lobotomy:</a:t>
            </a:r>
            <a:r>
              <a:rPr lang="en-US" altLang="en-US" sz="2000">
                <a:latin typeface="Arial" panose="020B0604020202020204" pitchFamily="34" charset="0"/>
              </a:rPr>
              <a:t> used to reduce the agitation and violence of people with severe psychological disorders.</a:t>
            </a:r>
          </a:p>
          <a:p>
            <a:pPr eaLnBrk="1" hangingPunct="1">
              <a:spcBef>
                <a:spcPct val="20000"/>
              </a:spcBef>
              <a:buFontTx/>
              <a:buChar char="•"/>
            </a:pPr>
            <a:r>
              <a:rPr lang="en-US" altLang="en-US" sz="2000">
                <a:latin typeface="Arial" panose="020B0604020202020204" pitchFamily="34" charset="0"/>
              </a:rPr>
              <a:t>Involves cutting nerve pathways in the brain</a:t>
            </a:r>
          </a:p>
        </p:txBody>
      </p:sp>
      <p:sp>
        <p:nvSpPr>
          <p:cNvPr id="1085446" name="Rectangle 6"/>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Pyschosurgery</a:t>
            </a:r>
            <a:endParaRPr lang="en-US" altLang="en-US">
              <a:solidFill>
                <a:srgbClr val="FFCC00"/>
              </a:solidFill>
            </a:endParaRPr>
          </a:p>
        </p:txBody>
      </p:sp>
      <p:sp>
        <p:nvSpPr>
          <p:cNvPr id="1085448" name="Text Box 8"/>
          <p:cNvSpPr txBox="1">
            <a:spLocks noChangeArrowheads="1"/>
          </p:cNvSpPr>
          <p:nvPr/>
        </p:nvSpPr>
        <p:spPr bwMode="auto">
          <a:xfrm>
            <a:off x="4648200" y="2441575"/>
            <a:ext cx="4038600" cy="28924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Produces serious side effects such as reduced learning ability, overeating, and apathy</a:t>
            </a:r>
          </a:p>
          <a:p>
            <a:pPr eaLnBrk="1" hangingPunct="1">
              <a:spcBef>
                <a:spcPct val="20000"/>
              </a:spcBef>
              <a:buFontTx/>
              <a:buChar char="•"/>
            </a:pPr>
            <a:r>
              <a:rPr lang="en-US" altLang="en-US" sz="2000">
                <a:latin typeface="Arial" panose="020B0604020202020204" pitchFamily="34" charset="0"/>
              </a:rPr>
              <a:t>Even more controversial than ECT</a:t>
            </a:r>
          </a:p>
        </p:txBody>
      </p:sp>
      <p:sp>
        <p:nvSpPr>
          <p:cNvPr id="1085450" name="AutoShape 10"/>
          <p:cNvSpPr>
            <a:spLocks noChangeArrowheads="1"/>
          </p:cNvSpPr>
          <p:nvPr/>
        </p:nvSpPr>
        <p:spPr bwMode="auto">
          <a:xfrm flipH="1" flipV="1">
            <a:off x="8458200" y="23622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85451" name="AutoShape 11"/>
          <p:cNvSpPr>
            <a:spLocks noChangeArrowheads="1"/>
          </p:cNvSpPr>
          <p:nvPr/>
        </p:nvSpPr>
        <p:spPr bwMode="auto">
          <a:xfrm flipH="1" flipV="1">
            <a:off x="4191000" y="50292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8545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085444"/>
                                        </p:tgtEl>
                                        <p:attrNameLst>
                                          <p:attrName>style.visibility</p:attrName>
                                        </p:attrNameLst>
                                      </p:cBhvr>
                                      <p:to>
                                        <p:strVal val="visible"/>
                                      </p:to>
                                    </p:set>
                                    <p:animEffect transition="in" filter="wipe(left)">
                                      <p:cBhvr>
                                        <p:cTn id="10" dur="500"/>
                                        <p:tgtEl>
                                          <p:spTgt spid="1085444"/>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8545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085451"/>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1085448"/>
                                        </p:tgtEl>
                                        <p:attrNameLst>
                                          <p:attrName>style.visibility</p:attrName>
                                        </p:attrNameLst>
                                      </p:cBhvr>
                                      <p:to>
                                        <p:strVal val="visible"/>
                                      </p:to>
                                    </p:set>
                                    <p:animEffect transition="in" filter="wipe(left)">
                                      <p:cBhvr>
                                        <p:cTn id="21" dur="500"/>
                                        <p:tgtEl>
                                          <p:spTgt spid="1085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4" grpId="0" animBg="1"/>
      <p:bldP spid="1085448" grpId="0" animBg="1"/>
      <p:bldP spid="1085450" grpId="0" animBg="1"/>
      <p:bldP spid="1085451" grpId="0" animBg="1"/>
      <p:bldP spid="1085451"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50275" name="Rectangle 3"/>
          <p:cNvSpPr>
            <a:spLocks noChangeArrowheads="1"/>
          </p:cNvSpPr>
          <p:nvPr/>
        </p:nvSpPr>
        <p:spPr bwMode="auto">
          <a:xfrm>
            <a:off x="457200" y="3733800"/>
            <a:ext cx="8229600" cy="1371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200" i="1"/>
              <a:t>prefrontal lobotomy</a:t>
            </a:r>
          </a:p>
        </p:txBody>
      </p:sp>
      <p:sp>
        <p:nvSpPr>
          <p:cNvPr id="950276" name="Rectangle 4"/>
          <p:cNvSpPr>
            <a:spLocks noChangeArrowheads="1"/>
          </p:cNvSpPr>
          <p:nvPr/>
        </p:nvSpPr>
        <p:spPr bwMode="auto">
          <a:xfrm>
            <a:off x="457200" y="13716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Summarize</a:t>
            </a:r>
          </a:p>
          <a:p>
            <a:pPr>
              <a:lnSpc>
                <a:spcPct val="100000"/>
              </a:lnSpc>
              <a:spcBef>
                <a:spcPct val="0"/>
              </a:spcBef>
              <a:spcAft>
                <a:spcPct val="30000"/>
              </a:spcAft>
            </a:pPr>
            <a:r>
              <a:rPr lang="en-US" altLang="en-US"/>
              <a:t>What is the best-known technique of psychosurgery?</a:t>
            </a:r>
          </a:p>
        </p:txBody>
      </p:sp>
      <p:sp>
        <p:nvSpPr>
          <p:cNvPr id="95027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50278" name="AutoShape 6"/>
          <p:cNvSpPr>
            <a:spLocks noChangeArrowheads="1"/>
          </p:cNvSpPr>
          <p:nvPr/>
        </p:nvSpPr>
        <p:spPr bwMode="auto">
          <a:xfrm flipH="1" flipV="1">
            <a:off x="8458200" y="3429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5027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50275"/>
                                        </p:tgtEl>
                                        <p:attrNameLst>
                                          <p:attrName>style.visibility</p:attrName>
                                        </p:attrNameLst>
                                      </p:cBhvr>
                                      <p:to>
                                        <p:strVal val="visible"/>
                                      </p:to>
                                    </p:set>
                                    <p:animEffect transition="in" filter="wipe(up)">
                                      <p:cBhvr>
                                        <p:cTn id="10" dur="500"/>
                                        <p:tgtEl>
                                          <p:spTgt spid="950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75" grpId="0" animBg="1"/>
      <p:bldP spid="950278"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7490" name="Text Box 2"/>
          <p:cNvSpPr txBox="1">
            <a:spLocks noChangeArrowheads="1"/>
          </p:cNvSpPr>
          <p:nvPr/>
        </p:nvSpPr>
        <p:spPr bwMode="auto">
          <a:xfrm>
            <a:off x="457200" y="1143000"/>
            <a:ext cx="8229600" cy="15240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sz="2000" b="1">
                <a:solidFill>
                  <a:srgbClr val="BF0000"/>
                </a:solidFill>
                <a:latin typeface="Arial" panose="020B0604020202020204" pitchFamily="34" charset="0"/>
              </a:rPr>
              <a:t>The Over-Prescription of Drugs</a:t>
            </a:r>
          </a:p>
          <a:p>
            <a:pPr eaLnBrk="1" hangingPunct="1">
              <a:lnSpc>
                <a:spcPct val="120000"/>
              </a:lnSpc>
              <a:spcBef>
                <a:spcPct val="20000"/>
              </a:spcBef>
            </a:pPr>
            <a:r>
              <a:rPr lang="en-US" altLang="en-US" sz="1800">
                <a:latin typeface="Arial" panose="020B0604020202020204" pitchFamily="34" charset="0"/>
              </a:rPr>
              <a:t>Antipsychotic drugs are being prescribed at an increasingly high rate, even though the effects of these drugs, especially on the young, have not been studied as carefully as some would like.</a:t>
            </a:r>
          </a:p>
        </p:txBody>
      </p:sp>
      <p:sp>
        <p:nvSpPr>
          <p:cNvPr id="1087491" name="Rectangle 3"/>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Current Research in Psychology</a:t>
            </a:r>
            <a:endParaRPr lang="en-US" altLang="en-US">
              <a:solidFill>
                <a:srgbClr val="FFCC00"/>
              </a:solidFill>
            </a:endParaRPr>
          </a:p>
        </p:txBody>
      </p:sp>
      <p:sp>
        <p:nvSpPr>
          <p:cNvPr id="1087492" name="Text Box 4"/>
          <p:cNvSpPr txBox="1">
            <a:spLocks noChangeArrowheads="1"/>
          </p:cNvSpPr>
          <p:nvPr/>
        </p:nvSpPr>
        <p:spPr bwMode="auto">
          <a:xfrm>
            <a:off x="457200" y="2743200"/>
            <a:ext cx="4038600" cy="31242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buFontTx/>
              <a:buChar char="•"/>
            </a:pPr>
            <a:r>
              <a:rPr lang="en-US" altLang="en-US" sz="1800">
                <a:latin typeface="Arial" panose="020B0604020202020204" pitchFamily="34" charset="0"/>
              </a:rPr>
              <a:t>One study found that children on Medicaid were more likely to be prescribed these drugs because the Medicaid program would approve them.</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Pharmaceutical companies stand to make billions of dollars if their products become more widely used, even though they may harm patients.</a:t>
            </a:r>
          </a:p>
        </p:txBody>
      </p:sp>
      <p:sp>
        <p:nvSpPr>
          <p:cNvPr id="1087493" name="Text Box 5"/>
          <p:cNvSpPr txBox="1">
            <a:spLocks noChangeArrowheads="1"/>
          </p:cNvSpPr>
          <p:nvPr/>
        </p:nvSpPr>
        <p:spPr bwMode="auto">
          <a:xfrm>
            <a:off x="4648200" y="2743200"/>
            <a:ext cx="4038600" cy="3124200"/>
          </a:xfrm>
          <a:prstGeom prst="rect">
            <a:avLst/>
          </a:prstGeom>
          <a:noFill/>
          <a:ln>
            <a:noFill/>
          </a:ln>
          <a:effectLst/>
          <a:extLst>
            <a:ext uri="{909E8E84-426E-40DD-AFC4-6F175D3DCCD1}">
              <a14:hiddenFill xmlns:a14="http://schemas.microsoft.com/office/drawing/2010/main">
                <a:solidFill>
                  <a:srgbClr val="E0E9E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buFontTx/>
              <a:buChar char="•"/>
            </a:pPr>
            <a:r>
              <a:rPr lang="en-US" altLang="en-US" sz="1800">
                <a:latin typeface="Arial" panose="020B0604020202020204" pitchFamily="34" charset="0"/>
              </a:rPr>
              <a:t>Serious side effects can harm patients, especially children.</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Children often react differently to medications than do adults.</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There is a financial incentive to use drug therapy, even when the therapy is not the best treatment.</a:t>
            </a:r>
          </a:p>
        </p:txBody>
      </p:sp>
      <p:sp>
        <p:nvSpPr>
          <p:cNvPr id="1087494" name="AutoShape 6"/>
          <p:cNvSpPr>
            <a:spLocks noChangeArrowheads="1"/>
          </p:cNvSpPr>
          <p:nvPr/>
        </p:nvSpPr>
        <p:spPr bwMode="auto">
          <a:xfrm flipH="1" flipV="1">
            <a:off x="8458200" y="2714625"/>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87495" name="AutoShape 7"/>
          <p:cNvSpPr>
            <a:spLocks noChangeArrowheads="1"/>
          </p:cNvSpPr>
          <p:nvPr/>
        </p:nvSpPr>
        <p:spPr bwMode="auto">
          <a:xfrm flipH="1" flipV="1">
            <a:off x="4191000" y="5638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87494"/>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087492"/>
                                        </p:tgtEl>
                                        <p:attrNameLst>
                                          <p:attrName>style.visibility</p:attrName>
                                        </p:attrNameLst>
                                      </p:cBhvr>
                                      <p:to>
                                        <p:strVal val="visible"/>
                                      </p:to>
                                    </p:set>
                                    <p:animEffect transition="in" filter="wipe(left)">
                                      <p:cBhvr>
                                        <p:cTn id="10" dur="500"/>
                                        <p:tgtEl>
                                          <p:spTgt spid="1087492"/>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8749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087495"/>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1087493"/>
                                        </p:tgtEl>
                                        <p:attrNameLst>
                                          <p:attrName>style.visibility</p:attrName>
                                        </p:attrNameLst>
                                      </p:cBhvr>
                                      <p:to>
                                        <p:strVal val="visible"/>
                                      </p:to>
                                    </p:set>
                                    <p:animEffect transition="in" filter="wipe(left)">
                                      <p:cBhvr>
                                        <p:cTn id="21" dur="500"/>
                                        <p:tgtEl>
                                          <p:spTgt spid="1087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7492" grpId="0" animBg="1"/>
      <p:bldP spid="1087493" grpId="0"/>
      <p:bldP spid="1087494" grpId="0" animBg="1"/>
      <p:bldP spid="1087495" grpId="0" animBg="1"/>
      <p:bldP spid="1087495"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9541" name="Picture 5" descr="psych_5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609600"/>
            <a:ext cx="3192463"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afterEffect">
                                  <p:stCondLst>
                                    <p:cond delay="0"/>
                                  </p:stCondLst>
                                  <p:childTnLst>
                                    <p:set>
                                      <p:cBhvr>
                                        <p:cTn id="6" dur="1" fill="hold">
                                          <p:stCondLst>
                                            <p:cond delay="0"/>
                                          </p:stCondLst>
                                        </p:cTn>
                                        <p:tgtEl>
                                          <p:spTgt spid="1089541"/>
                                        </p:tgtEl>
                                        <p:attrNameLst>
                                          <p:attrName>style.visibility</p:attrName>
                                        </p:attrNameLst>
                                      </p:cBhvr>
                                      <p:to>
                                        <p:strVal val="visible"/>
                                      </p:to>
                                    </p:set>
                                    <p:animEffect transition="in" filter="checkerboard(down)">
                                      <p:cBhvr>
                                        <p:cTn id="7" dur="1000"/>
                                        <p:tgtEl>
                                          <p:spTgt spid="1089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ChangeArrowheads="1"/>
          </p:cNvSpPr>
          <p:nvPr/>
        </p:nvSpPr>
        <p:spPr bwMode="auto">
          <a:xfrm>
            <a:off x="457200" y="1447800"/>
            <a:ext cx="8229600" cy="3276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Thinking Critically</a:t>
            </a:r>
            <a:endParaRPr lang="en-US" altLang="en-US" sz="2800" b="1"/>
          </a:p>
          <a:p>
            <a:pPr algn="l">
              <a:lnSpc>
                <a:spcPct val="100000"/>
              </a:lnSpc>
              <a:spcBef>
                <a:spcPct val="0"/>
              </a:spcBef>
              <a:spcAft>
                <a:spcPct val="30000"/>
              </a:spcAft>
              <a:buFontTx/>
              <a:buChar char="•"/>
            </a:pPr>
            <a:r>
              <a:rPr lang="en-US" altLang="en-US" sz="2400"/>
              <a:t>What are some of the side effects of antipsychotic drugs in children?</a:t>
            </a:r>
          </a:p>
          <a:p>
            <a:pPr algn="l">
              <a:lnSpc>
                <a:spcPct val="100000"/>
              </a:lnSpc>
              <a:spcBef>
                <a:spcPct val="0"/>
              </a:spcBef>
              <a:spcAft>
                <a:spcPct val="30000"/>
              </a:spcAft>
              <a:buFontTx/>
              <a:buChar char="•"/>
            </a:pPr>
            <a:r>
              <a:rPr lang="en-US" altLang="en-US" sz="2400"/>
              <a:t>How many commercials for drugs do you see on television, and what role might that play in the over-prescription of drugs?</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6786" name="Text Box 2"/>
          <p:cNvSpPr txBox="1">
            <a:spLocks noChangeArrowheads="1"/>
          </p:cNvSpPr>
          <p:nvPr/>
        </p:nvSpPr>
        <p:spPr bwMode="auto">
          <a:xfrm>
            <a:off x="457200" y="1143000"/>
            <a:ext cx="8229600" cy="14478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b="1">
                <a:solidFill>
                  <a:srgbClr val="BF0000"/>
                </a:solidFill>
                <a:latin typeface="Arial" panose="020B0604020202020204" pitchFamily="34" charset="0"/>
              </a:rPr>
              <a:t>Identifying the Methods of Therapy</a:t>
            </a:r>
            <a:endParaRPr lang="en-US" altLang="en-US">
              <a:latin typeface="Arial" panose="020B0604020202020204" pitchFamily="34" charset="0"/>
            </a:endParaRPr>
          </a:p>
          <a:p>
            <a:pPr eaLnBrk="1" hangingPunct="1">
              <a:lnSpc>
                <a:spcPct val="120000"/>
              </a:lnSpc>
              <a:spcBef>
                <a:spcPct val="20000"/>
              </a:spcBef>
            </a:pPr>
            <a:r>
              <a:rPr lang="en-US" altLang="en-US">
                <a:latin typeface="Arial" panose="020B0604020202020204" pitchFamily="34" charset="0"/>
              </a:rPr>
              <a:t>As you have seen in the chapter, there are many methods of therapy. Which approach do you think is best?</a:t>
            </a:r>
          </a:p>
        </p:txBody>
      </p:sp>
      <p:grpSp>
        <p:nvGrpSpPr>
          <p:cNvPr id="886787" name="Group 3"/>
          <p:cNvGrpSpPr>
            <a:grpSpLocks/>
          </p:cNvGrpSpPr>
          <p:nvPr/>
        </p:nvGrpSpPr>
        <p:grpSpPr bwMode="auto">
          <a:xfrm>
            <a:off x="457200" y="2743200"/>
            <a:ext cx="4038600" cy="3200400"/>
            <a:chOff x="288" y="2166"/>
            <a:chExt cx="2448" cy="1338"/>
          </a:xfrm>
        </p:grpSpPr>
        <p:sp>
          <p:nvSpPr>
            <p:cNvPr id="886788" name="Text Box 4"/>
            <p:cNvSpPr txBox="1">
              <a:spLocks noChangeArrowheads="1"/>
            </p:cNvSpPr>
            <p:nvPr/>
          </p:nvSpPr>
          <p:spPr bwMode="auto">
            <a:xfrm>
              <a:off x="288" y="2400"/>
              <a:ext cx="2448" cy="110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In this simulation, you will review the different approaches to therapy and the methods implemented by clinical psychologists.</a:t>
              </a:r>
            </a:p>
            <a:p>
              <a:pPr eaLnBrk="1" hangingPunct="1">
                <a:spcBef>
                  <a:spcPct val="20000"/>
                </a:spcBef>
                <a:buFontTx/>
                <a:buChar char="•"/>
              </a:pPr>
              <a:r>
                <a:rPr lang="en-US" altLang="en-US" sz="2000">
                  <a:latin typeface="Arial" panose="020B0604020202020204" pitchFamily="34" charset="0"/>
                </a:rPr>
                <a:t>Work in a group to write a therapy skit.</a:t>
              </a:r>
            </a:p>
          </p:txBody>
        </p:sp>
        <p:sp>
          <p:nvSpPr>
            <p:cNvPr id="886789" name="Text Box 5"/>
            <p:cNvSpPr txBox="1">
              <a:spLocks noChangeArrowheads="1"/>
            </p:cNvSpPr>
            <p:nvPr/>
          </p:nvSpPr>
          <p:spPr bwMode="auto">
            <a:xfrm>
              <a:off x="288" y="2166"/>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1. Introduction</a:t>
              </a:r>
              <a:endParaRPr lang="en-US" altLang="en-US" sz="2000" b="1">
                <a:latin typeface="Arial" panose="020B0604020202020204" pitchFamily="34" charset="0"/>
              </a:endParaRPr>
            </a:p>
          </p:txBody>
        </p:sp>
      </p:grpSp>
      <p:sp>
        <p:nvSpPr>
          <p:cNvPr id="886790" name="Rectangle 6"/>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Simulation: Applying What You’ve Learned</a:t>
            </a:r>
            <a:endParaRPr lang="en-US" altLang="en-US">
              <a:solidFill>
                <a:srgbClr val="FFCC00"/>
              </a:solidFill>
            </a:endParaRPr>
          </a:p>
        </p:txBody>
      </p:sp>
      <p:grpSp>
        <p:nvGrpSpPr>
          <p:cNvPr id="886796" name="Group 12"/>
          <p:cNvGrpSpPr>
            <a:grpSpLocks/>
          </p:cNvGrpSpPr>
          <p:nvPr/>
        </p:nvGrpSpPr>
        <p:grpSpPr bwMode="auto">
          <a:xfrm>
            <a:off x="4648200" y="2743200"/>
            <a:ext cx="4038600" cy="3200400"/>
            <a:chOff x="2928" y="1728"/>
            <a:chExt cx="2544" cy="2016"/>
          </a:xfrm>
        </p:grpSpPr>
        <p:sp>
          <p:nvSpPr>
            <p:cNvPr id="886792" name="Text Box 8"/>
            <p:cNvSpPr txBox="1">
              <a:spLocks noChangeArrowheads="1"/>
            </p:cNvSpPr>
            <p:nvPr/>
          </p:nvSpPr>
          <p:spPr bwMode="auto">
            <a:xfrm>
              <a:off x="2928" y="2160"/>
              <a:ext cx="2544" cy="15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On your own, review the different approaches and methods of psychotherapy.</a:t>
              </a:r>
            </a:p>
            <a:p>
              <a:pPr eaLnBrk="1" hangingPunct="1">
                <a:spcBef>
                  <a:spcPct val="20000"/>
                </a:spcBef>
                <a:buFontTx/>
                <a:buChar char="•"/>
              </a:pPr>
              <a:r>
                <a:rPr lang="en-US" altLang="en-US" sz="2000">
                  <a:latin typeface="Arial" panose="020B0604020202020204" pitchFamily="34" charset="0"/>
                </a:rPr>
                <a:t>Include: name, psychological approach, important terms and concepts, and the goal of each therapy.</a:t>
              </a:r>
            </a:p>
          </p:txBody>
        </p:sp>
        <p:sp>
          <p:nvSpPr>
            <p:cNvPr id="886793" name="Text Box 9"/>
            <p:cNvSpPr txBox="1">
              <a:spLocks noChangeArrowheads="1"/>
            </p:cNvSpPr>
            <p:nvPr/>
          </p:nvSpPr>
          <p:spPr bwMode="auto">
            <a:xfrm>
              <a:off x="2928" y="1728"/>
              <a:ext cx="2544" cy="29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2. Reviewing the Methods of Therapy</a:t>
              </a:r>
              <a:endParaRPr lang="en-US" altLang="en-US" sz="2000" b="1">
                <a:latin typeface="Arial" panose="020B0604020202020204" pitchFamily="34" charset="0"/>
              </a:endParaRPr>
            </a:p>
          </p:txBody>
        </p:sp>
      </p:grpSp>
      <p:sp>
        <p:nvSpPr>
          <p:cNvPr id="886794" name="AutoShape 10"/>
          <p:cNvSpPr>
            <a:spLocks noChangeArrowheads="1"/>
          </p:cNvSpPr>
          <p:nvPr/>
        </p:nvSpPr>
        <p:spPr bwMode="auto">
          <a:xfrm flipH="1" flipV="1">
            <a:off x="8458200" y="2667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86795" name="AutoShape 11"/>
          <p:cNvSpPr>
            <a:spLocks noChangeArrowheads="1"/>
          </p:cNvSpPr>
          <p:nvPr/>
        </p:nvSpPr>
        <p:spPr bwMode="auto">
          <a:xfrm flipH="1" flipV="1">
            <a:off x="4191000" y="5715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86794"/>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886787"/>
                                        </p:tgtEl>
                                        <p:attrNameLst>
                                          <p:attrName>style.visibility</p:attrName>
                                        </p:attrNameLst>
                                      </p:cBhvr>
                                      <p:to>
                                        <p:strVal val="visible"/>
                                      </p:to>
                                    </p:set>
                                    <p:animEffect transition="in" filter="wipe(left)">
                                      <p:cBhvr>
                                        <p:cTn id="10" dur="500"/>
                                        <p:tgtEl>
                                          <p:spTgt spid="886787"/>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8679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886795"/>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nodeType="afterEffect">
                                  <p:stCondLst>
                                    <p:cond delay="0"/>
                                  </p:stCondLst>
                                  <p:childTnLst>
                                    <p:set>
                                      <p:cBhvr>
                                        <p:cTn id="20" dur="1" fill="hold">
                                          <p:stCondLst>
                                            <p:cond delay="0"/>
                                          </p:stCondLst>
                                        </p:cTn>
                                        <p:tgtEl>
                                          <p:spTgt spid="886796"/>
                                        </p:tgtEl>
                                        <p:attrNameLst>
                                          <p:attrName>style.visibility</p:attrName>
                                        </p:attrNameLst>
                                      </p:cBhvr>
                                      <p:to>
                                        <p:strVal val="visible"/>
                                      </p:to>
                                    </p:set>
                                    <p:animEffect transition="in" filter="wipe(left)">
                                      <p:cBhvr>
                                        <p:cTn id="21" dur="500"/>
                                        <p:tgtEl>
                                          <p:spTgt spid="886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94" grpId="0" animBg="1"/>
      <p:bldP spid="886795" grpId="0" animBg="1"/>
      <p:bldP spid="886795" grpId="1"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90882" name="Group 2"/>
          <p:cNvGrpSpPr>
            <a:grpSpLocks/>
          </p:cNvGrpSpPr>
          <p:nvPr/>
        </p:nvGrpSpPr>
        <p:grpSpPr bwMode="auto">
          <a:xfrm>
            <a:off x="457200" y="1143000"/>
            <a:ext cx="4038600" cy="4953000"/>
            <a:chOff x="288" y="2166"/>
            <a:chExt cx="2448" cy="1338"/>
          </a:xfrm>
        </p:grpSpPr>
        <p:sp>
          <p:nvSpPr>
            <p:cNvPr id="890883" name="Text Box 3"/>
            <p:cNvSpPr txBox="1">
              <a:spLocks noChangeArrowheads="1"/>
            </p:cNvSpPr>
            <p:nvPr/>
          </p:nvSpPr>
          <p:spPr bwMode="auto">
            <a:xfrm>
              <a:off x="288" y="2400"/>
              <a:ext cx="2448" cy="110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Work in groups to write a skit that simulates a therapy session. </a:t>
              </a:r>
            </a:p>
            <a:p>
              <a:pPr eaLnBrk="1" hangingPunct="1">
                <a:spcBef>
                  <a:spcPct val="20000"/>
                </a:spcBef>
                <a:buFontTx/>
                <a:buChar char="•"/>
              </a:pPr>
              <a:r>
                <a:rPr lang="en-US" altLang="en-US" sz="2000">
                  <a:latin typeface="Arial" panose="020B0604020202020204" pitchFamily="34" charset="0"/>
                </a:rPr>
                <a:t>Review the content, decide who will take part in the skit, and then write your group’s skit.</a:t>
              </a:r>
            </a:p>
            <a:p>
              <a:pPr eaLnBrk="1" hangingPunct="1">
                <a:spcBef>
                  <a:spcPct val="20000"/>
                </a:spcBef>
                <a:buFontTx/>
                <a:buChar char="•"/>
              </a:pPr>
              <a:r>
                <a:rPr lang="en-US" altLang="en-US" sz="2000">
                  <a:latin typeface="Arial" panose="020B0604020202020204" pitchFamily="34" charset="0"/>
                </a:rPr>
                <a:t>Include: a clear identification of patient and therapist, the reason the patient is in therapy, and the terminology that indicates the method of therapy.</a:t>
              </a:r>
            </a:p>
          </p:txBody>
        </p:sp>
        <p:sp>
          <p:nvSpPr>
            <p:cNvPr id="890884" name="Text Box 4"/>
            <p:cNvSpPr txBox="1">
              <a:spLocks noChangeArrowheads="1"/>
            </p:cNvSpPr>
            <p:nvPr/>
          </p:nvSpPr>
          <p:spPr bwMode="auto">
            <a:xfrm>
              <a:off x="288" y="2166"/>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3. Creating Your Simulation</a:t>
              </a:r>
              <a:endParaRPr lang="en-US" altLang="en-US" sz="2000" b="1">
                <a:latin typeface="Arial" panose="020B0604020202020204" pitchFamily="34" charset="0"/>
              </a:endParaRPr>
            </a:p>
          </p:txBody>
        </p:sp>
      </p:grpSp>
      <p:sp>
        <p:nvSpPr>
          <p:cNvPr id="890885"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Simulation (cont'd.)</a:t>
            </a:r>
          </a:p>
        </p:txBody>
      </p:sp>
      <p:grpSp>
        <p:nvGrpSpPr>
          <p:cNvPr id="890886" name="Group 6"/>
          <p:cNvGrpSpPr>
            <a:grpSpLocks/>
          </p:cNvGrpSpPr>
          <p:nvPr/>
        </p:nvGrpSpPr>
        <p:grpSpPr bwMode="auto">
          <a:xfrm>
            <a:off x="4648200" y="1066800"/>
            <a:ext cx="4038600" cy="5105400"/>
            <a:chOff x="288" y="2166"/>
            <a:chExt cx="2448" cy="1338"/>
          </a:xfrm>
        </p:grpSpPr>
        <p:sp>
          <p:nvSpPr>
            <p:cNvPr id="890887" name="Text Box 7"/>
            <p:cNvSpPr txBox="1">
              <a:spLocks noChangeArrowheads="1"/>
            </p:cNvSpPr>
            <p:nvPr/>
          </p:nvSpPr>
          <p:spPr bwMode="auto">
            <a:xfrm>
              <a:off x="288" y="2400"/>
              <a:ext cx="2448" cy="11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After watching each group’s skit, guess which therapy was being used. For each skit answer:</a:t>
              </a:r>
            </a:p>
            <a:p>
              <a:pPr eaLnBrk="1" hangingPunct="1">
                <a:spcBef>
                  <a:spcPct val="20000"/>
                </a:spcBef>
                <a:buFontTx/>
                <a:buChar char="•"/>
              </a:pPr>
              <a:r>
                <a:rPr lang="en-US" altLang="en-US" sz="2000">
                  <a:latin typeface="Arial" panose="020B0604020202020204" pitchFamily="34" charset="0"/>
                </a:rPr>
                <a:t>Which type of therapy?</a:t>
              </a:r>
            </a:p>
            <a:p>
              <a:pPr eaLnBrk="1" hangingPunct="1">
                <a:spcBef>
                  <a:spcPct val="20000"/>
                </a:spcBef>
                <a:buFontTx/>
                <a:buChar char="•"/>
              </a:pPr>
              <a:r>
                <a:rPr lang="en-US" altLang="en-US" sz="2000">
                  <a:latin typeface="Arial" panose="020B0604020202020204" pitchFamily="34" charset="0"/>
                </a:rPr>
                <a:t>From which approach?</a:t>
              </a:r>
            </a:p>
            <a:p>
              <a:pPr eaLnBrk="1" hangingPunct="1">
                <a:spcBef>
                  <a:spcPct val="20000"/>
                </a:spcBef>
                <a:buFontTx/>
                <a:buChar char="•"/>
              </a:pPr>
              <a:r>
                <a:rPr lang="en-US" altLang="en-US" sz="2000">
                  <a:latin typeface="Arial" panose="020B0604020202020204" pitchFamily="34" charset="0"/>
                </a:rPr>
                <a:t>What language was used and what does it indicate?</a:t>
              </a:r>
            </a:p>
            <a:p>
              <a:pPr eaLnBrk="1" hangingPunct="1">
                <a:spcBef>
                  <a:spcPct val="20000"/>
                </a:spcBef>
                <a:buFontTx/>
                <a:buChar char="•"/>
              </a:pPr>
              <a:r>
                <a:rPr lang="en-US" altLang="en-US" sz="2000">
                  <a:latin typeface="Arial" panose="020B0604020202020204" pitchFamily="34" charset="0"/>
                </a:rPr>
                <a:t>What was the goal of the session?</a:t>
              </a:r>
            </a:p>
          </p:txBody>
        </p:sp>
        <p:sp>
          <p:nvSpPr>
            <p:cNvPr id="890888" name="Text Box 8"/>
            <p:cNvSpPr txBox="1">
              <a:spLocks noChangeArrowheads="1"/>
            </p:cNvSpPr>
            <p:nvPr/>
          </p:nvSpPr>
          <p:spPr bwMode="auto">
            <a:xfrm>
              <a:off x="288" y="2166"/>
              <a:ext cx="2448"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4. Determining Methods of Therapy Being Simulated</a:t>
              </a:r>
              <a:endParaRPr lang="en-US" altLang="en-US" sz="2000" b="1">
                <a:latin typeface="Arial" panose="020B0604020202020204" pitchFamily="34" charset="0"/>
              </a:endParaRPr>
            </a:p>
          </p:txBody>
        </p:sp>
      </p:grpSp>
      <p:sp>
        <p:nvSpPr>
          <p:cNvPr id="890889" name="AutoShape 9"/>
          <p:cNvSpPr>
            <a:spLocks noChangeArrowheads="1"/>
          </p:cNvSpPr>
          <p:nvPr/>
        </p:nvSpPr>
        <p:spPr bwMode="auto">
          <a:xfrm flipH="1" flipV="1">
            <a:off x="4205288" y="5908675"/>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90882"/>
                                        </p:tgtEl>
                                        <p:attrNameLst>
                                          <p:attrName>style.visibility</p:attrName>
                                        </p:attrNameLst>
                                      </p:cBhvr>
                                      <p:to>
                                        <p:strVal val="visible"/>
                                      </p:to>
                                    </p:set>
                                    <p:animEffect transition="in" filter="wipe(left)">
                                      <p:cBhvr>
                                        <p:cTn id="7" dur="500"/>
                                        <p:tgtEl>
                                          <p:spTgt spid="89088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908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90889"/>
                                        </p:tgtEl>
                                        <p:attrNameLst>
                                          <p:attrName>style.visibility</p:attrName>
                                        </p:attrNameLst>
                                      </p:cBhvr>
                                      <p:to>
                                        <p:strVal val="hidden"/>
                                      </p:to>
                                    </p:set>
                                  </p:childTnLst>
                                </p:cTn>
                              </p:par>
                            </p:childTnLst>
                          </p:cTn>
                        </p:par>
                        <p:par>
                          <p:cTn id="15" fill="hold" nodeType="afterGroup">
                            <p:stCondLst>
                              <p:cond delay="0"/>
                            </p:stCondLst>
                            <p:childTnLst>
                              <p:par>
                                <p:cTn id="16" presetID="22" presetClass="entr" presetSubtype="8" fill="hold" nodeType="afterEffect">
                                  <p:stCondLst>
                                    <p:cond delay="0"/>
                                  </p:stCondLst>
                                  <p:childTnLst>
                                    <p:set>
                                      <p:cBhvr>
                                        <p:cTn id="17" dur="1" fill="hold">
                                          <p:stCondLst>
                                            <p:cond delay="0"/>
                                          </p:stCondLst>
                                        </p:cTn>
                                        <p:tgtEl>
                                          <p:spTgt spid="890886"/>
                                        </p:tgtEl>
                                        <p:attrNameLst>
                                          <p:attrName>style.visibility</p:attrName>
                                        </p:attrNameLst>
                                      </p:cBhvr>
                                      <p:to>
                                        <p:strVal val="visible"/>
                                      </p:to>
                                    </p:set>
                                    <p:animEffect transition="in" filter="wipe(left)">
                                      <p:cBhvr>
                                        <p:cTn id="18" dur="500"/>
                                        <p:tgtEl>
                                          <p:spTgt spid="890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9" grpId="0" animBg="1"/>
      <p:bldP spid="89088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594947" name="Rectangle 3"/>
          <p:cNvSpPr>
            <a:spLocks noChangeArrowheads="1"/>
          </p:cNvSpPr>
          <p:nvPr/>
        </p:nvSpPr>
        <p:spPr bwMode="auto">
          <a:xfrm>
            <a:off x="457200" y="3276600"/>
            <a:ext cx="8229600" cy="22860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Reading Focus</a:t>
            </a:r>
            <a:endParaRPr lang="en-US" altLang="en-US" sz="2400" b="1"/>
          </a:p>
          <a:p>
            <a:pPr algn="l">
              <a:lnSpc>
                <a:spcPct val="100000"/>
              </a:lnSpc>
              <a:spcBef>
                <a:spcPct val="0"/>
              </a:spcBef>
              <a:spcAft>
                <a:spcPct val="30000"/>
              </a:spcAft>
              <a:buFontTx/>
              <a:buChar char="•"/>
            </a:pPr>
            <a:r>
              <a:rPr lang="en-US" altLang="en-US" sz="2000"/>
              <a:t>What are the main goals of psychotherapy?</a:t>
            </a:r>
          </a:p>
          <a:p>
            <a:pPr algn="l">
              <a:lnSpc>
                <a:spcPct val="100000"/>
              </a:lnSpc>
              <a:spcBef>
                <a:spcPct val="0"/>
              </a:spcBef>
              <a:spcAft>
                <a:spcPct val="30000"/>
              </a:spcAft>
              <a:buFontTx/>
              <a:buChar char="•"/>
            </a:pPr>
            <a:r>
              <a:rPr lang="en-US" altLang="en-US" sz="2000"/>
              <a:t>What are the three main categories of professionals who practice psychotherapy?</a:t>
            </a:r>
          </a:p>
          <a:p>
            <a:pPr algn="l">
              <a:lnSpc>
                <a:spcPct val="100000"/>
              </a:lnSpc>
              <a:spcBef>
                <a:spcPct val="0"/>
              </a:spcBef>
              <a:spcAft>
                <a:spcPct val="30000"/>
              </a:spcAft>
              <a:buFontTx/>
              <a:buChar char="•"/>
            </a:pPr>
            <a:r>
              <a:rPr lang="en-US" altLang="en-US" sz="2000"/>
              <a:t>How do individual and group therapy compare?</a:t>
            </a:r>
          </a:p>
        </p:txBody>
      </p:sp>
      <p:sp>
        <p:nvSpPr>
          <p:cNvPr id="594948" name="Rectangle 4"/>
          <p:cNvSpPr>
            <a:spLocks noChangeArrowheads="1"/>
          </p:cNvSpPr>
          <p:nvPr/>
        </p:nvSpPr>
        <p:spPr bwMode="auto">
          <a:xfrm>
            <a:off x="457200" y="1447800"/>
            <a:ext cx="8229600" cy="1600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Main Idea</a:t>
            </a:r>
            <a:endParaRPr lang="en-US" altLang="en-US" sz="2400" b="1"/>
          </a:p>
          <a:p>
            <a:pPr algn="l">
              <a:lnSpc>
                <a:spcPct val="100000"/>
              </a:lnSpc>
              <a:spcBef>
                <a:spcPct val="0"/>
              </a:spcBef>
              <a:spcAft>
                <a:spcPct val="30000"/>
              </a:spcAft>
            </a:pPr>
            <a:r>
              <a:rPr lang="en-US" altLang="en-US" sz="2000"/>
              <a:t>Therapy falls into two basic categories: psychologically based therapy and biologically based therapy. Both forms of therapy can help people increase awareness and change behavior. </a:t>
            </a:r>
          </a:p>
        </p:txBody>
      </p:sp>
      <p:sp>
        <p:nvSpPr>
          <p:cNvPr id="59494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What Therapy Is and Does</a:t>
            </a:r>
            <a:endParaRPr lang="en-US" altLang="en-US">
              <a:solidFill>
                <a:srgbClr val="FFCC00"/>
              </a:solidFill>
            </a:endParaRPr>
          </a:p>
        </p:txBody>
      </p:sp>
      <p:sp>
        <p:nvSpPr>
          <p:cNvPr id="594950" name="AutoShape 6"/>
          <p:cNvSpPr>
            <a:spLocks noChangeArrowheads="1"/>
          </p:cNvSpPr>
          <p:nvPr/>
        </p:nvSpPr>
        <p:spPr bwMode="auto">
          <a:xfrm flipH="1" flipV="1">
            <a:off x="8458200" y="30972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9495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594947"/>
                                        </p:tgtEl>
                                        <p:attrNameLst>
                                          <p:attrName>style.visibility</p:attrName>
                                        </p:attrNameLst>
                                      </p:cBhvr>
                                      <p:to>
                                        <p:strVal val="visible"/>
                                      </p:to>
                                    </p:set>
                                    <p:animEffect transition="in" filter="wipe(up)">
                                      <p:cBhvr>
                                        <p:cTn id="10" dur="500"/>
                                        <p:tgtEl>
                                          <p:spTgt spid="594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animBg="1"/>
      <p:bldP spid="594950"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092610" name="Group 2"/>
          <p:cNvGrpSpPr>
            <a:grpSpLocks/>
          </p:cNvGrpSpPr>
          <p:nvPr/>
        </p:nvGrpSpPr>
        <p:grpSpPr bwMode="auto">
          <a:xfrm>
            <a:off x="457200" y="1143000"/>
            <a:ext cx="4038600" cy="4953000"/>
            <a:chOff x="288" y="2166"/>
            <a:chExt cx="2448" cy="1338"/>
          </a:xfrm>
        </p:grpSpPr>
        <p:sp>
          <p:nvSpPr>
            <p:cNvPr id="1092611" name="Text Box 3"/>
            <p:cNvSpPr txBox="1">
              <a:spLocks noChangeArrowheads="1"/>
            </p:cNvSpPr>
            <p:nvPr/>
          </p:nvSpPr>
          <p:spPr bwMode="auto">
            <a:xfrm>
              <a:off x="288" y="2400"/>
              <a:ext cx="2448" cy="110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As a class, discuss the following:</a:t>
              </a:r>
            </a:p>
            <a:p>
              <a:pPr eaLnBrk="1" hangingPunct="1">
                <a:spcBef>
                  <a:spcPct val="20000"/>
                </a:spcBef>
                <a:buFontTx/>
                <a:buChar char="•"/>
              </a:pPr>
              <a:r>
                <a:rPr lang="en-US" altLang="en-US" sz="2000">
                  <a:latin typeface="Arial" panose="020B0604020202020204" pitchFamily="34" charset="0"/>
                </a:rPr>
                <a:t>How successful was the class at determining which method was being used?</a:t>
              </a:r>
            </a:p>
            <a:p>
              <a:pPr eaLnBrk="1" hangingPunct="1">
                <a:spcBef>
                  <a:spcPct val="20000"/>
                </a:spcBef>
                <a:buFontTx/>
                <a:buChar char="•"/>
              </a:pPr>
              <a:r>
                <a:rPr lang="en-US" altLang="en-US" sz="2000">
                  <a:latin typeface="Arial" panose="020B0604020202020204" pitchFamily="34" charset="0"/>
                </a:rPr>
                <a:t>Were some methods easy to determine? Why?</a:t>
              </a:r>
            </a:p>
            <a:p>
              <a:pPr eaLnBrk="1" hangingPunct="1">
                <a:spcBef>
                  <a:spcPct val="20000"/>
                </a:spcBef>
                <a:buFontTx/>
                <a:buChar char="•"/>
              </a:pPr>
              <a:r>
                <a:rPr lang="en-US" altLang="en-US" sz="2000">
                  <a:latin typeface="Arial" panose="020B0604020202020204" pitchFamily="34" charset="0"/>
                </a:rPr>
                <a:t>Were some methods hard to determine?  Why?</a:t>
              </a:r>
            </a:p>
            <a:p>
              <a:pPr eaLnBrk="1" hangingPunct="1">
                <a:spcBef>
                  <a:spcPct val="20000"/>
                </a:spcBef>
                <a:buFontTx/>
                <a:buChar char="•"/>
              </a:pPr>
              <a:r>
                <a:rPr lang="en-US" altLang="en-US" sz="2000">
                  <a:latin typeface="Arial" panose="020B0604020202020204" pitchFamily="34" charset="0"/>
                </a:rPr>
                <a:t>Which method is most effective?</a:t>
              </a:r>
            </a:p>
          </p:txBody>
        </p:sp>
        <p:sp>
          <p:nvSpPr>
            <p:cNvPr id="1092612" name="Text Box 4"/>
            <p:cNvSpPr txBox="1">
              <a:spLocks noChangeArrowheads="1"/>
            </p:cNvSpPr>
            <p:nvPr/>
          </p:nvSpPr>
          <p:spPr bwMode="auto">
            <a:xfrm>
              <a:off x="288" y="2166"/>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5. Discussion</a:t>
              </a:r>
              <a:endParaRPr lang="en-US" altLang="en-US" sz="2000" b="1">
                <a:latin typeface="Arial" panose="020B0604020202020204" pitchFamily="34" charset="0"/>
              </a:endParaRPr>
            </a:p>
          </p:txBody>
        </p:sp>
      </p:grpSp>
      <p:sp>
        <p:nvSpPr>
          <p:cNvPr id="1092613"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Simulation (cont'd.)</a:t>
            </a:r>
          </a:p>
        </p:txBody>
      </p:sp>
      <p:pic>
        <p:nvPicPr>
          <p:cNvPr id="1092617" name="Picture 9" descr="psych_55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075" y="1066800"/>
            <a:ext cx="3676650" cy="502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92610"/>
                                        </p:tgtEl>
                                        <p:attrNameLst>
                                          <p:attrName>style.visibility</p:attrName>
                                        </p:attrNameLst>
                                      </p:cBhvr>
                                      <p:to>
                                        <p:strVal val="visible"/>
                                      </p:to>
                                    </p:set>
                                    <p:animEffect transition="in" filter="wipe(left)">
                                      <p:cBhvr>
                                        <p:cTn id="7" dur="500"/>
                                        <p:tgtEl>
                                          <p:spTgt spid="1092610"/>
                                        </p:tgtEl>
                                      </p:cBhvr>
                                    </p:animEffect>
                                  </p:childTnLst>
                                </p:cTn>
                              </p:par>
                              <p:par>
                                <p:cTn id="8" presetID="22" presetClass="entr" presetSubtype="2" fill="hold" nodeType="withEffect">
                                  <p:stCondLst>
                                    <p:cond delay="0"/>
                                  </p:stCondLst>
                                  <p:childTnLst>
                                    <p:set>
                                      <p:cBhvr>
                                        <p:cTn id="9" dur="1" fill="hold">
                                          <p:stCondLst>
                                            <p:cond delay="0"/>
                                          </p:stCondLst>
                                        </p:cTn>
                                        <p:tgtEl>
                                          <p:spTgt spid="1092617"/>
                                        </p:tgtEl>
                                        <p:attrNameLst>
                                          <p:attrName>style.visibility</p:attrName>
                                        </p:attrNameLst>
                                      </p:cBhvr>
                                      <p:to>
                                        <p:strVal val="visible"/>
                                      </p:to>
                                    </p:set>
                                    <p:animEffect transition="in" filter="wipe(right)">
                                      <p:cBhvr>
                                        <p:cTn id="10" dur="500"/>
                                        <p:tgtEl>
                                          <p:spTgt spid="1092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510" name="Picture 6" descr="psych_55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990600"/>
            <a:ext cx="6400800" cy="4600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45510"/>
                                        </p:tgtEl>
                                        <p:attrNameLst>
                                          <p:attrName>style.visibility</p:attrName>
                                        </p:attrNameLst>
                                      </p:cBhvr>
                                      <p:to>
                                        <p:strVal val="visible"/>
                                      </p:to>
                                    </p:set>
                                    <p:animEffect transition="in" filter="wipe(left)">
                                      <p:cBhvr>
                                        <p:cTn id="7" dur="1000"/>
                                        <p:tgtEl>
                                          <p:spTgt spid="1045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pic>
        <p:nvPicPr>
          <p:cNvPr id="596998" name="Picture 6" descr="psych_5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975" y="1689100"/>
            <a:ext cx="8001000" cy="4483100"/>
          </a:xfrm>
          <a:prstGeom prst="rect">
            <a:avLst/>
          </a:prstGeom>
          <a:noFill/>
          <a:extLst>
            <a:ext uri="{909E8E84-426E-40DD-AFC4-6F175D3DCCD1}">
              <a14:hiddenFill xmlns:a14="http://schemas.microsoft.com/office/drawing/2010/main">
                <a:solidFill>
                  <a:srgbClr val="FFFFFF"/>
                </a:solidFill>
              </a14:hiddenFill>
            </a:ext>
          </a:extLst>
        </p:spPr>
      </p:pic>
      <p:pic>
        <p:nvPicPr>
          <p:cNvPr id="597000" name="Picture 8" descr="psych_closeu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33400"/>
            <a:ext cx="1219200" cy="679450"/>
          </a:xfrm>
          <a:prstGeom prst="rect">
            <a:avLst/>
          </a:prstGeom>
          <a:noFill/>
          <a:extLst>
            <a:ext uri="{909E8E84-426E-40DD-AFC4-6F175D3DCCD1}">
              <a14:hiddenFill xmlns:a14="http://schemas.microsoft.com/office/drawing/2010/main">
                <a:solidFill>
                  <a:srgbClr val="FFFFFF"/>
                </a:solidFill>
              </a14:hiddenFill>
            </a:ext>
          </a:extLst>
        </p:spPr>
      </p:pic>
      <p:sp>
        <p:nvSpPr>
          <p:cNvPr id="597001" name="Text Box 9"/>
          <p:cNvSpPr txBox="1">
            <a:spLocks noChangeArrowheads="1"/>
          </p:cNvSpPr>
          <p:nvPr/>
        </p:nvSpPr>
        <p:spPr bwMode="auto">
          <a:xfrm>
            <a:off x="2438400" y="685800"/>
            <a:ext cx="6096000" cy="895350"/>
          </a:xfrm>
          <a:prstGeom prst="rect">
            <a:avLst/>
          </a:prstGeom>
          <a:gradFill rotWithShape="1">
            <a:gsLst>
              <a:gs pos="0">
                <a:srgbClr val="5E8EF8"/>
              </a:gs>
              <a:gs pos="100000">
                <a:srgbClr val="5E8EF8">
                  <a:gamma/>
                  <a:tint val="19216"/>
                  <a:invGamma/>
                </a:srgbClr>
              </a:gs>
            </a:gsLst>
            <a:lin ang="0" scaled="1"/>
          </a:gradFill>
          <a:ln>
            <a:noFill/>
          </a:ln>
          <a:effectLst/>
          <a:extLs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b="1"/>
              <a:t>How did the name of a hospital become a synonym for uproar and disorder?</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596998"/>
                                        </p:tgtEl>
                                        <p:attrNameLst>
                                          <p:attrName>style.visibility</p:attrName>
                                        </p:attrNameLst>
                                      </p:cBhvr>
                                      <p:to>
                                        <p:strVal val="visible"/>
                                      </p:to>
                                    </p:set>
                                    <p:animEffect transition="in" filter="checkerboard(across)">
                                      <p:cBhvr>
                                        <p:cTn id="7" dur="1000"/>
                                        <p:tgtEl>
                                          <p:spTgt spid="596998"/>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97001"/>
                                        </p:tgtEl>
                                        <p:attrNameLst>
                                          <p:attrName>style.visibility</p:attrName>
                                        </p:attrNameLst>
                                      </p:cBhvr>
                                      <p:to>
                                        <p:strVal val="visible"/>
                                      </p:to>
                                    </p:set>
                                    <p:animEffect transition="in" filter="wipe(left)">
                                      <p:cBhvr>
                                        <p:cTn id="11" dur="500"/>
                                        <p:tgtEl>
                                          <p:spTgt spid="597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70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894979" name="Rectangle 3"/>
          <p:cNvSpPr>
            <a:spLocks noChangeArrowheads="1"/>
          </p:cNvSpPr>
          <p:nvPr/>
        </p:nvSpPr>
        <p:spPr bwMode="auto">
          <a:xfrm>
            <a:off x="457200" y="1524000"/>
            <a:ext cx="8229600" cy="43434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a:t>Methods for treating psychological problems and disorders fall into two general categories: psychological and biological.</a:t>
            </a:r>
          </a:p>
          <a:p>
            <a:pPr algn="l">
              <a:lnSpc>
                <a:spcPct val="100000"/>
              </a:lnSpc>
              <a:spcBef>
                <a:spcPct val="0"/>
              </a:spcBef>
              <a:spcAft>
                <a:spcPct val="30000"/>
              </a:spcAft>
              <a:buFontTx/>
              <a:buChar char="•"/>
            </a:pPr>
            <a:r>
              <a:rPr lang="en-US" altLang="en-US" sz="2000" b="1"/>
              <a:t>Psychotherapy</a:t>
            </a:r>
            <a:r>
              <a:rPr lang="en-US" altLang="en-US" sz="2000"/>
              <a:t> is psychologically based therapy that involves verbal interactions between a trained professional and a person (the client or patient) who is seeking help for a psychological problem.</a:t>
            </a:r>
          </a:p>
          <a:p>
            <a:pPr algn="l">
              <a:lnSpc>
                <a:spcPct val="100000"/>
              </a:lnSpc>
              <a:spcBef>
                <a:spcPct val="0"/>
              </a:spcBef>
              <a:spcAft>
                <a:spcPct val="30000"/>
              </a:spcAft>
              <a:buFontTx/>
              <a:buChar char="•"/>
            </a:pPr>
            <a:r>
              <a:rPr lang="en-US" altLang="en-US" sz="2000"/>
              <a:t>Biologically based therapies involve using drugs or other medical procedures. </a:t>
            </a:r>
          </a:p>
          <a:p>
            <a:pPr algn="l">
              <a:lnSpc>
                <a:spcPct val="100000"/>
              </a:lnSpc>
              <a:spcBef>
                <a:spcPct val="0"/>
              </a:spcBef>
              <a:spcAft>
                <a:spcPct val="30000"/>
              </a:spcAft>
              <a:buFontTx/>
              <a:buChar char="•"/>
            </a:pPr>
            <a:r>
              <a:rPr lang="en-US" altLang="en-US" sz="2000"/>
              <a:t>Helping the individual gain insight or a new perspective is important because many psychological problems are the result of negative outlooks and misinterpretations.</a:t>
            </a:r>
          </a:p>
          <a:p>
            <a:pPr algn="l">
              <a:lnSpc>
                <a:spcPct val="100000"/>
              </a:lnSpc>
              <a:spcBef>
                <a:spcPct val="0"/>
              </a:spcBef>
              <a:spcAft>
                <a:spcPct val="30000"/>
              </a:spcAft>
              <a:buFontTx/>
              <a:buChar char="•"/>
            </a:pPr>
            <a:r>
              <a:rPr lang="en-US" altLang="en-US" sz="2000"/>
              <a:t>The most commonly used methods of psychotherapy are psychoanalysis, humanistic therapy, cognitive therapy, and behavior therapy.</a:t>
            </a:r>
          </a:p>
        </p:txBody>
      </p:sp>
      <p:sp>
        <p:nvSpPr>
          <p:cNvPr id="894980"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Achieving the Goals of Psychotherapy</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94979"/>
                                        </p:tgtEl>
                                        <p:attrNameLst>
                                          <p:attrName>style.visibility</p:attrName>
                                        </p:attrNameLst>
                                      </p:cBhvr>
                                      <p:to>
                                        <p:strVal val="visible"/>
                                      </p:to>
                                    </p:set>
                                    <p:animEffect transition="in" filter="wipe(up)">
                                      <p:cBhvr>
                                        <p:cTn id="7" dur="1000"/>
                                        <p:tgtEl>
                                          <p:spTgt spid="894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49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05187" name="Rectangle 3"/>
          <p:cNvSpPr>
            <a:spLocks noChangeArrowheads="1"/>
          </p:cNvSpPr>
          <p:nvPr/>
        </p:nvSpPr>
        <p:spPr bwMode="auto">
          <a:xfrm>
            <a:off x="457200" y="3733800"/>
            <a:ext cx="8229600" cy="1219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to help troubled individuals by providing hope for recovery</a:t>
            </a:r>
          </a:p>
        </p:txBody>
      </p:sp>
      <p:sp>
        <p:nvSpPr>
          <p:cNvPr id="605188" name="Rectangle 4"/>
          <p:cNvSpPr>
            <a:spLocks noChangeArrowheads="1"/>
          </p:cNvSpPr>
          <p:nvPr/>
        </p:nvSpPr>
        <p:spPr bwMode="auto">
          <a:xfrm>
            <a:off x="457200" y="14478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Find the Main Idea</a:t>
            </a:r>
          </a:p>
          <a:p>
            <a:pPr>
              <a:lnSpc>
                <a:spcPct val="100000"/>
              </a:lnSpc>
              <a:spcBef>
                <a:spcPct val="0"/>
              </a:spcBef>
              <a:spcAft>
                <a:spcPct val="30000"/>
              </a:spcAft>
            </a:pPr>
            <a:r>
              <a:rPr lang="en-US" altLang="en-US"/>
              <a:t>What is one of the key goals of psychotherapy?</a:t>
            </a:r>
          </a:p>
        </p:txBody>
      </p:sp>
      <p:sp>
        <p:nvSpPr>
          <p:cNvPr id="60518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605191" name="AutoShape 7"/>
          <p:cNvSpPr>
            <a:spLocks noChangeArrowheads="1"/>
          </p:cNvSpPr>
          <p:nvPr/>
        </p:nvSpPr>
        <p:spPr bwMode="auto">
          <a:xfrm flipH="1" flipV="1">
            <a:off x="8458200" y="34909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05191"/>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605187"/>
                                        </p:tgtEl>
                                        <p:attrNameLst>
                                          <p:attrName>style.visibility</p:attrName>
                                        </p:attrNameLst>
                                      </p:cBhvr>
                                      <p:to>
                                        <p:strVal val="visible"/>
                                      </p:to>
                                    </p:set>
                                    <p:animEffect transition="in" filter="wipe(up)">
                                      <p:cBhvr>
                                        <p:cTn id="10" dur="500"/>
                                        <p:tgtEl>
                                          <p:spTgt spid="605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animBg="1"/>
      <p:bldP spid="60519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5/2006 11:29:37 AM&quot;&gt;&lt;Slide id=&quot;303&quot; dur=&quot;1.031&quot;/&gt;&lt;Slide id=&quot;304&quot; dur=&quot;.641&quot;/&gt;&lt;Slide id=&quot;308&quot; dur=&quot;3.345&quot; bld=&quot;|.8|.8|.9&quot;/&gt;&lt;Slide id=&quot;327&quot; dur=&quot;2.173&quot; bld=&quot;|1&quot;/&gt;&lt;Slide id=&quot;310&quot; dur=&quot;1.963&quot; bld=&quot;|.1|.7&quot;/&gt;&lt;Slide id=&quot;311&quot; dur=&quot;3.124&quot; bld=&quot;|.4|.9|.9&quot;/&gt;&lt;Slide id=&quot;320&quot; dur=&quot;7.481&quot; bld=&quot;|.6|.9|.9|1.1&quot;/&gt;&lt;/Timings&gt;&lt;Timings time=&quot;5/12/2006 12:13:06 PM&quot;&gt;&lt;Slide id=&quot;303&quot; dur=&quot;2.414&quot; bld=&quot;|.9&quot;/&gt;&lt;/Timings&gt;&lt;/WMTools&gt;"/>
</p:tagLst>
</file>

<file path=ppt/tags/tag10.xml><?xml version="1.0" encoding="utf-8"?>
<p:tagLst xmlns:a="http://schemas.openxmlformats.org/drawingml/2006/main" xmlns:r="http://schemas.openxmlformats.org/officeDocument/2006/relationships" xmlns:p="http://schemas.openxmlformats.org/presentationml/2006/main">
  <p:tag name="TIMING" val="|1"/>
</p:tagLst>
</file>

<file path=ppt/tags/tag11.xml><?xml version="1.0" encoding="utf-8"?>
<p:tagLst xmlns:a="http://schemas.openxmlformats.org/drawingml/2006/main" xmlns:r="http://schemas.openxmlformats.org/officeDocument/2006/relationships" xmlns:p="http://schemas.openxmlformats.org/presentationml/2006/main">
  <p:tag name="TIMING" val="|1"/>
</p:tagLst>
</file>

<file path=ppt/tags/tag12.xml><?xml version="1.0" encoding="utf-8"?>
<p:tagLst xmlns:a="http://schemas.openxmlformats.org/drawingml/2006/main" xmlns:r="http://schemas.openxmlformats.org/officeDocument/2006/relationships" xmlns:p="http://schemas.openxmlformats.org/presentationml/2006/main">
  <p:tag name="TIMING" val="|1"/>
</p:tagLst>
</file>

<file path=ppt/tags/tag13.xml><?xml version="1.0" encoding="utf-8"?>
<p:tagLst xmlns:a="http://schemas.openxmlformats.org/drawingml/2006/main" xmlns:r="http://schemas.openxmlformats.org/officeDocument/2006/relationships" xmlns:p="http://schemas.openxmlformats.org/presentationml/2006/main">
  <p:tag name="TIMING" val="|1"/>
</p:tagLst>
</file>

<file path=ppt/tags/tag14.xml><?xml version="1.0" encoding="utf-8"?>
<p:tagLst xmlns:a="http://schemas.openxmlformats.org/drawingml/2006/main" xmlns:r="http://schemas.openxmlformats.org/officeDocument/2006/relationships" xmlns:p="http://schemas.openxmlformats.org/presentationml/2006/main">
  <p:tag name="TIMING" val="|1"/>
</p:tagLst>
</file>

<file path=ppt/tags/tag15.xml><?xml version="1.0" encoding="utf-8"?>
<p:tagLst xmlns:a="http://schemas.openxmlformats.org/drawingml/2006/main" xmlns:r="http://schemas.openxmlformats.org/officeDocument/2006/relationships" xmlns:p="http://schemas.openxmlformats.org/presentationml/2006/main">
  <p:tag name="TIMING" val="|1"/>
</p:tagLst>
</file>

<file path=ppt/tags/tag16.xml><?xml version="1.0" encoding="utf-8"?>
<p:tagLst xmlns:a="http://schemas.openxmlformats.org/drawingml/2006/main" xmlns:r="http://schemas.openxmlformats.org/officeDocument/2006/relationships" xmlns:p="http://schemas.openxmlformats.org/presentationml/2006/main">
  <p:tag name="TIMING" val="|.4|.9|.9"/>
</p:tagLst>
</file>

<file path=ppt/tags/tag17.xml><?xml version="1.0" encoding="utf-8"?>
<p:tagLst xmlns:a="http://schemas.openxmlformats.org/drawingml/2006/main" xmlns:r="http://schemas.openxmlformats.org/officeDocument/2006/relationships" xmlns:p="http://schemas.openxmlformats.org/presentationml/2006/main">
  <p:tag name="TIMING" val="|1"/>
</p:tagLst>
</file>

<file path=ppt/tags/tag18.xml><?xml version="1.0" encoding="utf-8"?>
<p:tagLst xmlns:a="http://schemas.openxmlformats.org/drawingml/2006/main" xmlns:r="http://schemas.openxmlformats.org/officeDocument/2006/relationships" xmlns:p="http://schemas.openxmlformats.org/presentationml/2006/main">
  <p:tag name="TIMING" val="|1"/>
</p:tagLst>
</file>

<file path=ppt/tags/tag19.xml><?xml version="1.0" encoding="utf-8"?>
<p:tagLst xmlns:a="http://schemas.openxmlformats.org/drawingml/2006/main" xmlns:r="http://schemas.openxmlformats.org/officeDocument/2006/relationships" xmlns:p="http://schemas.openxmlformats.org/presentationml/2006/main">
  <p:tag name="TIMING" val="|1"/>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ags/tag20.xml><?xml version="1.0" encoding="utf-8"?>
<p:tagLst xmlns:a="http://schemas.openxmlformats.org/drawingml/2006/main" xmlns:r="http://schemas.openxmlformats.org/officeDocument/2006/relationships" xmlns:p="http://schemas.openxmlformats.org/presentationml/2006/main">
  <p:tag name="TIMING" val="|1"/>
</p:tagLst>
</file>

<file path=ppt/tags/tag21.xml><?xml version="1.0" encoding="utf-8"?>
<p:tagLst xmlns:a="http://schemas.openxmlformats.org/drawingml/2006/main" xmlns:r="http://schemas.openxmlformats.org/officeDocument/2006/relationships" xmlns:p="http://schemas.openxmlformats.org/presentationml/2006/main">
  <p:tag name="TIMING" val="|1"/>
</p:tagLst>
</file>

<file path=ppt/tags/tag22.xml><?xml version="1.0" encoding="utf-8"?>
<p:tagLst xmlns:a="http://schemas.openxmlformats.org/drawingml/2006/main" xmlns:r="http://schemas.openxmlformats.org/officeDocument/2006/relationships" xmlns:p="http://schemas.openxmlformats.org/presentationml/2006/main">
  <p:tag name="TIMING" val="|1"/>
</p:tagLst>
</file>

<file path=ppt/tags/tag23.xml><?xml version="1.0" encoding="utf-8"?>
<p:tagLst xmlns:a="http://schemas.openxmlformats.org/drawingml/2006/main" xmlns:r="http://schemas.openxmlformats.org/officeDocument/2006/relationships" xmlns:p="http://schemas.openxmlformats.org/presentationml/2006/main">
  <p:tag name="TIMING" val="|1"/>
</p:tagLst>
</file>

<file path=ppt/tags/tag24.xml><?xml version="1.0" encoding="utf-8"?>
<p:tagLst xmlns:a="http://schemas.openxmlformats.org/drawingml/2006/main" xmlns:r="http://schemas.openxmlformats.org/officeDocument/2006/relationships" xmlns:p="http://schemas.openxmlformats.org/presentationml/2006/main">
  <p:tag name="TIMING" val="|1"/>
</p:tagLst>
</file>

<file path=ppt/tags/tag25.xml><?xml version="1.0" encoding="utf-8"?>
<p:tagLst xmlns:a="http://schemas.openxmlformats.org/drawingml/2006/main" xmlns:r="http://schemas.openxmlformats.org/officeDocument/2006/relationships" xmlns:p="http://schemas.openxmlformats.org/presentationml/2006/main">
  <p:tag name="TIMING" val="|.4|.9|.9"/>
</p:tagLst>
</file>

<file path=ppt/tags/tag26.xml><?xml version="1.0" encoding="utf-8"?>
<p:tagLst xmlns:a="http://schemas.openxmlformats.org/drawingml/2006/main" xmlns:r="http://schemas.openxmlformats.org/officeDocument/2006/relationships" xmlns:p="http://schemas.openxmlformats.org/presentationml/2006/main">
  <p:tag name="TIMING" val="|1"/>
</p:tagLst>
</file>

<file path=ppt/tags/tag27.xml><?xml version="1.0" encoding="utf-8"?>
<p:tagLst xmlns:a="http://schemas.openxmlformats.org/drawingml/2006/main" xmlns:r="http://schemas.openxmlformats.org/officeDocument/2006/relationships" xmlns:p="http://schemas.openxmlformats.org/presentationml/2006/main">
  <p:tag name="TIMING" val="|1"/>
</p:tagLst>
</file>

<file path=ppt/tags/tag28.xml><?xml version="1.0" encoding="utf-8"?>
<p:tagLst xmlns:a="http://schemas.openxmlformats.org/drawingml/2006/main" xmlns:r="http://schemas.openxmlformats.org/officeDocument/2006/relationships" xmlns:p="http://schemas.openxmlformats.org/presentationml/2006/main">
  <p:tag name="TIMING" val="|1"/>
</p:tagLst>
</file>

<file path=ppt/tags/tag29.xml><?xml version="1.0" encoding="utf-8"?>
<p:tagLst xmlns:a="http://schemas.openxmlformats.org/drawingml/2006/main" xmlns:r="http://schemas.openxmlformats.org/officeDocument/2006/relationships" xmlns:p="http://schemas.openxmlformats.org/presentationml/2006/main">
  <p:tag name="TIMING" val="|1"/>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30.xml><?xml version="1.0" encoding="utf-8"?>
<p:tagLst xmlns:a="http://schemas.openxmlformats.org/drawingml/2006/main" xmlns:r="http://schemas.openxmlformats.org/officeDocument/2006/relationships" xmlns:p="http://schemas.openxmlformats.org/presentationml/2006/main">
  <p:tag name="TIMING" val="|1"/>
</p:tagLst>
</file>

<file path=ppt/tags/tag31.xml><?xml version="1.0" encoding="utf-8"?>
<p:tagLst xmlns:a="http://schemas.openxmlformats.org/drawingml/2006/main" xmlns:r="http://schemas.openxmlformats.org/officeDocument/2006/relationships" xmlns:p="http://schemas.openxmlformats.org/presentationml/2006/main">
  <p:tag name="TIMING" val="|1"/>
</p:tagLst>
</file>

<file path=ppt/tags/tag32.xml><?xml version="1.0" encoding="utf-8"?>
<p:tagLst xmlns:a="http://schemas.openxmlformats.org/drawingml/2006/main" xmlns:r="http://schemas.openxmlformats.org/officeDocument/2006/relationships" xmlns:p="http://schemas.openxmlformats.org/presentationml/2006/main">
  <p:tag name="TIMING" val="|1"/>
</p:tagLst>
</file>

<file path=ppt/tags/tag33.xml><?xml version="1.0" encoding="utf-8"?>
<p:tagLst xmlns:a="http://schemas.openxmlformats.org/drawingml/2006/main" xmlns:r="http://schemas.openxmlformats.org/officeDocument/2006/relationships" xmlns:p="http://schemas.openxmlformats.org/presentationml/2006/main">
  <p:tag name="TIMING" val="|1"/>
</p:tagLst>
</file>

<file path=ppt/tags/tag34.xml><?xml version="1.0" encoding="utf-8"?>
<p:tagLst xmlns:a="http://schemas.openxmlformats.org/drawingml/2006/main" xmlns:r="http://schemas.openxmlformats.org/officeDocument/2006/relationships" xmlns:p="http://schemas.openxmlformats.org/presentationml/2006/main">
  <p:tag name="TIMING" val="|1"/>
</p:tagLst>
</file>

<file path=ppt/tags/tag35.xml><?xml version="1.0" encoding="utf-8"?>
<p:tagLst xmlns:a="http://schemas.openxmlformats.org/drawingml/2006/main" xmlns:r="http://schemas.openxmlformats.org/officeDocument/2006/relationships" xmlns:p="http://schemas.openxmlformats.org/presentationml/2006/main">
  <p:tag name="TIMING" val="|1"/>
</p:tagLst>
</file>

<file path=ppt/tags/tag36.xml><?xml version="1.0" encoding="utf-8"?>
<p:tagLst xmlns:a="http://schemas.openxmlformats.org/drawingml/2006/main" xmlns:r="http://schemas.openxmlformats.org/officeDocument/2006/relationships" xmlns:p="http://schemas.openxmlformats.org/presentationml/2006/main">
  <p:tag name="TIMING" val="|1"/>
</p:tagLst>
</file>

<file path=ppt/tags/tag37.xml><?xml version="1.0" encoding="utf-8"?>
<p:tagLst xmlns:a="http://schemas.openxmlformats.org/drawingml/2006/main" xmlns:r="http://schemas.openxmlformats.org/officeDocument/2006/relationships" xmlns:p="http://schemas.openxmlformats.org/presentationml/2006/main">
  <p:tag name="TIMING" val="|.4|.9|.9"/>
</p:tagLst>
</file>

<file path=ppt/tags/tag38.xml><?xml version="1.0" encoding="utf-8"?>
<p:tagLst xmlns:a="http://schemas.openxmlformats.org/drawingml/2006/main" xmlns:r="http://schemas.openxmlformats.org/officeDocument/2006/relationships" xmlns:p="http://schemas.openxmlformats.org/presentationml/2006/main">
  <p:tag name="TIMING" val="|1"/>
</p:tagLst>
</file>

<file path=ppt/tags/tag39.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ags/tag6.xml><?xml version="1.0" encoding="utf-8"?>
<p:tagLst xmlns:a="http://schemas.openxmlformats.org/drawingml/2006/main" xmlns:r="http://schemas.openxmlformats.org/officeDocument/2006/relationships" xmlns:p="http://schemas.openxmlformats.org/presentationml/2006/main">
  <p:tag name="TIMING" val="|1"/>
</p:tagLst>
</file>

<file path=ppt/tags/tag7.xml><?xml version="1.0" encoding="utf-8"?>
<p:tagLst xmlns:a="http://schemas.openxmlformats.org/drawingml/2006/main" xmlns:r="http://schemas.openxmlformats.org/officeDocument/2006/relationships" xmlns:p="http://schemas.openxmlformats.org/presentationml/2006/main">
  <p:tag name="TIMING" val="|1"/>
</p:tagLst>
</file>

<file path=ppt/tags/tag8.xml><?xml version="1.0" encoding="utf-8"?>
<p:tagLst xmlns:a="http://schemas.openxmlformats.org/drawingml/2006/main" xmlns:r="http://schemas.openxmlformats.org/officeDocument/2006/relationships" xmlns:p="http://schemas.openxmlformats.org/presentationml/2006/main">
  <p:tag name="TIMING" val="|1"/>
</p:tagLst>
</file>

<file path=ppt/tags/tag9.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2_Custom Design">
  <a:themeElements>
    <a:clrScheme name="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2AE"/>
        </a:solidFill>
        <a:ln>
          <a:noFill/>
        </a:ln>
        <a:effectLst/>
        <a:extLst>
          <a:ext uri="{91240B29-F687-4F45-9708-019B960494DF}">
            <a14:hiddenLine xmlns:a14="http://schemas.microsoft.com/office/drawing/2010/main" w="9525" cap="flat" cmpd="sng" algn="ctr">
              <a:solidFill>
                <a:srgbClr val="FFFF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110000"/>
          </a:lnSpc>
          <a:spcBef>
            <a:spcPct val="20000"/>
          </a:spcBef>
          <a:spcAft>
            <a:spcPct val="0"/>
          </a:spcAft>
          <a:buClrTx/>
          <a:buSzTx/>
          <a:buFontTx/>
          <a:buNone/>
          <a:tabLst/>
          <a:defRPr kumimoji="0" lang="en-US" altLang="en-US" sz="3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FFF2AE"/>
        </a:solidFill>
        <a:ln>
          <a:noFill/>
        </a:ln>
        <a:effectLst/>
        <a:extLst>
          <a:ext uri="{91240B29-F687-4F45-9708-019B960494DF}">
            <a14:hiddenLine xmlns:a14="http://schemas.microsoft.com/office/drawing/2010/main" w="9525" cap="flat" cmpd="sng" algn="ctr">
              <a:solidFill>
                <a:srgbClr val="FFFF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110000"/>
          </a:lnSpc>
          <a:spcBef>
            <a:spcPct val="20000"/>
          </a:spcBef>
          <a:spcAft>
            <a:spcPct val="0"/>
          </a:spcAft>
          <a:buClrTx/>
          <a:buSzTx/>
          <a:buFontTx/>
          <a:buNone/>
          <a:tabLst/>
          <a:defRPr kumimoji="0" lang="en-US" altLang="en-US" sz="3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3300"/>
        </a:hlink>
        <a:folHlink>
          <a:srgbClr val="CC3300"/>
        </a:folHlink>
      </a:clrScheme>
      <a:clrMap bg1="lt1" tx1="dk1" bg2="lt2" tx2="dk2" accent1="accent1" accent2="accent2" accent3="accent3" accent4="accent4" accent5="accent5" accent6="accent6" hlink="hlink" folHlink="folHlink"/>
    </a:extraClrScheme>
    <a:extraClrScheme>
      <a:clrScheme name="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2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13724</TotalTime>
  <Words>3019</Words>
  <Application>Microsoft Office PowerPoint</Application>
  <PresentationFormat>On-screen Show (4:3)</PresentationFormat>
  <Paragraphs>354</Paragraphs>
  <Slides>61</Slides>
  <Notes>52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61</vt:i4>
      </vt:variant>
    </vt:vector>
  </HeadingPairs>
  <TitlesOfParts>
    <vt:vector size="64" baseType="lpstr">
      <vt:lpstr>Times</vt:lpstr>
      <vt:lpstr>Arial</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Harcourt,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Information Technology</dc:creator>
  <cp:keywords/>
  <dc:description/>
  <cp:lastModifiedBy>JOSHUA GREEN</cp:lastModifiedBy>
  <cp:revision>446</cp:revision>
  <cp:lastPrinted>2005-02-01T16:21:45Z</cp:lastPrinted>
  <dcterms:created xsi:type="dcterms:W3CDTF">2005-01-20T18:32:35Z</dcterms:created>
  <dcterms:modified xsi:type="dcterms:W3CDTF">2017-10-25T14:06:16Z</dcterms:modified>
  <cp:category/>
</cp:coreProperties>
</file>