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5.xml" ContentType="application/vnd.openxmlformats-officedocument.presentationml.tags+xml"/>
  <Override PartName="/ppt/notesSlides/notesSlide34.xml" ContentType="application/vnd.openxmlformats-officedocument.presentationml.notesSlide+xml"/>
  <Override PartName="/ppt/tags/tag26.xml" ContentType="application/vnd.openxmlformats-officedocument.presentationml.tags+xml"/>
  <Override PartName="/ppt/notesSlides/notesSlide35.xml" ContentType="application/vnd.openxmlformats-officedocument.presentationml.notesSlide+xml"/>
  <Override PartName="/ppt/tags/tag27.xml" ContentType="application/vnd.openxmlformats-officedocument.presentationml.tags+xml"/>
  <Override PartName="/ppt/notesSlides/notesSlide36.xml" ContentType="application/vnd.openxmlformats-officedocument.presentationml.notesSlide+xml"/>
  <Override PartName="/ppt/tags/tag2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9.xml" ContentType="application/vnd.openxmlformats-officedocument.presentationml.tags+xml"/>
  <Override PartName="/ppt/notesSlides/notesSlide39.xml" ContentType="application/vnd.openxmlformats-officedocument.presentationml.notesSlide+xml"/>
  <Override PartName="/ppt/tags/tag30.xml" ContentType="application/vnd.openxmlformats-officedocument.presentationml.tags+xml"/>
  <Override PartName="/ppt/notesSlides/notesSlide40.xml" ContentType="application/vnd.openxmlformats-officedocument.presentationml.notesSlide+xml"/>
  <Override PartName="/ppt/tags/tag31.xml" ContentType="application/vnd.openxmlformats-officedocument.presentationml.tags+xml"/>
  <Override PartName="/ppt/notesSlides/notesSlide41.xml" ContentType="application/vnd.openxmlformats-officedocument.presentationml.notesSlide+xml"/>
  <Override PartName="/ppt/tags/tag32.xml" ContentType="application/vnd.openxmlformats-officedocument.presentationml.tags+xml"/>
  <Override PartName="/ppt/notesSlides/notesSlide42.xml" ContentType="application/vnd.openxmlformats-officedocument.presentationml.notesSlide+xml"/>
  <Override PartName="/ppt/tags/tag33.xml" ContentType="application/vnd.openxmlformats-officedocument.presentationml.tags+xml"/>
  <Override PartName="/ppt/notesSlides/notesSlide43.xml" ContentType="application/vnd.openxmlformats-officedocument.presentationml.notesSlide+xml"/>
  <Override PartName="/ppt/tags/tag34.xml" ContentType="application/vnd.openxmlformats-officedocument.presentationml.tags+xml"/>
  <Override PartName="/ppt/notesSlides/notesSlide44.xml" ContentType="application/vnd.openxmlformats-officedocument.presentationml.notesSlide+xml"/>
  <Override PartName="/ppt/tags/tag35.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36.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59"/>
  </p:notesMasterIdLst>
  <p:handoutMasterIdLst>
    <p:handoutMasterId r:id="rId60"/>
  </p:handoutMasterIdLst>
  <p:sldIdLst>
    <p:sldId id="499" r:id="rId2"/>
    <p:sldId id="659" r:id="rId3"/>
    <p:sldId id="662" r:id="rId4"/>
    <p:sldId id="484" r:id="rId5"/>
    <p:sldId id="485" r:id="rId6"/>
    <p:sldId id="486" r:id="rId7"/>
    <p:sldId id="624" r:id="rId8"/>
    <p:sldId id="490" r:id="rId9"/>
    <p:sldId id="625" r:id="rId10"/>
    <p:sldId id="629" r:id="rId11"/>
    <p:sldId id="626" r:id="rId12"/>
    <p:sldId id="627" r:id="rId13"/>
    <p:sldId id="628" r:id="rId14"/>
    <p:sldId id="504" r:id="rId15"/>
    <p:sldId id="505" r:id="rId16"/>
    <p:sldId id="506" r:id="rId17"/>
    <p:sldId id="631" r:id="rId18"/>
    <p:sldId id="632" r:id="rId19"/>
    <p:sldId id="633" r:id="rId20"/>
    <p:sldId id="634" r:id="rId21"/>
    <p:sldId id="635" r:id="rId22"/>
    <p:sldId id="636" r:id="rId23"/>
    <p:sldId id="637" r:id="rId24"/>
    <p:sldId id="638" r:id="rId25"/>
    <p:sldId id="639" r:id="rId26"/>
    <p:sldId id="640" r:id="rId27"/>
    <p:sldId id="641" r:id="rId28"/>
    <p:sldId id="642" r:id="rId29"/>
    <p:sldId id="528" r:id="rId30"/>
    <p:sldId id="529" r:id="rId31"/>
    <p:sldId id="530" r:id="rId32"/>
    <p:sldId id="643" r:id="rId33"/>
    <p:sldId id="644" r:id="rId34"/>
    <p:sldId id="596" r:id="rId35"/>
    <p:sldId id="645" r:id="rId36"/>
    <p:sldId id="661" r:id="rId37"/>
    <p:sldId id="597" r:id="rId38"/>
    <p:sldId id="646" r:id="rId39"/>
    <p:sldId id="630" r:id="rId40"/>
    <p:sldId id="647" r:id="rId41"/>
    <p:sldId id="648" r:id="rId42"/>
    <p:sldId id="649" r:id="rId43"/>
    <p:sldId id="534" r:id="rId44"/>
    <p:sldId id="650" r:id="rId45"/>
    <p:sldId id="651" r:id="rId46"/>
    <p:sldId id="654" r:id="rId47"/>
    <p:sldId id="604" r:id="rId48"/>
    <p:sldId id="652" r:id="rId49"/>
    <p:sldId id="653" r:id="rId50"/>
    <p:sldId id="655" r:id="rId51"/>
    <p:sldId id="656" r:id="rId52"/>
    <p:sldId id="657" r:id="rId53"/>
    <p:sldId id="620" r:id="rId54"/>
    <p:sldId id="622" r:id="rId55"/>
    <p:sldId id="658" r:id="rId56"/>
    <p:sldId id="660" r:id="rId57"/>
    <p:sldId id="623" r:id="rId58"/>
  </p:sldIdLst>
  <p:sldSz cx="9144000" cy="6858000" type="screen4x3"/>
  <p:notesSz cx="7086600" cy="9296400"/>
  <p:custDataLst>
    <p:tags r:id="rId61"/>
  </p:custDataLst>
  <p:defaultTextStyle>
    <a:defPPr>
      <a:defRPr lang="en-US"/>
    </a:defPPr>
    <a:lvl1pPr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1pPr>
    <a:lvl2pPr marL="4572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2pPr>
    <a:lvl3pPr marL="9144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3pPr>
    <a:lvl4pPr marL="13716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4pPr>
    <a:lvl5pPr marL="18288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64">
          <p15:clr>
            <a:srgbClr val="A4A3A4"/>
          </p15:clr>
        </p15:guide>
        <p15:guide id="3" orient="horz" pos="3744">
          <p15:clr>
            <a:srgbClr val="A4A3A4"/>
          </p15:clr>
        </p15:guide>
        <p15:guide id="4" pos="2880">
          <p15:clr>
            <a:srgbClr val="A4A3A4"/>
          </p15:clr>
        </p15:guide>
        <p15:guide id="5" pos="624">
          <p15:clr>
            <a:srgbClr val="A4A3A4"/>
          </p15:clr>
        </p15:guide>
        <p15:guide id="6" pos="2976">
          <p15:clr>
            <a:srgbClr val="A4A3A4"/>
          </p15:clr>
        </p15:guide>
      </p15:sldGuideLst>
    </p:ext>
    <p:ext uri="{2D200454-40CA-4A62-9FC3-DE9A4176ACB9}">
      <p15:notesGuideLst xmlns:p15="http://schemas.microsoft.com/office/powerpoint/2012/main">
        <p15:guide id="1" orient="horz" pos="2928">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9AA3"/>
    <a:srgbClr val="EE6471"/>
    <a:srgbClr val="A9D8C3"/>
    <a:srgbClr val="BF0000"/>
    <a:srgbClr val="E0E9ED"/>
    <a:srgbClr val="F9F5B4"/>
    <a:srgbClr val="F4F4F4"/>
    <a:srgbClr val="073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310" autoAdjust="0"/>
    <p:restoredTop sz="91679" autoAdjust="0"/>
  </p:normalViewPr>
  <p:slideViewPr>
    <p:cSldViewPr>
      <p:cViewPr varScale="1">
        <p:scale>
          <a:sx n="65" d="100"/>
          <a:sy n="65" d="100"/>
        </p:scale>
        <p:origin x="66" y="138"/>
      </p:cViewPr>
      <p:guideLst>
        <p:guide orient="horz" pos="2160"/>
        <p:guide orient="horz" pos="864"/>
        <p:guide orient="horz" pos="3744"/>
        <p:guide pos="2880"/>
        <p:guide pos="624"/>
        <p:guide pos="2976"/>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49" d="100"/>
          <a:sy n="49" d="100"/>
        </p:scale>
        <p:origin x="-1086" y="-102"/>
      </p:cViewPr>
      <p:guideLst>
        <p:guide orient="horz" pos="2928"/>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2" name="Rectangle 2"/>
          <p:cNvSpPr>
            <a:spLocks noGrp="1" noChangeArrowheads="1"/>
          </p:cNvSpPr>
          <p:nvPr>
            <p:ph type="hdr" sz="quarter"/>
          </p:nvPr>
        </p:nvSpPr>
        <p:spPr bwMode="auto">
          <a:xfrm>
            <a:off x="0"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200">
                <a:latin typeface="Times" panose="02020603050405020304" pitchFamily="18" charset="0"/>
              </a:defRPr>
            </a:lvl1pPr>
          </a:lstStyle>
          <a:p>
            <a:endParaRPr lang="en-US" altLang="en-US"/>
          </a:p>
        </p:txBody>
      </p:sp>
      <p:sp>
        <p:nvSpPr>
          <p:cNvPr id="409603" name="Rectangle 3"/>
          <p:cNvSpPr>
            <a:spLocks noGrp="1" noChangeArrowheads="1"/>
          </p:cNvSpPr>
          <p:nvPr>
            <p:ph type="dt" sz="quarter" idx="1"/>
          </p:nvPr>
        </p:nvSpPr>
        <p:spPr bwMode="auto">
          <a:xfrm>
            <a:off x="4014788"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200">
                <a:latin typeface="Times" panose="02020603050405020304" pitchFamily="18" charset="0"/>
              </a:defRPr>
            </a:lvl1pPr>
          </a:lstStyle>
          <a:p>
            <a:endParaRPr lang="en-US" altLang="en-US"/>
          </a:p>
        </p:txBody>
      </p:sp>
      <p:sp>
        <p:nvSpPr>
          <p:cNvPr id="409604" name="Rectangle 4"/>
          <p:cNvSpPr>
            <a:spLocks noGrp="1" noChangeArrowheads="1"/>
          </p:cNvSpPr>
          <p:nvPr>
            <p:ph type="ftr" sz="quarter" idx="2"/>
          </p:nvPr>
        </p:nvSpPr>
        <p:spPr bwMode="auto">
          <a:xfrm>
            <a:off x="0"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lnSpc>
                <a:spcPct val="100000"/>
              </a:lnSpc>
              <a:spcBef>
                <a:spcPct val="0"/>
              </a:spcBef>
              <a:defRPr sz="1200">
                <a:latin typeface="Times" panose="02020603050405020304" pitchFamily="18" charset="0"/>
              </a:defRPr>
            </a:lvl1pPr>
          </a:lstStyle>
          <a:p>
            <a:endParaRPr lang="en-US" altLang="en-US"/>
          </a:p>
        </p:txBody>
      </p:sp>
      <p:sp>
        <p:nvSpPr>
          <p:cNvPr id="409605" name="Rectangle 5"/>
          <p:cNvSpPr>
            <a:spLocks noGrp="1" noChangeArrowheads="1"/>
          </p:cNvSpPr>
          <p:nvPr>
            <p:ph type="sldNum" sz="quarter" idx="3"/>
          </p:nvPr>
        </p:nvSpPr>
        <p:spPr bwMode="auto">
          <a:xfrm>
            <a:off x="4014788"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defRPr sz="1200">
                <a:latin typeface="Times" panose="02020603050405020304" pitchFamily="18" charset="0"/>
              </a:defRPr>
            </a:lvl1pPr>
          </a:lstStyle>
          <a:p>
            <a:fld id="{6C9DB3AE-E090-4C64-85CE-3ADEC5552C5F}" type="slidenum">
              <a:rPr lang="en-US" altLang="en-US"/>
              <a:pPr/>
              <a:t>‹#›</a:t>
            </a:fld>
            <a:endParaRPr lang="en-US" altLang="en-US"/>
          </a:p>
        </p:txBody>
      </p:sp>
    </p:spTree>
    <p:extLst>
      <p:ext uri="{BB962C8B-B14F-4D97-AF65-F5344CB8AC3E}">
        <p14:creationId xmlns:p14="http://schemas.microsoft.com/office/powerpoint/2010/main" val="3957417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defTabSz="936625" eaLnBrk="0" hangingPunct="0">
              <a:lnSpc>
                <a:spcPct val="100000"/>
              </a:lnSpc>
              <a:spcBef>
                <a:spcPct val="0"/>
              </a:spcBef>
              <a:defRPr sz="1200">
                <a:latin typeface="Times" panose="02020603050405020304" pitchFamily="18" charset="0"/>
              </a:defRPr>
            </a:lvl1pPr>
          </a:lstStyle>
          <a:p>
            <a:endParaRPr lang="en-US" altLang="en-US"/>
          </a:p>
        </p:txBody>
      </p:sp>
      <p:sp>
        <p:nvSpPr>
          <p:cNvPr id="30723" name="Rectangle 3"/>
          <p:cNvSpPr>
            <a:spLocks noGrp="1" noChangeArrowheads="1"/>
          </p:cNvSpPr>
          <p:nvPr>
            <p:ph type="dt" idx="1"/>
          </p:nvPr>
        </p:nvSpPr>
        <p:spPr bwMode="auto">
          <a:xfrm>
            <a:off x="4014788"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algn="r" defTabSz="936625" eaLnBrk="0" hangingPunct="0">
              <a:lnSpc>
                <a:spcPct val="100000"/>
              </a:lnSpc>
              <a:spcBef>
                <a:spcPct val="0"/>
              </a:spcBef>
              <a:defRPr sz="1200">
                <a:latin typeface="Times" panose="02020603050405020304" pitchFamily="18" charset="0"/>
              </a:defRPr>
            </a:lvl1pPr>
          </a:lstStyle>
          <a:p>
            <a:endParaRPr lang="en-US" altLang="en-US"/>
          </a:p>
        </p:txBody>
      </p:sp>
      <p:sp>
        <p:nvSpPr>
          <p:cNvPr id="30724" name="Rectangle 4"/>
          <p:cNvSpPr>
            <a:spLocks noRot="1" noChangeArrowheads="1" noTextEdit="1"/>
          </p:cNvSpPr>
          <p:nvPr>
            <p:ph type="sldImg" idx="2"/>
          </p:nvPr>
        </p:nvSpPr>
        <p:spPr bwMode="auto">
          <a:xfrm>
            <a:off x="12192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708025" y="4416425"/>
            <a:ext cx="56705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6" name="Rectangle 6"/>
          <p:cNvSpPr>
            <a:spLocks noGrp="1" noChangeArrowheads="1"/>
          </p:cNvSpPr>
          <p:nvPr>
            <p:ph type="ftr" sz="quarter" idx="4"/>
          </p:nvPr>
        </p:nvSpPr>
        <p:spPr bwMode="auto">
          <a:xfrm>
            <a:off x="0"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defTabSz="936625" eaLnBrk="0" hangingPunct="0">
              <a:lnSpc>
                <a:spcPct val="100000"/>
              </a:lnSpc>
              <a:spcBef>
                <a:spcPct val="0"/>
              </a:spcBef>
              <a:defRPr sz="1200">
                <a:latin typeface="Times" panose="02020603050405020304" pitchFamily="18" charset="0"/>
              </a:defRPr>
            </a:lvl1pPr>
          </a:lstStyle>
          <a:p>
            <a:endParaRPr lang="en-US" altLang="en-US"/>
          </a:p>
        </p:txBody>
      </p:sp>
      <p:sp>
        <p:nvSpPr>
          <p:cNvPr id="30727" name="Rectangle 7"/>
          <p:cNvSpPr>
            <a:spLocks noGrp="1" noChangeArrowheads="1"/>
          </p:cNvSpPr>
          <p:nvPr>
            <p:ph type="sldNum" sz="quarter" idx="5"/>
          </p:nvPr>
        </p:nvSpPr>
        <p:spPr bwMode="auto">
          <a:xfrm>
            <a:off x="4014788"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algn="r" defTabSz="936625" eaLnBrk="0" hangingPunct="0">
              <a:lnSpc>
                <a:spcPct val="100000"/>
              </a:lnSpc>
              <a:spcBef>
                <a:spcPct val="0"/>
              </a:spcBef>
              <a:defRPr sz="1200">
                <a:latin typeface="Times" panose="02020603050405020304" pitchFamily="18" charset="0"/>
              </a:defRPr>
            </a:lvl1pPr>
          </a:lstStyle>
          <a:p>
            <a:fld id="{A1001A57-37F4-4560-9D4A-2A40687CE0C0}" type="slidenum">
              <a:rPr lang="en-US" altLang="en-US"/>
              <a:pPr/>
              <a:t>‹#›</a:t>
            </a:fld>
            <a:endParaRPr lang="en-US" altLang="en-US"/>
          </a:p>
        </p:txBody>
      </p:sp>
    </p:spTree>
    <p:extLst>
      <p:ext uri="{BB962C8B-B14F-4D97-AF65-F5344CB8AC3E}">
        <p14:creationId xmlns:p14="http://schemas.microsoft.com/office/powerpoint/2010/main" val="30728182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9DC9D-1C4F-4F91-BC49-5FC545C27BDD}" type="slidenum">
              <a:rPr lang="en-US" altLang="en-US"/>
              <a:pPr/>
              <a:t>1</a:t>
            </a:fld>
            <a:endParaRPr lang="en-US" altLang="en-US"/>
          </a:p>
        </p:txBody>
      </p:sp>
      <p:sp>
        <p:nvSpPr>
          <p:cNvPr id="626690" name="Rectangle 2"/>
          <p:cNvSpPr>
            <a:spLocks noRo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58787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CDD13B-9E04-433E-AFD4-86DEC54F036C}" type="slidenum">
              <a:rPr lang="en-US" altLang="en-US"/>
              <a:pPr/>
              <a:t>11</a:t>
            </a:fld>
            <a:endParaRPr lang="en-US" altLang="en-US"/>
          </a:p>
        </p:txBody>
      </p:sp>
      <p:sp>
        <p:nvSpPr>
          <p:cNvPr id="900098" name="Rectangle 2"/>
          <p:cNvSpPr>
            <a:spLocks noRot="1" noChangeArrowheads="1" noTextEdit="1"/>
          </p:cNvSpPr>
          <p:nvPr>
            <p:ph type="sldImg"/>
          </p:nvPr>
        </p:nvSpPr>
        <p:spPr>
          <a:ln/>
        </p:spPr>
      </p:sp>
      <p:sp>
        <p:nvSpPr>
          <p:cNvPr id="900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25398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1DFF41-AF5D-47BB-AC77-58319C8E24A4}" type="slidenum">
              <a:rPr lang="en-US" altLang="en-US"/>
              <a:pPr/>
              <a:t>12</a:t>
            </a:fld>
            <a:endParaRPr lang="en-US" altLang="en-US"/>
          </a:p>
        </p:txBody>
      </p:sp>
      <p:sp>
        <p:nvSpPr>
          <p:cNvPr id="902146" name="Rectangle 2"/>
          <p:cNvSpPr>
            <a:spLocks noRot="1" noChangeArrowheads="1" noTextEdit="1"/>
          </p:cNvSpPr>
          <p:nvPr>
            <p:ph type="sldImg"/>
          </p:nvPr>
        </p:nvSpPr>
        <p:spPr>
          <a:ln/>
        </p:spPr>
      </p:sp>
      <p:sp>
        <p:nvSpPr>
          <p:cNvPr id="902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8955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CCEA1-6978-4E71-9A49-D98BA4D8557C}" type="slidenum">
              <a:rPr lang="en-US" altLang="en-US"/>
              <a:pPr/>
              <a:t>13</a:t>
            </a:fld>
            <a:endParaRPr lang="en-US" altLang="en-US"/>
          </a:p>
        </p:txBody>
      </p:sp>
      <p:sp>
        <p:nvSpPr>
          <p:cNvPr id="904194" name="Rectangle 2"/>
          <p:cNvSpPr>
            <a:spLocks noRot="1" noChangeArrowheads="1" noTextEdit="1"/>
          </p:cNvSpPr>
          <p:nvPr>
            <p:ph type="sldImg"/>
          </p:nvPr>
        </p:nvSpPr>
        <p:spPr>
          <a:ln/>
        </p:spPr>
      </p:sp>
      <p:sp>
        <p:nvSpPr>
          <p:cNvPr id="9041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7339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DC4ED-2E26-475F-A30B-92D518B63937}" type="slidenum">
              <a:rPr lang="en-US" altLang="en-US"/>
              <a:pPr/>
              <a:t>14</a:t>
            </a:fld>
            <a:endParaRPr lang="en-US" altLang="en-US"/>
          </a:p>
        </p:txBody>
      </p:sp>
      <p:sp>
        <p:nvSpPr>
          <p:cNvPr id="638978" name="Rectangle 2"/>
          <p:cNvSpPr>
            <a:spLocks noRo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08477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E5EB23-C871-4FC5-97E4-9DA7C0B4E5CB}" type="slidenum">
              <a:rPr lang="en-US" altLang="en-US"/>
              <a:pPr/>
              <a:t>15</a:t>
            </a:fld>
            <a:endParaRPr lang="en-US" altLang="en-US"/>
          </a:p>
        </p:txBody>
      </p:sp>
      <p:sp>
        <p:nvSpPr>
          <p:cNvPr id="641026" name="Rectangle 2"/>
          <p:cNvSpPr>
            <a:spLocks noRo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52398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DA9E7-F956-4DAF-8166-E1C1DB54AC28}" type="slidenum">
              <a:rPr lang="en-US" altLang="en-US"/>
              <a:pPr/>
              <a:t>16</a:t>
            </a:fld>
            <a:endParaRPr lang="en-US" altLang="en-US"/>
          </a:p>
        </p:txBody>
      </p:sp>
      <p:sp>
        <p:nvSpPr>
          <p:cNvPr id="643074" name="Rectangle 2"/>
          <p:cNvSpPr>
            <a:spLocks noRo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11864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917EF-54B5-4C1F-AF0E-5F5A6C945699}" type="slidenum">
              <a:rPr lang="en-US" altLang="en-US"/>
              <a:pPr/>
              <a:t>17</a:t>
            </a:fld>
            <a:endParaRPr lang="en-US" altLang="en-US"/>
          </a:p>
        </p:txBody>
      </p:sp>
      <p:sp>
        <p:nvSpPr>
          <p:cNvPr id="909314" name="Rectangle 2"/>
          <p:cNvSpPr>
            <a:spLocks noRo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64163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89127-5453-4B33-B7E3-98858EAC02C1}" type="slidenum">
              <a:rPr lang="en-US" altLang="en-US"/>
              <a:pPr/>
              <a:t>18</a:t>
            </a:fld>
            <a:endParaRPr lang="en-US" altLang="en-US"/>
          </a:p>
        </p:txBody>
      </p:sp>
      <p:sp>
        <p:nvSpPr>
          <p:cNvPr id="911362" name="Rectangle 2"/>
          <p:cNvSpPr>
            <a:spLocks noRot="1" noChangeArrowheads="1" noTextEdit="1"/>
          </p:cNvSpPr>
          <p:nvPr>
            <p:ph type="sldImg"/>
          </p:nvPr>
        </p:nvSpPr>
        <p:spPr>
          <a:ln/>
        </p:spPr>
      </p:sp>
      <p:sp>
        <p:nvSpPr>
          <p:cNvPr id="911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75299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2AB2E-A1EF-4B29-BCD7-BFBD6395C033}" type="slidenum">
              <a:rPr lang="en-US" altLang="en-US"/>
              <a:pPr/>
              <a:t>19</a:t>
            </a:fld>
            <a:endParaRPr lang="en-US" altLang="en-US"/>
          </a:p>
        </p:txBody>
      </p:sp>
      <p:sp>
        <p:nvSpPr>
          <p:cNvPr id="913410" name="Rectangle 2"/>
          <p:cNvSpPr>
            <a:spLocks noRot="1" noChangeArrowheads="1" noTextEdit="1"/>
          </p:cNvSpPr>
          <p:nvPr>
            <p:ph type="sldImg"/>
          </p:nvPr>
        </p:nvSpPr>
        <p:spPr>
          <a:ln/>
        </p:spPr>
      </p:sp>
      <p:sp>
        <p:nvSpPr>
          <p:cNvPr id="913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9644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3A81A-EA5E-41D9-A378-56934F995769}" type="slidenum">
              <a:rPr lang="en-US" altLang="en-US"/>
              <a:pPr/>
              <a:t>20</a:t>
            </a:fld>
            <a:endParaRPr lang="en-US" altLang="en-US"/>
          </a:p>
        </p:txBody>
      </p:sp>
      <p:sp>
        <p:nvSpPr>
          <p:cNvPr id="915458" name="Rectangle 2"/>
          <p:cNvSpPr>
            <a:spLocks noRot="1" noChangeArrowheads="1" noTextEdit="1"/>
          </p:cNvSpPr>
          <p:nvPr>
            <p:ph type="sldImg"/>
          </p:nvPr>
        </p:nvSpPr>
        <p:spPr>
          <a:ln/>
        </p:spPr>
      </p:sp>
      <p:sp>
        <p:nvSpPr>
          <p:cNvPr id="915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6365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309268-0C59-498C-A635-718EBD9BDE9E}" type="slidenum">
              <a:rPr lang="en-US" altLang="en-US"/>
              <a:pPr/>
              <a:t>2</a:t>
            </a:fld>
            <a:endParaRPr lang="en-US" altLang="en-US"/>
          </a:p>
        </p:txBody>
      </p:sp>
      <p:sp>
        <p:nvSpPr>
          <p:cNvPr id="966658" name="Rectangle 2"/>
          <p:cNvSpPr>
            <a:spLocks noRot="1" noChangeArrowheads="1" noTextEdit="1"/>
          </p:cNvSpPr>
          <p:nvPr>
            <p:ph type="sldImg"/>
          </p:nvPr>
        </p:nvSpPr>
        <p:spPr>
          <a:ln/>
        </p:spPr>
      </p:sp>
      <p:sp>
        <p:nvSpPr>
          <p:cNvPr id="966659"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2643089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8BF0C5-CA08-49F2-BF39-611CB852593C}" type="slidenum">
              <a:rPr lang="en-US" altLang="en-US"/>
              <a:pPr/>
              <a:t>21</a:t>
            </a:fld>
            <a:endParaRPr lang="en-US" altLang="en-US"/>
          </a:p>
        </p:txBody>
      </p:sp>
      <p:sp>
        <p:nvSpPr>
          <p:cNvPr id="919554" name="Rectangle 2"/>
          <p:cNvSpPr>
            <a:spLocks noRot="1" noChangeArrowheads="1" noTextEdit="1"/>
          </p:cNvSpPr>
          <p:nvPr>
            <p:ph type="sldImg"/>
          </p:nvPr>
        </p:nvSpPr>
        <p:spPr>
          <a:ln/>
        </p:spPr>
      </p:sp>
      <p:sp>
        <p:nvSpPr>
          <p:cNvPr id="919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63695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012479-328E-43DC-98C7-DFEB57BDA72A}" type="slidenum">
              <a:rPr lang="en-US" altLang="en-US"/>
              <a:pPr/>
              <a:t>22</a:t>
            </a:fld>
            <a:endParaRPr lang="en-US" altLang="en-US"/>
          </a:p>
        </p:txBody>
      </p:sp>
      <p:sp>
        <p:nvSpPr>
          <p:cNvPr id="921602" name="Rectangle 2"/>
          <p:cNvSpPr>
            <a:spLocks noRot="1" noChangeArrowheads="1" noTextEdit="1"/>
          </p:cNvSpPr>
          <p:nvPr>
            <p:ph type="sldImg"/>
          </p:nvPr>
        </p:nvSpPr>
        <p:spPr>
          <a:ln/>
        </p:spPr>
      </p:sp>
      <p:sp>
        <p:nvSpPr>
          <p:cNvPr id="921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80970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BBE0F-5A36-4357-AF87-6107E9E12FF6}" type="slidenum">
              <a:rPr lang="en-US" altLang="en-US"/>
              <a:pPr/>
              <a:t>24</a:t>
            </a:fld>
            <a:endParaRPr lang="en-US" altLang="en-US"/>
          </a:p>
        </p:txBody>
      </p:sp>
      <p:sp>
        <p:nvSpPr>
          <p:cNvPr id="924674" name="Rectangle 2"/>
          <p:cNvSpPr>
            <a:spLocks noRo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98303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B828E-149E-49F9-A201-DA5703B6DCF0}" type="slidenum">
              <a:rPr lang="en-US" altLang="en-US"/>
              <a:pPr/>
              <a:t>25</a:t>
            </a:fld>
            <a:endParaRPr lang="en-US" altLang="en-US"/>
          </a:p>
        </p:txBody>
      </p:sp>
      <p:sp>
        <p:nvSpPr>
          <p:cNvPr id="926722" name="Rectangle 2"/>
          <p:cNvSpPr>
            <a:spLocks noRot="1" noChangeArrowheads="1" noTextEdit="1"/>
          </p:cNvSpPr>
          <p:nvPr>
            <p:ph type="sldImg"/>
          </p:nvPr>
        </p:nvSpPr>
        <p:spPr>
          <a:ln/>
        </p:spPr>
      </p:sp>
      <p:sp>
        <p:nvSpPr>
          <p:cNvPr id="926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26338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2131BC-6775-4847-B8B9-D78C84A9F9E3}" type="slidenum">
              <a:rPr lang="en-US" altLang="en-US"/>
              <a:pPr/>
              <a:t>26</a:t>
            </a:fld>
            <a:endParaRPr lang="en-US" altLang="en-US"/>
          </a:p>
        </p:txBody>
      </p:sp>
      <p:sp>
        <p:nvSpPr>
          <p:cNvPr id="928770" name="Rectangle 2"/>
          <p:cNvSpPr>
            <a:spLocks noRot="1" noChangeArrowheads="1" noTextEdit="1"/>
          </p:cNvSpPr>
          <p:nvPr>
            <p:ph type="sldImg"/>
          </p:nvPr>
        </p:nvSpPr>
        <p:spPr>
          <a:ln/>
        </p:spPr>
      </p:sp>
      <p:sp>
        <p:nvSpPr>
          <p:cNvPr id="928771"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2983345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AF6739-9805-4BB7-88E9-30A2D5F6AC3E}" type="slidenum">
              <a:rPr lang="en-US" altLang="en-US"/>
              <a:pPr/>
              <a:t>28</a:t>
            </a:fld>
            <a:endParaRPr lang="en-US" altLang="en-US"/>
          </a:p>
        </p:txBody>
      </p:sp>
      <p:sp>
        <p:nvSpPr>
          <p:cNvPr id="931842" name="Rectangle 2"/>
          <p:cNvSpPr>
            <a:spLocks noRot="1" noChangeArrowheads="1" noTextEdit="1"/>
          </p:cNvSpPr>
          <p:nvPr>
            <p:ph type="sldImg"/>
          </p:nvPr>
        </p:nvSpPr>
        <p:spPr>
          <a:ln/>
        </p:spPr>
      </p:sp>
      <p:sp>
        <p:nvSpPr>
          <p:cNvPr id="931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92175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BECDF-B880-4B10-AA12-EFAFD497D9F4}" type="slidenum">
              <a:rPr lang="en-US" altLang="en-US"/>
              <a:pPr/>
              <a:t>29</a:t>
            </a:fld>
            <a:endParaRPr lang="en-US" altLang="en-US"/>
          </a:p>
        </p:txBody>
      </p:sp>
      <p:sp>
        <p:nvSpPr>
          <p:cNvPr id="688130" name="Rectangle 2"/>
          <p:cNvSpPr>
            <a:spLocks noRot="1"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34343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A6BFFB-67B9-46E3-BE75-56532CEA6E11}" type="slidenum">
              <a:rPr lang="en-US" altLang="en-US"/>
              <a:pPr/>
              <a:t>30</a:t>
            </a:fld>
            <a:endParaRPr lang="en-US" altLang="en-US"/>
          </a:p>
        </p:txBody>
      </p:sp>
      <p:sp>
        <p:nvSpPr>
          <p:cNvPr id="690178" name="Rectangle 2"/>
          <p:cNvSpPr>
            <a:spLocks noRot="1" noChangeArrowheads="1" noTextEdit="1"/>
          </p:cNvSpPr>
          <p:nvPr>
            <p:ph type="sldImg"/>
          </p:nvPr>
        </p:nvSpPr>
        <p:spPr>
          <a:ln/>
        </p:spPr>
      </p:sp>
      <p:sp>
        <p:nvSpPr>
          <p:cNvPr id="69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58243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13AFB-8206-4216-818D-EE25AE9164AB}" type="slidenum">
              <a:rPr lang="en-US" altLang="en-US"/>
              <a:pPr/>
              <a:t>31</a:t>
            </a:fld>
            <a:endParaRPr lang="en-US" altLang="en-US"/>
          </a:p>
        </p:txBody>
      </p:sp>
      <p:sp>
        <p:nvSpPr>
          <p:cNvPr id="692226" name="Rectangle 2"/>
          <p:cNvSpPr>
            <a:spLocks noRo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62659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A68D92-135F-4B43-8EAF-795623B85298}" type="slidenum">
              <a:rPr lang="en-US" altLang="en-US"/>
              <a:pPr/>
              <a:t>32</a:t>
            </a:fld>
            <a:endParaRPr lang="en-US" altLang="en-US"/>
          </a:p>
        </p:txBody>
      </p:sp>
      <p:sp>
        <p:nvSpPr>
          <p:cNvPr id="933890" name="Rectangle 2"/>
          <p:cNvSpPr>
            <a:spLocks noRot="1" noChangeArrowheads="1" noTextEdit="1"/>
          </p:cNvSpPr>
          <p:nvPr>
            <p:ph type="sldImg"/>
          </p:nvPr>
        </p:nvSpPr>
        <p:spPr>
          <a:ln/>
        </p:spPr>
      </p:sp>
      <p:sp>
        <p:nvSpPr>
          <p:cNvPr id="933891"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3751070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4D6389-29E1-4F26-82E0-4643BC11A0EB}" type="slidenum">
              <a:rPr lang="en-US" altLang="en-US"/>
              <a:pPr/>
              <a:t>3</a:t>
            </a:fld>
            <a:endParaRPr lang="en-US" altLang="en-US"/>
          </a:p>
        </p:txBody>
      </p:sp>
      <p:sp>
        <p:nvSpPr>
          <p:cNvPr id="973826" name="Rectangle 2"/>
          <p:cNvSpPr>
            <a:spLocks noRot="1" noChangeArrowheads="1" noTextEdit="1"/>
          </p:cNvSpPr>
          <p:nvPr>
            <p:ph type="sldImg"/>
          </p:nvPr>
        </p:nvSpPr>
        <p:spPr>
          <a:ln/>
        </p:spPr>
      </p:sp>
      <p:sp>
        <p:nvSpPr>
          <p:cNvPr id="9738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48366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A7B57-AB62-4680-967C-16F751913901}" type="slidenum">
              <a:rPr lang="en-US" altLang="en-US"/>
              <a:pPr/>
              <a:t>34</a:t>
            </a:fld>
            <a:endParaRPr lang="en-US" altLang="en-US"/>
          </a:p>
        </p:txBody>
      </p:sp>
      <p:sp>
        <p:nvSpPr>
          <p:cNvPr id="836610" name="Rectangle 2"/>
          <p:cNvSpPr>
            <a:spLocks noRot="1" noChangeArrowheads="1" noTextEdit="1"/>
          </p:cNvSpPr>
          <p:nvPr>
            <p:ph type="sldImg"/>
          </p:nvPr>
        </p:nvSpPr>
        <p:spPr>
          <a:ln/>
        </p:spPr>
      </p:sp>
      <p:sp>
        <p:nvSpPr>
          <p:cNvPr id="836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20669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44797-32F7-4047-BC70-0DD7E6E3837A}" type="slidenum">
              <a:rPr lang="en-US" altLang="en-US"/>
              <a:pPr/>
              <a:t>35</a:t>
            </a:fld>
            <a:endParaRPr lang="en-US" altLang="en-US"/>
          </a:p>
        </p:txBody>
      </p:sp>
      <p:sp>
        <p:nvSpPr>
          <p:cNvPr id="936962" name="Rectangle 2"/>
          <p:cNvSpPr>
            <a:spLocks noRot="1" noChangeArrowheads="1" noTextEdit="1"/>
          </p:cNvSpPr>
          <p:nvPr>
            <p:ph type="sldImg"/>
          </p:nvPr>
        </p:nvSpPr>
        <p:spPr>
          <a:ln/>
        </p:spPr>
      </p:sp>
      <p:sp>
        <p:nvSpPr>
          <p:cNvPr id="936963"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2660252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B90EB-F770-4A66-B83D-53C21A94BBD8}" type="slidenum">
              <a:rPr lang="en-US" altLang="en-US"/>
              <a:pPr/>
              <a:t>36</a:t>
            </a:fld>
            <a:endParaRPr lang="en-US" altLang="en-US"/>
          </a:p>
        </p:txBody>
      </p:sp>
      <p:sp>
        <p:nvSpPr>
          <p:cNvPr id="971778" name="Rectangle 2"/>
          <p:cNvSpPr>
            <a:spLocks noRot="1" noChangeArrowheads="1" noTextEdit="1"/>
          </p:cNvSpPr>
          <p:nvPr>
            <p:ph type="sldImg"/>
          </p:nvPr>
        </p:nvSpPr>
        <p:spPr>
          <a:ln/>
        </p:spPr>
      </p:sp>
      <p:sp>
        <p:nvSpPr>
          <p:cNvPr id="9717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26298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3AC200-834B-47FE-9A7E-4FCEA12F12BD}" type="slidenum">
              <a:rPr lang="en-US" altLang="en-US"/>
              <a:pPr/>
              <a:t>37</a:t>
            </a:fld>
            <a:endParaRPr lang="en-US" altLang="en-US"/>
          </a:p>
        </p:txBody>
      </p:sp>
      <p:sp>
        <p:nvSpPr>
          <p:cNvPr id="838658" name="Rectangle 2"/>
          <p:cNvSpPr>
            <a:spLocks noRot="1" noChangeArrowheads="1" noTextEdit="1"/>
          </p:cNvSpPr>
          <p:nvPr>
            <p:ph type="sldImg"/>
          </p:nvPr>
        </p:nvSpPr>
        <p:spPr>
          <a:ln/>
        </p:spPr>
      </p:sp>
      <p:sp>
        <p:nvSpPr>
          <p:cNvPr id="838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63524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B0769D-815D-425D-83B7-FF3127671FAF}" type="slidenum">
              <a:rPr lang="en-US" altLang="en-US"/>
              <a:pPr/>
              <a:t>38</a:t>
            </a:fld>
            <a:endParaRPr lang="en-US" altLang="en-US"/>
          </a:p>
        </p:txBody>
      </p:sp>
      <p:sp>
        <p:nvSpPr>
          <p:cNvPr id="939010" name="Rectangle 2"/>
          <p:cNvSpPr>
            <a:spLocks noRot="1" noChangeArrowheads="1" noTextEdit="1"/>
          </p:cNvSpPr>
          <p:nvPr>
            <p:ph type="sldImg"/>
          </p:nvPr>
        </p:nvSpPr>
        <p:spPr>
          <a:ln/>
        </p:spPr>
      </p:sp>
      <p:sp>
        <p:nvSpPr>
          <p:cNvPr id="939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46197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F87608-0588-4BEE-A862-A9852D096716}" type="slidenum">
              <a:rPr lang="en-US" altLang="en-US"/>
              <a:pPr/>
              <a:t>39</a:t>
            </a:fld>
            <a:endParaRPr lang="en-US" altLang="en-US"/>
          </a:p>
        </p:txBody>
      </p:sp>
      <p:sp>
        <p:nvSpPr>
          <p:cNvPr id="907266" name="Rectangle 2"/>
          <p:cNvSpPr>
            <a:spLocks noRot="1" noChangeArrowheads="1" noTextEdit="1"/>
          </p:cNvSpPr>
          <p:nvPr>
            <p:ph type="sldImg"/>
          </p:nvPr>
        </p:nvSpPr>
        <p:spPr>
          <a:ln/>
        </p:spPr>
      </p:sp>
      <p:sp>
        <p:nvSpPr>
          <p:cNvPr id="907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8450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8E82F-6A75-4FCA-B618-B61FC413EAC0}" type="slidenum">
              <a:rPr lang="en-US" altLang="en-US"/>
              <a:pPr/>
              <a:t>40</a:t>
            </a:fld>
            <a:endParaRPr lang="en-US" altLang="en-US"/>
          </a:p>
        </p:txBody>
      </p:sp>
      <p:sp>
        <p:nvSpPr>
          <p:cNvPr id="941058" name="Rectangle 2"/>
          <p:cNvSpPr>
            <a:spLocks noRot="1" noChangeArrowheads="1" noTextEdit="1"/>
          </p:cNvSpPr>
          <p:nvPr>
            <p:ph type="sldImg"/>
          </p:nvPr>
        </p:nvSpPr>
        <p:spPr>
          <a:ln/>
        </p:spPr>
      </p:sp>
      <p:sp>
        <p:nvSpPr>
          <p:cNvPr id="941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27849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FC375F-57A2-463F-9AE6-BCCDD096A140}" type="slidenum">
              <a:rPr lang="en-US" altLang="en-US"/>
              <a:pPr/>
              <a:t>41</a:t>
            </a:fld>
            <a:endParaRPr lang="en-US" altLang="en-US"/>
          </a:p>
        </p:txBody>
      </p:sp>
      <p:sp>
        <p:nvSpPr>
          <p:cNvPr id="943106" name="Rectangle 2"/>
          <p:cNvSpPr>
            <a:spLocks noRot="1" noChangeArrowheads="1" noTextEdit="1"/>
          </p:cNvSpPr>
          <p:nvPr>
            <p:ph type="sldImg"/>
          </p:nvPr>
        </p:nvSpPr>
        <p:spPr>
          <a:ln/>
        </p:spPr>
      </p:sp>
      <p:sp>
        <p:nvSpPr>
          <p:cNvPr id="943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85564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FE7F6F-4D8F-48A3-B39F-B472C561D454}" type="slidenum">
              <a:rPr lang="en-US" altLang="en-US"/>
              <a:pPr/>
              <a:t>42</a:t>
            </a:fld>
            <a:endParaRPr lang="en-US" altLang="en-US"/>
          </a:p>
        </p:txBody>
      </p:sp>
      <p:sp>
        <p:nvSpPr>
          <p:cNvPr id="945154" name="Rectangle 2"/>
          <p:cNvSpPr>
            <a:spLocks noRot="1" noChangeArrowheads="1" noTextEdit="1"/>
          </p:cNvSpPr>
          <p:nvPr>
            <p:ph type="sldImg"/>
          </p:nvPr>
        </p:nvSpPr>
        <p:spPr>
          <a:ln/>
        </p:spPr>
      </p:sp>
      <p:sp>
        <p:nvSpPr>
          <p:cNvPr id="945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05662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BF6A0C-400C-4D51-8BC2-2AB1CA5E679F}" type="slidenum">
              <a:rPr lang="en-US" altLang="en-US"/>
              <a:pPr/>
              <a:t>43</a:t>
            </a:fld>
            <a:endParaRPr lang="en-US" altLang="en-US"/>
          </a:p>
        </p:txBody>
      </p:sp>
      <p:sp>
        <p:nvSpPr>
          <p:cNvPr id="700418" name="Rectangle 2"/>
          <p:cNvSpPr>
            <a:spLocks noRo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6476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219F7-5448-435D-987D-98328142048B}" type="slidenum">
              <a:rPr lang="en-US" altLang="en-US"/>
              <a:pPr/>
              <a:t>4</a:t>
            </a:fld>
            <a:endParaRPr lang="en-US" altLang="en-US"/>
          </a:p>
        </p:txBody>
      </p:sp>
      <p:sp>
        <p:nvSpPr>
          <p:cNvPr id="593922" name="Rectangle 2"/>
          <p:cNvSpPr>
            <a:spLocks noRo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40634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B8D92-7C0A-4592-A433-32295B94542F}" type="slidenum">
              <a:rPr lang="en-US" altLang="en-US"/>
              <a:pPr/>
              <a:t>44</a:t>
            </a:fld>
            <a:endParaRPr lang="en-US" altLang="en-US"/>
          </a:p>
        </p:txBody>
      </p:sp>
      <p:sp>
        <p:nvSpPr>
          <p:cNvPr id="947202" name="Rectangle 2"/>
          <p:cNvSpPr>
            <a:spLocks noRot="1" noChangeArrowheads="1" noTextEdit="1"/>
          </p:cNvSpPr>
          <p:nvPr>
            <p:ph type="sldImg"/>
          </p:nvPr>
        </p:nvSpPr>
        <p:spPr>
          <a:ln/>
        </p:spPr>
      </p:sp>
      <p:sp>
        <p:nvSpPr>
          <p:cNvPr id="947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107176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6EB3FA-A50E-42D6-8A16-FC9AC6C0A56A}" type="slidenum">
              <a:rPr lang="en-US" altLang="en-US"/>
              <a:pPr/>
              <a:t>45</a:t>
            </a:fld>
            <a:endParaRPr lang="en-US" altLang="en-US"/>
          </a:p>
        </p:txBody>
      </p:sp>
      <p:sp>
        <p:nvSpPr>
          <p:cNvPr id="949250" name="Rectangle 2"/>
          <p:cNvSpPr>
            <a:spLocks noRot="1" noChangeArrowheads="1" noTextEdit="1"/>
          </p:cNvSpPr>
          <p:nvPr>
            <p:ph type="sldImg"/>
          </p:nvPr>
        </p:nvSpPr>
        <p:spPr>
          <a:ln/>
        </p:spPr>
      </p:sp>
      <p:sp>
        <p:nvSpPr>
          <p:cNvPr id="9492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10840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3A9EA-7895-4D80-874B-9DC796834A85}" type="slidenum">
              <a:rPr lang="en-US" altLang="en-US"/>
              <a:pPr/>
              <a:t>47</a:t>
            </a:fld>
            <a:endParaRPr lang="en-US" altLang="en-US"/>
          </a:p>
        </p:txBody>
      </p:sp>
      <p:sp>
        <p:nvSpPr>
          <p:cNvPr id="855042" name="Rectangle 2"/>
          <p:cNvSpPr>
            <a:spLocks noRot="1" noChangeArrowheads="1" noTextEdit="1"/>
          </p:cNvSpPr>
          <p:nvPr>
            <p:ph type="sldImg"/>
          </p:nvPr>
        </p:nvSpPr>
        <p:spPr>
          <a:ln/>
        </p:spPr>
      </p:sp>
      <p:sp>
        <p:nvSpPr>
          <p:cNvPr id="855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469661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F6049-C604-4F5D-87E3-72297F8E5900}" type="slidenum">
              <a:rPr lang="en-US" altLang="en-US"/>
              <a:pPr/>
              <a:t>48</a:t>
            </a:fld>
            <a:endParaRPr lang="en-US" altLang="en-US"/>
          </a:p>
        </p:txBody>
      </p:sp>
      <p:sp>
        <p:nvSpPr>
          <p:cNvPr id="951298" name="Rectangle 2"/>
          <p:cNvSpPr>
            <a:spLocks noRot="1" noChangeArrowheads="1" noTextEdit="1"/>
          </p:cNvSpPr>
          <p:nvPr>
            <p:ph type="sldImg"/>
          </p:nvPr>
        </p:nvSpPr>
        <p:spPr>
          <a:ln/>
        </p:spPr>
      </p:sp>
      <p:sp>
        <p:nvSpPr>
          <p:cNvPr id="951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087891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A01F6-28B0-49B0-98CD-1405C9AB6369}" type="slidenum">
              <a:rPr lang="en-US" altLang="en-US"/>
              <a:pPr/>
              <a:t>49</a:t>
            </a:fld>
            <a:endParaRPr lang="en-US" altLang="en-US"/>
          </a:p>
        </p:txBody>
      </p:sp>
      <p:sp>
        <p:nvSpPr>
          <p:cNvPr id="953346" name="Rectangle 2"/>
          <p:cNvSpPr>
            <a:spLocks noRot="1" noChangeArrowheads="1" noTextEdit="1"/>
          </p:cNvSpPr>
          <p:nvPr>
            <p:ph type="sldImg"/>
          </p:nvPr>
        </p:nvSpPr>
        <p:spPr>
          <a:ln/>
        </p:spPr>
      </p:sp>
      <p:sp>
        <p:nvSpPr>
          <p:cNvPr id="9533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31681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3E086-1E70-457B-9B81-9DC0CF3FDAFD}" type="slidenum">
              <a:rPr lang="en-US" altLang="en-US"/>
              <a:pPr/>
              <a:t>50</a:t>
            </a:fld>
            <a:endParaRPr lang="en-US" altLang="en-US"/>
          </a:p>
        </p:txBody>
      </p:sp>
      <p:sp>
        <p:nvSpPr>
          <p:cNvPr id="956418" name="Rectangle 2"/>
          <p:cNvSpPr>
            <a:spLocks noRot="1" noChangeArrowheads="1" noTextEdit="1"/>
          </p:cNvSpPr>
          <p:nvPr>
            <p:ph type="sldImg"/>
          </p:nvPr>
        </p:nvSpPr>
        <p:spPr>
          <a:ln/>
        </p:spPr>
      </p:sp>
      <p:sp>
        <p:nvSpPr>
          <p:cNvPr id="956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32466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4E884B-5590-43BE-9A51-2C395DE55213}" type="slidenum">
              <a:rPr lang="en-US" altLang="en-US"/>
              <a:pPr/>
              <a:t>51</a:t>
            </a:fld>
            <a:endParaRPr lang="en-US" altLang="en-US"/>
          </a:p>
        </p:txBody>
      </p:sp>
      <p:sp>
        <p:nvSpPr>
          <p:cNvPr id="958466" name="Rectangle 2"/>
          <p:cNvSpPr>
            <a:spLocks noRot="1" noChangeArrowheads="1" noTextEdit="1"/>
          </p:cNvSpPr>
          <p:nvPr>
            <p:ph type="sldImg"/>
          </p:nvPr>
        </p:nvSpPr>
        <p:spPr>
          <a:ln/>
        </p:spPr>
      </p:sp>
      <p:sp>
        <p:nvSpPr>
          <p:cNvPr id="958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74139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9EB419-4794-47C3-B90F-1E55F6127577}" type="slidenum">
              <a:rPr lang="en-US" altLang="en-US"/>
              <a:pPr/>
              <a:t>52</a:t>
            </a:fld>
            <a:endParaRPr lang="en-US" altLang="en-US"/>
          </a:p>
        </p:txBody>
      </p:sp>
      <p:sp>
        <p:nvSpPr>
          <p:cNvPr id="960514" name="Rectangle 2"/>
          <p:cNvSpPr>
            <a:spLocks noRot="1" noChangeArrowheads="1" noTextEdit="1"/>
          </p:cNvSpPr>
          <p:nvPr>
            <p:ph type="sldImg"/>
          </p:nvPr>
        </p:nvSpPr>
        <p:spPr>
          <a:ln/>
        </p:spPr>
      </p:sp>
      <p:sp>
        <p:nvSpPr>
          <p:cNvPr id="960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01523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21219-7266-4AEE-AE96-ABFD386FA3E7}" type="slidenum">
              <a:rPr lang="en-US" altLang="en-US"/>
              <a:pPr/>
              <a:t>53</a:t>
            </a:fld>
            <a:endParaRPr lang="en-US" altLang="en-US"/>
          </a:p>
        </p:txBody>
      </p:sp>
      <p:sp>
        <p:nvSpPr>
          <p:cNvPr id="887810" name="Rectangle 2"/>
          <p:cNvSpPr>
            <a:spLocks noRot="1" noChangeArrowheads="1" noTextEdit="1"/>
          </p:cNvSpPr>
          <p:nvPr>
            <p:ph type="sldImg"/>
          </p:nvPr>
        </p:nvSpPr>
        <p:spPr>
          <a:ln/>
        </p:spPr>
      </p:sp>
      <p:sp>
        <p:nvSpPr>
          <p:cNvPr id="887811"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40986402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446FC-07AC-4916-99CE-1CC02F0E2B6C}" type="slidenum">
              <a:rPr lang="en-US" altLang="en-US"/>
              <a:pPr/>
              <a:t>54</a:t>
            </a:fld>
            <a:endParaRPr lang="en-US" altLang="en-US"/>
          </a:p>
        </p:txBody>
      </p:sp>
      <p:sp>
        <p:nvSpPr>
          <p:cNvPr id="891906" name="Rectangle 2"/>
          <p:cNvSpPr>
            <a:spLocks noRot="1" noChangeArrowheads="1" noTextEdit="1"/>
          </p:cNvSpPr>
          <p:nvPr>
            <p:ph type="sldImg"/>
          </p:nvPr>
        </p:nvSpPr>
        <p:spPr>
          <a:ln/>
        </p:spPr>
      </p:sp>
      <p:sp>
        <p:nvSpPr>
          <p:cNvPr id="891907"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29834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750A4B-EB9C-4CC5-912F-DA83A076E77B}" type="slidenum">
              <a:rPr lang="en-US" altLang="en-US"/>
              <a:pPr/>
              <a:t>5</a:t>
            </a:fld>
            <a:endParaRPr lang="en-US" altLang="en-US"/>
          </a:p>
        </p:txBody>
      </p:sp>
      <p:sp>
        <p:nvSpPr>
          <p:cNvPr id="595970" name="Rectangle 2"/>
          <p:cNvSpPr>
            <a:spLocks noRo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222950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837A3-C6B7-44F4-9874-0040A1C4F85E}" type="slidenum">
              <a:rPr lang="en-US" altLang="en-US"/>
              <a:pPr/>
              <a:t>55</a:t>
            </a:fld>
            <a:endParaRPr lang="en-US" altLang="en-US"/>
          </a:p>
        </p:txBody>
      </p:sp>
      <p:sp>
        <p:nvSpPr>
          <p:cNvPr id="962562" name="Rectangle 2"/>
          <p:cNvSpPr>
            <a:spLocks noRot="1" noChangeArrowheads="1" noTextEdit="1"/>
          </p:cNvSpPr>
          <p:nvPr>
            <p:ph type="sldImg"/>
          </p:nvPr>
        </p:nvSpPr>
        <p:spPr>
          <a:ln/>
        </p:spPr>
      </p:sp>
      <p:sp>
        <p:nvSpPr>
          <p:cNvPr id="962563"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34877348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C2222-CE41-4898-AB95-628B39853C81}" type="slidenum">
              <a:rPr lang="en-US" altLang="en-US"/>
              <a:pPr/>
              <a:t>56</a:t>
            </a:fld>
            <a:endParaRPr lang="en-US" altLang="en-US"/>
          </a:p>
        </p:txBody>
      </p:sp>
      <p:sp>
        <p:nvSpPr>
          <p:cNvPr id="969730" name="Rectangle 2"/>
          <p:cNvSpPr>
            <a:spLocks noRot="1" noChangeArrowheads="1" noTextEdit="1"/>
          </p:cNvSpPr>
          <p:nvPr>
            <p:ph type="sldImg"/>
          </p:nvPr>
        </p:nvSpPr>
        <p:spPr>
          <a:ln/>
        </p:spPr>
      </p:sp>
      <p:sp>
        <p:nvSpPr>
          <p:cNvPr id="9697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038241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9648BE-A7A3-4BAA-87AD-1C5305A70393}" type="slidenum">
              <a:rPr lang="en-US" altLang="en-US"/>
              <a:pPr/>
              <a:t>57</a:t>
            </a:fld>
            <a:endParaRPr lang="en-US" altLang="en-US"/>
          </a:p>
        </p:txBody>
      </p:sp>
      <p:sp>
        <p:nvSpPr>
          <p:cNvPr id="893954" name="Rectangle 2"/>
          <p:cNvSpPr>
            <a:spLocks noRot="1" noChangeArrowheads="1" noTextEdit="1"/>
          </p:cNvSpPr>
          <p:nvPr>
            <p:ph type="sldImg"/>
          </p:nvPr>
        </p:nvSpPr>
        <p:spPr>
          <a:ln/>
        </p:spPr>
      </p:sp>
      <p:sp>
        <p:nvSpPr>
          <p:cNvPr id="8939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4278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3FC4B-3AE8-4A78-8857-332751426431}" type="slidenum">
              <a:rPr lang="en-US" altLang="en-US"/>
              <a:pPr/>
              <a:t>6</a:t>
            </a:fld>
            <a:endParaRPr lang="en-US" altLang="en-US"/>
          </a:p>
        </p:txBody>
      </p:sp>
      <p:sp>
        <p:nvSpPr>
          <p:cNvPr id="598018" name="Rectangle 2"/>
          <p:cNvSpPr>
            <a:spLocks noRot="1"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88261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1A75D-1FBD-4E25-B3FB-9AB875B1E3F6}" type="slidenum">
              <a:rPr lang="en-US" altLang="en-US"/>
              <a:pPr/>
              <a:t>7</a:t>
            </a:fld>
            <a:endParaRPr lang="en-US" altLang="en-US"/>
          </a:p>
        </p:txBody>
      </p:sp>
      <p:sp>
        <p:nvSpPr>
          <p:cNvPr id="896002" name="Rectangle 2"/>
          <p:cNvSpPr>
            <a:spLocks noRot="1" noChangeArrowheads="1" noTextEdit="1"/>
          </p:cNvSpPr>
          <p:nvPr>
            <p:ph type="sldImg"/>
          </p:nvPr>
        </p:nvSpPr>
        <p:spPr>
          <a:ln/>
        </p:spPr>
      </p:sp>
      <p:sp>
        <p:nvSpPr>
          <p:cNvPr id="8960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39209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F44739-6734-4D5F-981F-6988A2C527D6}" type="slidenum">
              <a:rPr lang="en-US" altLang="en-US"/>
              <a:pPr/>
              <a:t>8</a:t>
            </a:fld>
            <a:endParaRPr lang="en-US" altLang="en-US"/>
          </a:p>
        </p:txBody>
      </p:sp>
      <p:sp>
        <p:nvSpPr>
          <p:cNvPr id="606210" name="Rectangle 2"/>
          <p:cNvSpPr>
            <a:spLocks noRo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11036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855DE9-33F1-43F1-B6BD-8889FA7F7AAF}" type="slidenum">
              <a:rPr lang="en-US" altLang="en-US"/>
              <a:pPr/>
              <a:t>9</a:t>
            </a:fld>
            <a:endParaRPr lang="en-US" altLang="en-US"/>
          </a:p>
        </p:txBody>
      </p:sp>
      <p:sp>
        <p:nvSpPr>
          <p:cNvPr id="898050" name="Rectangle 2"/>
          <p:cNvSpPr>
            <a:spLocks noRot="1" noChangeArrowheads="1" noTextEdit="1"/>
          </p:cNvSpPr>
          <p:nvPr>
            <p:ph type="sldImg"/>
          </p:nvPr>
        </p:nvSpPr>
        <p:spPr>
          <a:ln/>
        </p:spPr>
      </p:sp>
      <p:sp>
        <p:nvSpPr>
          <p:cNvPr id="8980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4970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24235035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32976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94446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85024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7551461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8883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70583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829201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9960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155460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1706309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5471" name="Text Box 15"/>
          <p:cNvSpPr txBox="1">
            <a:spLocks noChangeArrowheads="1"/>
          </p:cNvSpPr>
          <p:nvPr/>
        </p:nvSpPr>
        <p:spPr bwMode="auto">
          <a:xfrm>
            <a:off x="76200" y="0"/>
            <a:ext cx="4953000" cy="393700"/>
          </a:xfrm>
          <a:prstGeom prst="rect">
            <a:avLst/>
          </a:prstGeom>
          <a:noFill/>
          <a:ln>
            <a:noFill/>
          </a:ln>
          <a:effectLst/>
          <a:extLst>
            <a:ext uri="{909E8E84-426E-40DD-AFC4-6F175D3DCCD1}">
              <a14:hiddenFill xmlns:a14="http://schemas.microsoft.com/office/drawing/2010/main">
                <a:solidFill>
                  <a:srgbClr val="E2F4FE">
                    <a:alpha val="41000"/>
                  </a:srgbClr>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33363" indent="-233363" eaLnBrk="0" hangingPunct="0">
              <a:spcBef>
                <a:spcPct val="0"/>
              </a:spcBef>
              <a:defRPr sz="2400">
                <a:solidFill>
                  <a:schemeClr val="tx1"/>
                </a:solidFill>
                <a:latin typeface="Times" panose="02020603050405020304" pitchFamily="18" charset="0"/>
              </a:defRPr>
            </a:lvl1pPr>
            <a:lvl2pPr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altLang="en-US" sz="1800" b="1">
                <a:solidFill>
                  <a:schemeClr val="bg1"/>
                </a:solidFill>
                <a:latin typeface="Arial" panose="020B0604020202020204" pitchFamily="34" charset="0"/>
              </a:rPr>
              <a:t>Psychological Tests</a:t>
            </a:r>
            <a:endParaRPr lang="en-US" altLang="en-US" b="1">
              <a:solidFill>
                <a:schemeClr val="bg1"/>
              </a:solidFill>
            </a:endParaRPr>
          </a:p>
        </p:txBody>
      </p:sp>
      <p:sp>
        <p:nvSpPr>
          <p:cNvPr id="275480" name="Rectangle 24">
            <a:hlinkClick r:id="" action="ppaction://hlinkshowjump?jump=previousslide"/>
          </p:cNvPr>
          <p:cNvSpPr>
            <a:spLocks noChangeArrowheads="1"/>
          </p:cNvSpPr>
          <p:nvPr/>
        </p:nvSpPr>
        <p:spPr bwMode="auto">
          <a:xfrm>
            <a:off x="2286000" y="6172200"/>
            <a:ext cx="9906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1" name="Rectangle 25">
            <a:hlinkClick r:id="" action="ppaction://hlinkshowjump?jump=nextslide"/>
          </p:cNvPr>
          <p:cNvSpPr>
            <a:spLocks noChangeArrowheads="1"/>
          </p:cNvSpPr>
          <p:nvPr/>
        </p:nvSpPr>
        <p:spPr bwMode="auto">
          <a:xfrm>
            <a:off x="3352800" y="6172200"/>
            <a:ext cx="8382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2" name="Rectangle 26">
            <a:hlinkClick r:id="" action="ppaction://hlinkshowjump?jump=firstslide"/>
          </p:cNvPr>
          <p:cNvSpPr>
            <a:spLocks noChangeArrowheads="1"/>
          </p:cNvSpPr>
          <p:nvPr/>
        </p:nvSpPr>
        <p:spPr bwMode="auto">
          <a:xfrm>
            <a:off x="4267200" y="6172200"/>
            <a:ext cx="16002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3" name="Rectangle 27">
            <a:hlinkClick r:id="" action="ppaction://hlinkshowjump?jump=endshow"/>
          </p:cNvPr>
          <p:cNvSpPr>
            <a:spLocks noChangeArrowheads="1"/>
          </p:cNvSpPr>
          <p:nvPr/>
        </p:nvSpPr>
        <p:spPr bwMode="auto">
          <a:xfrm>
            <a:off x="5943600" y="6172200"/>
            <a:ext cx="9144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6" name="Text Box 30"/>
          <p:cNvSpPr txBox="1">
            <a:spLocks noChangeArrowheads="1"/>
          </p:cNvSpPr>
          <p:nvPr/>
        </p:nvSpPr>
        <p:spPr bwMode="auto">
          <a:xfrm>
            <a:off x="152400" y="6630988"/>
            <a:ext cx="7772400" cy="227012"/>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800">
                <a:solidFill>
                  <a:schemeClr val="bg1"/>
                </a:solidFill>
              </a:rPr>
              <a:t>Original Content Copyright  by HOLT McDougal. Additions and changes to the original content are the responsibility of the instructor.</a:t>
            </a:r>
            <a:endParaRPr lang="en-US" altLang="en-US" sz="2400">
              <a:latin typeface="Times"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nLst>
      <p:par>
        <p:cTn id="1" dur="indefinite" restart="never" nodeType="tmRoot"/>
      </p:par>
    </p:tnLst>
  </p:timing>
  <p:txStyles>
    <p:titleStyle>
      <a:lvl1pPr algn="ctr" rtl="0" fontAlgn="base">
        <a:spcBef>
          <a:spcPct val="0"/>
        </a:spcBef>
        <a:spcAft>
          <a:spcPct val="0"/>
        </a:spcAft>
        <a:defRPr sz="2800" b="1" kern="1200">
          <a:solidFill>
            <a:schemeClr val="tx2"/>
          </a:solidFill>
          <a:latin typeface="+mj-lt"/>
          <a:ea typeface="+mj-ea"/>
          <a:cs typeface="+mj-cs"/>
        </a:defRPr>
      </a:lvl1pPr>
      <a:lvl2pPr algn="ctr" rtl="0" fontAlgn="base">
        <a:spcBef>
          <a:spcPct val="0"/>
        </a:spcBef>
        <a:spcAft>
          <a:spcPct val="0"/>
        </a:spcAft>
        <a:defRPr sz="2800" b="1">
          <a:solidFill>
            <a:schemeClr val="tx2"/>
          </a:solidFill>
          <a:latin typeface="Arial" panose="020B0604020202020204" pitchFamily="34" charset="0"/>
        </a:defRPr>
      </a:lvl2pPr>
      <a:lvl3pPr algn="ctr" rtl="0" fontAlgn="base">
        <a:spcBef>
          <a:spcPct val="0"/>
        </a:spcBef>
        <a:spcAft>
          <a:spcPct val="0"/>
        </a:spcAft>
        <a:defRPr sz="2800" b="1">
          <a:solidFill>
            <a:schemeClr val="tx2"/>
          </a:solidFill>
          <a:latin typeface="Arial" panose="020B0604020202020204" pitchFamily="34" charset="0"/>
        </a:defRPr>
      </a:lvl3pPr>
      <a:lvl4pPr algn="ctr" rtl="0" fontAlgn="base">
        <a:spcBef>
          <a:spcPct val="0"/>
        </a:spcBef>
        <a:spcAft>
          <a:spcPct val="0"/>
        </a:spcAft>
        <a:defRPr sz="2800" b="1">
          <a:solidFill>
            <a:schemeClr val="tx2"/>
          </a:solidFill>
          <a:latin typeface="Arial" panose="020B0604020202020204" pitchFamily="34" charset="0"/>
        </a:defRPr>
      </a:lvl4pPr>
      <a:lvl5pPr algn="ctr" rtl="0" fontAlgn="base">
        <a:spcBef>
          <a:spcPct val="0"/>
        </a:spcBef>
        <a:spcAft>
          <a:spcPct val="0"/>
        </a:spcAft>
        <a:defRPr sz="2800" b="1">
          <a:solidFill>
            <a:schemeClr val="tx2"/>
          </a:solidFill>
          <a:latin typeface="Arial" panose="020B0604020202020204" pitchFamily="34" charset="0"/>
        </a:defRPr>
      </a:lvl5pPr>
      <a:lvl6pPr marL="457200" algn="ctr" rtl="0" fontAlgn="base">
        <a:spcBef>
          <a:spcPct val="0"/>
        </a:spcBef>
        <a:spcAft>
          <a:spcPct val="0"/>
        </a:spcAft>
        <a:defRPr sz="2800" b="1">
          <a:solidFill>
            <a:schemeClr val="tx2"/>
          </a:solidFill>
          <a:latin typeface="Arial" panose="020B0604020202020204" pitchFamily="34" charset="0"/>
        </a:defRPr>
      </a:lvl6pPr>
      <a:lvl7pPr marL="914400" algn="ctr" rtl="0" fontAlgn="base">
        <a:spcBef>
          <a:spcPct val="0"/>
        </a:spcBef>
        <a:spcAft>
          <a:spcPct val="0"/>
        </a:spcAft>
        <a:defRPr sz="2800" b="1">
          <a:solidFill>
            <a:schemeClr val="tx2"/>
          </a:solidFill>
          <a:latin typeface="Arial" panose="020B0604020202020204" pitchFamily="34" charset="0"/>
        </a:defRPr>
      </a:lvl7pPr>
      <a:lvl8pPr marL="1371600" algn="ctr" rtl="0" fontAlgn="base">
        <a:spcBef>
          <a:spcPct val="0"/>
        </a:spcBef>
        <a:spcAft>
          <a:spcPct val="0"/>
        </a:spcAft>
        <a:defRPr sz="2800" b="1">
          <a:solidFill>
            <a:schemeClr val="tx2"/>
          </a:solidFill>
          <a:latin typeface="Arial" panose="020B0604020202020204" pitchFamily="34" charset="0"/>
        </a:defRPr>
      </a:lvl8pPr>
      <a:lvl9pPr marL="1828800" algn="ctr" rtl="0" fontAlgn="base">
        <a:spcBef>
          <a:spcPct val="0"/>
        </a:spcBef>
        <a:spcAft>
          <a:spcPct val="0"/>
        </a:spcAft>
        <a:defRPr sz="28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 Target="slide2.xml"/><Relationship Id="rId7" Type="http://schemas.openxmlformats.org/officeDocument/2006/relationships/slide" Target="slide3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14.xml"/><Relationship Id="rId4" Type="http://schemas.openxmlformats.org/officeDocument/2006/relationships/slide" Target="slide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3.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3.xml"/><Relationship Id="rId5" Type="http://schemas.openxmlformats.org/officeDocument/2006/relationships/image" Target="../media/image3.jpe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ifs/ch15/psych_ch15_if.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28.xml"/><Relationship Id="rId5" Type="http://schemas.openxmlformats.org/officeDocument/2006/relationships/image" Target="../media/image13.jpeg"/><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Text Box 2"/>
          <p:cNvSpPr txBox="1">
            <a:spLocks noChangeArrowheads="1"/>
          </p:cNvSpPr>
          <p:nvPr/>
        </p:nvSpPr>
        <p:spPr bwMode="auto">
          <a:xfrm>
            <a:off x="381000" y="822325"/>
            <a:ext cx="8382000" cy="4587875"/>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541463" indent="-1541463" eaLnBrk="0" hangingPunct="0">
              <a:spcBef>
                <a:spcPct val="0"/>
              </a:spcBef>
              <a:defRPr sz="2400">
                <a:solidFill>
                  <a:schemeClr val="tx1"/>
                </a:solidFill>
                <a:latin typeface="Times" panose="02020603050405020304" pitchFamily="18" charset="0"/>
              </a:defRPr>
            </a:lvl1pPr>
            <a:lvl2pPr marL="1655763" eaLnBrk="0" hangingPunct="0">
              <a:spcBef>
                <a:spcPct val="0"/>
              </a:spcBef>
              <a:defRPr sz="2400">
                <a:solidFill>
                  <a:schemeClr val="tx1"/>
                </a:solidFill>
                <a:latin typeface="Times" panose="02020603050405020304" pitchFamily="18" charset="0"/>
              </a:defRPr>
            </a:lvl2pPr>
            <a:lvl3pPr marL="1770063" eaLnBrk="0" hangingPunct="0">
              <a:spcBef>
                <a:spcPct val="0"/>
              </a:spcBef>
              <a:defRPr sz="2400">
                <a:solidFill>
                  <a:schemeClr val="tx1"/>
                </a:solidFill>
                <a:latin typeface="Times" panose="02020603050405020304" pitchFamily="18" charset="0"/>
              </a:defRPr>
            </a:lvl3pPr>
            <a:lvl4pPr marL="1884363" eaLnBrk="0" hangingPunct="0">
              <a:spcBef>
                <a:spcPct val="0"/>
              </a:spcBef>
              <a:defRPr sz="2400">
                <a:solidFill>
                  <a:schemeClr val="tx1"/>
                </a:solidFill>
                <a:latin typeface="Times" panose="02020603050405020304" pitchFamily="18" charset="0"/>
              </a:defRPr>
            </a:lvl4pPr>
            <a:lvl5pPr marL="1998663" eaLnBrk="0" hangingPunct="0">
              <a:spcBef>
                <a:spcPct val="0"/>
              </a:spcBef>
              <a:defRPr sz="2400">
                <a:solidFill>
                  <a:schemeClr val="tx1"/>
                </a:solidFill>
                <a:latin typeface="Times" panose="02020603050405020304" pitchFamily="18" charset="0"/>
              </a:defRPr>
            </a:lvl5pPr>
            <a:lvl6pPr marL="2455863" eaLnBrk="0" fontAlgn="base" hangingPunct="0">
              <a:spcBef>
                <a:spcPct val="0"/>
              </a:spcBef>
              <a:spcAft>
                <a:spcPct val="0"/>
              </a:spcAft>
              <a:defRPr sz="2400">
                <a:solidFill>
                  <a:schemeClr val="tx1"/>
                </a:solidFill>
                <a:latin typeface="Times" panose="02020603050405020304" pitchFamily="18" charset="0"/>
              </a:defRPr>
            </a:lvl6pPr>
            <a:lvl7pPr marL="2913063" eaLnBrk="0" fontAlgn="base" hangingPunct="0">
              <a:spcBef>
                <a:spcPct val="0"/>
              </a:spcBef>
              <a:spcAft>
                <a:spcPct val="0"/>
              </a:spcAft>
              <a:defRPr sz="2400">
                <a:solidFill>
                  <a:schemeClr val="tx1"/>
                </a:solidFill>
                <a:latin typeface="Times" panose="02020603050405020304" pitchFamily="18" charset="0"/>
              </a:defRPr>
            </a:lvl7pPr>
            <a:lvl8pPr marL="3370263" eaLnBrk="0" fontAlgn="base" hangingPunct="0">
              <a:spcBef>
                <a:spcPct val="0"/>
              </a:spcBef>
              <a:spcAft>
                <a:spcPct val="0"/>
              </a:spcAft>
              <a:defRPr sz="2400">
                <a:solidFill>
                  <a:schemeClr val="tx1"/>
                </a:solidFill>
                <a:latin typeface="Times" panose="02020603050405020304" pitchFamily="18" charset="0"/>
              </a:defRPr>
            </a:lvl8pPr>
            <a:lvl9pPr marL="3827463"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pPr>
            <a:r>
              <a:rPr lang="en-US" altLang="en-US" sz="3000" b="1">
                <a:solidFill>
                  <a:srgbClr val="073499"/>
                </a:solidFill>
                <a:latin typeface="Arial" panose="020B0604020202020204" pitchFamily="34" charset="0"/>
              </a:rPr>
              <a:t>Chapter 15: Psychological Tests</a:t>
            </a:r>
          </a:p>
          <a:p>
            <a:pPr algn="ctr" eaLnBrk="1" hangingPunct="1">
              <a:spcBef>
                <a:spcPct val="50000"/>
              </a:spcBef>
            </a:pPr>
            <a:endParaRPr lang="en-US" altLang="en-US" sz="2000">
              <a:latin typeface="Arial" panose="020B0604020202020204" pitchFamily="34" charset="0"/>
            </a:endParaRPr>
          </a:p>
          <a:p>
            <a:pPr eaLnBrk="1" hangingPunct="1">
              <a:spcBef>
                <a:spcPct val="50000"/>
              </a:spcBef>
            </a:pPr>
            <a:r>
              <a:rPr lang="en-US" altLang="en-US" b="1">
                <a:latin typeface="Arial" panose="020B0604020202020204" pitchFamily="34" charset="0"/>
              </a:rPr>
              <a:t>Case Study:</a:t>
            </a:r>
            <a:r>
              <a:rPr lang="en-US" altLang="en-US">
                <a:latin typeface="Arial" panose="020B0604020202020204" pitchFamily="34" charset="0"/>
              </a:rPr>
              <a:t> </a:t>
            </a:r>
            <a:r>
              <a:rPr lang="en-US" altLang="en-US">
                <a:latin typeface="Arial" panose="020B0604020202020204" pitchFamily="34" charset="0"/>
                <a:hlinkClick r:id="rId3" action="ppaction://hlinksldjump"/>
              </a:rPr>
              <a:t>Testing Your Work Personality Type</a:t>
            </a:r>
            <a:endParaRPr lang="en-US" altLang="en-US">
              <a:latin typeface="Arial" panose="020B0604020202020204" pitchFamily="34" charset="0"/>
            </a:endParaRPr>
          </a:p>
          <a:p>
            <a:pPr eaLnBrk="1" hangingPunct="1">
              <a:spcBef>
                <a:spcPct val="50000"/>
              </a:spcBef>
            </a:pPr>
            <a:r>
              <a:rPr lang="en-US" altLang="en-US" b="1">
                <a:latin typeface="Arial" panose="020B0604020202020204" pitchFamily="34" charset="0"/>
              </a:rPr>
              <a:t>Section 1:</a:t>
            </a:r>
            <a:r>
              <a:rPr lang="en-US" altLang="en-US">
                <a:latin typeface="Arial" panose="020B0604020202020204" pitchFamily="34" charset="0"/>
              </a:rPr>
              <a:t> </a:t>
            </a:r>
            <a:r>
              <a:rPr lang="en-US" altLang="en-US">
                <a:latin typeface="Arial" panose="020B0604020202020204" pitchFamily="34" charset="0"/>
                <a:hlinkClick r:id="rId4" action="ppaction://hlinksldjump"/>
              </a:rPr>
              <a:t>Psychology and Testing</a:t>
            </a:r>
            <a:endParaRPr lang="en-US" altLang="en-US">
              <a:latin typeface="Arial" panose="020B0604020202020204" pitchFamily="34" charset="0"/>
            </a:endParaRPr>
          </a:p>
          <a:p>
            <a:pPr eaLnBrk="1" hangingPunct="1">
              <a:spcBef>
                <a:spcPct val="50000"/>
              </a:spcBef>
            </a:pPr>
            <a:r>
              <a:rPr lang="en-US" altLang="en-US" b="1">
                <a:latin typeface="Arial" panose="020B0604020202020204" pitchFamily="34" charset="0"/>
              </a:rPr>
              <a:t>Section 2:</a:t>
            </a:r>
            <a:r>
              <a:rPr lang="en-US" altLang="en-US">
                <a:latin typeface="Arial" panose="020B0604020202020204" pitchFamily="34" charset="0"/>
              </a:rPr>
              <a:t> </a:t>
            </a:r>
            <a:r>
              <a:rPr lang="en-US" altLang="en-US">
                <a:latin typeface="Arial" panose="020B0604020202020204" pitchFamily="34" charset="0"/>
                <a:hlinkClick r:id="rId5" action="ppaction://hlinksldjump"/>
              </a:rPr>
              <a:t>Measuring Achievement, Abilities, and Interests</a:t>
            </a:r>
            <a:endParaRPr lang="en-US" altLang="en-US">
              <a:latin typeface="Arial" panose="020B0604020202020204" pitchFamily="34" charset="0"/>
            </a:endParaRPr>
          </a:p>
          <a:p>
            <a:pPr eaLnBrk="1" hangingPunct="1">
              <a:spcBef>
                <a:spcPct val="50000"/>
              </a:spcBef>
            </a:pPr>
            <a:r>
              <a:rPr lang="en-US" altLang="en-US" b="1">
                <a:latin typeface="Arial" panose="020B0604020202020204" pitchFamily="34" charset="0"/>
              </a:rPr>
              <a:t>Section 3:</a:t>
            </a:r>
            <a:r>
              <a:rPr lang="en-US" altLang="en-US">
                <a:latin typeface="Arial" panose="020B0604020202020204" pitchFamily="34" charset="0"/>
              </a:rPr>
              <a:t> </a:t>
            </a:r>
            <a:r>
              <a:rPr lang="en-US" altLang="en-US">
                <a:latin typeface="Arial" panose="020B0604020202020204" pitchFamily="34" charset="0"/>
                <a:hlinkClick r:id="rId6" action="ppaction://hlinksldjump"/>
              </a:rPr>
              <a:t>Personality Tests</a:t>
            </a:r>
            <a:endParaRPr lang="en-US" altLang="en-US">
              <a:latin typeface="Arial" panose="020B0604020202020204" pitchFamily="34" charset="0"/>
            </a:endParaRPr>
          </a:p>
          <a:p>
            <a:pPr eaLnBrk="1" hangingPunct="1">
              <a:spcBef>
                <a:spcPct val="50000"/>
              </a:spcBef>
            </a:pPr>
            <a:r>
              <a:rPr lang="en-US" altLang="en-US" b="1">
                <a:latin typeface="Arial" panose="020B0604020202020204" pitchFamily="34" charset="0"/>
              </a:rPr>
              <a:t>Section 4:</a:t>
            </a:r>
            <a:r>
              <a:rPr lang="en-US" altLang="en-US">
                <a:latin typeface="Arial" panose="020B0604020202020204" pitchFamily="34" charset="0"/>
              </a:rPr>
              <a:t> </a:t>
            </a:r>
            <a:r>
              <a:rPr lang="en-US" altLang="en-US">
                <a:latin typeface="Arial" panose="020B0604020202020204" pitchFamily="34" charset="0"/>
                <a:hlinkClick r:id="rId7" action="ppaction://hlinksldjump"/>
              </a:rPr>
              <a:t>Taking Tests</a:t>
            </a:r>
            <a:endParaRPr lang="en-US" altLang="en-US">
              <a:latin typeface="Arial" panose="020B0604020202020204" pitchFamily="34" charset="0"/>
            </a:endParaRPr>
          </a:p>
          <a:p>
            <a:pPr eaLnBrk="1" hangingPunct="1">
              <a:spcBef>
                <a:spcPct val="50000"/>
              </a:spcBef>
            </a:pPr>
            <a:r>
              <a:rPr lang="en-US" altLang="en-US" b="1">
                <a:latin typeface="Arial" panose="020B0604020202020204" pitchFamily="34" charset="0"/>
              </a:rPr>
              <a:t>Lab:</a:t>
            </a:r>
            <a:r>
              <a:rPr lang="en-US" altLang="en-US">
                <a:latin typeface="Arial" panose="020B0604020202020204" pitchFamily="34" charset="0"/>
              </a:rPr>
              <a:t> </a:t>
            </a:r>
            <a:r>
              <a:rPr lang="en-US" altLang="en-US">
                <a:latin typeface="Arial" panose="020B0604020202020204" pitchFamily="34" charset="0"/>
                <a:hlinkClick r:id="rId8" action="ppaction://hlinksldjump"/>
              </a:rPr>
              <a:t>Applying What You’ve Learned</a:t>
            </a:r>
            <a:endParaRPr lang="en-US" altLang="en-US">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5221" name="Picture 5" descr="psych_4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990600"/>
            <a:ext cx="4256088"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905221"/>
                                        </p:tgtEl>
                                        <p:attrNameLst>
                                          <p:attrName>style.visibility</p:attrName>
                                        </p:attrNameLst>
                                      </p:cBhvr>
                                      <p:to>
                                        <p:strVal val="visible"/>
                                      </p:to>
                                    </p:set>
                                    <p:animEffect transition="in" filter="fade">
                                      <p:cBhvr>
                                        <p:cTn id="7" dur="1000"/>
                                        <p:tgtEl>
                                          <p:spTgt spid="905221"/>
                                        </p:tgtEl>
                                      </p:cBhvr>
                                    </p:animEffect>
                                    <p:anim calcmode="lin" valueType="num">
                                      <p:cBhvr>
                                        <p:cTn id="8" dur="1000" fill="hold"/>
                                        <p:tgtEl>
                                          <p:spTgt spid="905221"/>
                                        </p:tgtEl>
                                        <p:attrNameLst>
                                          <p:attrName>ppt_x</p:attrName>
                                        </p:attrNameLst>
                                      </p:cBhvr>
                                      <p:tavLst>
                                        <p:tav tm="0">
                                          <p:val>
                                            <p:strVal val="#ppt_x"/>
                                          </p:val>
                                        </p:tav>
                                        <p:tav tm="100000">
                                          <p:val>
                                            <p:strVal val="#ppt_x"/>
                                          </p:val>
                                        </p:tav>
                                      </p:tavLst>
                                    </p:anim>
                                    <p:anim calcmode="lin" valueType="num">
                                      <p:cBhvr>
                                        <p:cTn id="9" dur="1000" fill="hold"/>
                                        <p:tgtEl>
                                          <p:spTgt spid="905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899075" name="Rectangle 3"/>
          <p:cNvSpPr>
            <a:spLocks noChangeArrowheads="1"/>
          </p:cNvSpPr>
          <p:nvPr/>
        </p:nvSpPr>
        <p:spPr bwMode="auto">
          <a:xfrm>
            <a:off x="457200" y="3733800"/>
            <a:ext cx="8229600" cy="1219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one administered and scored the same way every time</a:t>
            </a:r>
          </a:p>
        </p:txBody>
      </p:sp>
      <p:sp>
        <p:nvSpPr>
          <p:cNvPr id="899076"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Summarize</a:t>
            </a:r>
          </a:p>
          <a:p>
            <a:pPr>
              <a:lnSpc>
                <a:spcPct val="100000"/>
              </a:lnSpc>
              <a:spcBef>
                <a:spcPct val="0"/>
              </a:spcBef>
              <a:spcAft>
                <a:spcPct val="30000"/>
              </a:spcAft>
            </a:pPr>
            <a:r>
              <a:rPr lang="en-US" altLang="en-US"/>
              <a:t>What is a standardized test?</a:t>
            </a:r>
          </a:p>
        </p:txBody>
      </p:sp>
      <p:sp>
        <p:nvSpPr>
          <p:cNvPr id="89907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899078" name="AutoShape 6"/>
          <p:cNvSpPr>
            <a:spLocks noChangeArrowheads="1"/>
          </p:cNvSpPr>
          <p:nvPr/>
        </p:nvSpPr>
        <p:spPr bwMode="auto">
          <a:xfrm flipH="1" flipV="1">
            <a:off x="8458200" y="34909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9907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899075"/>
                                        </p:tgtEl>
                                        <p:attrNameLst>
                                          <p:attrName>style.visibility</p:attrName>
                                        </p:attrNameLst>
                                      </p:cBhvr>
                                      <p:to>
                                        <p:strVal val="visible"/>
                                      </p:to>
                                    </p:set>
                                    <p:animEffect transition="in" filter="wipe(up)">
                                      <p:cBhvr>
                                        <p:cTn id="10" dur="500"/>
                                        <p:tgtEl>
                                          <p:spTgt spid="899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75" grpId="0" animBg="1"/>
      <p:bldP spid="8990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01123" name="Rectangle 3"/>
          <p:cNvSpPr>
            <a:spLocks noChangeArrowheads="1"/>
          </p:cNvSpPr>
          <p:nvPr/>
        </p:nvSpPr>
        <p:spPr bwMode="auto">
          <a:xfrm>
            <a:off x="457200" y="1143000"/>
            <a:ext cx="8229600" cy="3581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Computers can be used to administer tests and to help students prepare for tests such as the SAT and ACT.</a:t>
            </a:r>
          </a:p>
          <a:p>
            <a:pPr lvl="1" algn="l">
              <a:lnSpc>
                <a:spcPct val="100000"/>
              </a:lnSpc>
              <a:spcBef>
                <a:spcPct val="0"/>
              </a:spcBef>
              <a:spcAft>
                <a:spcPct val="30000"/>
              </a:spcAft>
              <a:buFontTx/>
              <a:buChar char="–"/>
            </a:pPr>
            <a:r>
              <a:rPr lang="en-US" altLang="en-US" sz="1800"/>
              <a:t>Practice tests contain detailed tutorials, practice questions, and recommended strategies</a:t>
            </a:r>
          </a:p>
          <a:p>
            <a:pPr algn="l">
              <a:lnSpc>
                <a:spcPct val="100000"/>
              </a:lnSpc>
              <a:spcBef>
                <a:spcPct val="0"/>
              </a:spcBef>
              <a:spcAft>
                <a:spcPct val="30000"/>
              </a:spcAft>
              <a:buFontTx/>
              <a:buChar char="•"/>
            </a:pPr>
            <a:r>
              <a:rPr lang="en-US" altLang="en-US" sz="2000"/>
              <a:t>Computerized Assessment System for Psychotherapy Evaluation and Research (CASPER) is one computer-based psychological test.</a:t>
            </a:r>
          </a:p>
          <a:p>
            <a:pPr lvl="1" algn="l">
              <a:lnSpc>
                <a:spcPct val="100000"/>
              </a:lnSpc>
              <a:spcBef>
                <a:spcPct val="0"/>
              </a:spcBef>
              <a:spcAft>
                <a:spcPct val="30000"/>
              </a:spcAft>
              <a:buFontTx/>
              <a:buChar char="–"/>
            </a:pPr>
            <a:r>
              <a:rPr lang="en-US" altLang="en-US" sz="1800"/>
              <a:t>Asks a wide variety of questions about relationships, activities, life satisfaction, and behavior</a:t>
            </a:r>
          </a:p>
          <a:p>
            <a:pPr algn="l">
              <a:lnSpc>
                <a:spcPct val="100000"/>
              </a:lnSpc>
              <a:spcBef>
                <a:spcPct val="0"/>
              </a:spcBef>
              <a:spcAft>
                <a:spcPct val="30000"/>
              </a:spcAft>
              <a:buFontTx/>
              <a:buChar char="•"/>
            </a:pPr>
            <a:r>
              <a:rPr lang="en-US" altLang="en-US" sz="2000"/>
              <a:t>People find CASPER user-friendly, and results appear to be more consistent when the test is administered on a computer.</a:t>
            </a:r>
          </a:p>
        </p:txBody>
      </p:sp>
      <p:sp>
        <p:nvSpPr>
          <p:cNvPr id="901124"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Computers and Testing</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01123"/>
                                        </p:tgtEl>
                                        <p:attrNameLst>
                                          <p:attrName>style.visibility</p:attrName>
                                        </p:attrNameLst>
                                      </p:cBhvr>
                                      <p:to>
                                        <p:strVal val="visible"/>
                                      </p:to>
                                    </p:set>
                                    <p:animEffect transition="in" filter="wipe(up)">
                                      <p:cBhvr>
                                        <p:cTn id="7" dur="1000"/>
                                        <p:tgtEl>
                                          <p:spTgt spid="901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03171" name="Rectangle 3"/>
          <p:cNvSpPr>
            <a:spLocks noChangeArrowheads="1"/>
          </p:cNvSpPr>
          <p:nvPr/>
        </p:nvSpPr>
        <p:spPr bwMode="auto">
          <a:xfrm>
            <a:off x="457200" y="3733800"/>
            <a:ext cx="8229600" cy="1219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standardization easier, more consistent</a:t>
            </a:r>
          </a:p>
        </p:txBody>
      </p:sp>
      <p:sp>
        <p:nvSpPr>
          <p:cNvPr id="903172"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Summarize</a:t>
            </a:r>
          </a:p>
          <a:p>
            <a:pPr>
              <a:lnSpc>
                <a:spcPct val="100000"/>
              </a:lnSpc>
              <a:spcBef>
                <a:spcPct val="0"/>
              </a:spcBef>
              <a:spcAft>
                <a:spcPct val="30000"/>
              </a:spcAft>
            </a:pPr>
            <a:r>
              <a:rPr lang="en-US" altLang="en-US"/>
              <a:t>What is one advantage of computer testing?</a:t>
            </a:r>
          </a:p>
        </p:txBody>
      </p:sp>
      <p:sp>
        <p:nvSpPr>
          <p:cNvPr id="903173"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03174" name="AutoShape 6"/>
          <p:cNvSpPr>
            <a:spLocks noChangeArrowheads="1"/>
          </p:cNvSpPr>
          <p:nvPr/>
        </p:nvSpPr>
        <p:spPr bwMode="auto">
          <a:xfrm flipH="1" flipV="1">
            <a:off x="8458200" y="34909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03174"/>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03171"/>
                                        </p:tgtEl>
                                        <p:attrNameLst>
                                          <p:attrName>style.visibility</p:attrName>
                                        </p:attrNameLst>
                                      </p:cBhvr>
                                      <p:to>
                                        <p:strVal val="visible"/>
                                      </p:to>
                                    </p:set>
                                    <p:animEffect transition="in" filter="wipe(up)">
                                      <p:cBhvr>
                                        <p:cTn id="10" dur="500"/>
                                        <p:tgtEl>
                                          <p:spTgt spid="903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1" grpId="0" animBg="1"/>
      <p:bldP spid="9031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37955" name="Rectangle 3"/>
          <p:cNvSpPr>
            <a:spLocks noChangeArrowheads="1"/>
          </p:cNvSpPr>
          <p:nvPr/>
        </p:nvSpPr>
        <p:spPr bwMode="auto">
          <a:xfrm>
            <a:off x="457200" y="1828800"/>
            <a:ext cx="8229600" cy="3581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Measuring Achievement, Abilities, and Interests</a:t>
            </a:r>
          </a:p>
          <a:p>
            <a:pPr algn="l">
              <a:lnSpc>
                <a:spcPct val="100000"/>
              </a:lnSpc>
              <a:spcBef>
                <a:spcPct val="0"/>
              </a:spcBef>
              <a:spcAft>
                <a:spcPct val="30000"/>
              </a:spcAft>
              <a:buFontTx/>
              <a:buChar char="•"/>
            </a:pPr>
            <a:r>
              <a:rPr lang="en-US" altLang="en-US" sz="2400"/>
              <a:t>Three major kinds of tests measure achievement, aptitudes, and interests.</a:t>
            </a:r>
          </a:p>
          <a:p>
            <a:pPr algn="l">
              <a:lnSpc>
                <a:spcPct val="100000"/>
              </a:lnSpc>
              <a:spcBef>
                <a:spcPct val="0"/>
              </a:spcBef>
              <a:spcAft>
                <a:spcPct val="30000"/>
              </a:spcAft>
              <a:buFontTx/>
              <a:buChar char="•"/>
            </a:pPr>
            <a:r>
              <a:rPr lang="en-US" altLang="en-US" sz="2400"/>
              <a:t>Achievement tests measure people’s skills and knowledge in specific academic areas.</a:t>
            </a:r>
          </a:p>
          <a:p>
            <a:pPr algn="l">
              <a:lnSpc>
                <a:spcPct val="100000"/>
              </a:lnSpc>
              <a:spcBef>
                <a:spcPct val="0"/>
              </a:spcBef>
              <a:spcAft>
                <a:spcPct val="30000"/>
              </a:spcAft>
              <a:buFontTx/>
              <a:buChar char="•"/>
            </a:pPr>
            <a:r>
              <a:rPr lang="en-US" altLang="en-US" sz="2400"/>
              <a:t>Aptitude tests measure a specific set of skills.</a:t>
            </a:r>
          </a:p>
          <a:p>
            <a:pPr algn="l">
              <a:lnSpc>
                <a:spcPct val="100000"/>
              </a:lnSpc>
              <a:spcBef>
                <a:spcPct val="0"/>
              </a:spcBef>
              <a:spcAft>
                <a:spcPct val="30000"/>
              </a:spcAft>
              <a:buFontTx/>
              <a:buChar char="•"/>
            </a:pPr>
            <a:r>
              <a:rPr lang="en-US" altLang="en-US" sz="2400"/>
              <a:t>Vocational aptitude tests help people figure out what their interests are.</a:t>
            </a:r>
          </a:p>
        </p:txBody>
      </p:sp>
      <p:sp>
        <p:nvSpPr>
          <p:cNvPr id="637956"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2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7955"/>
                                        </p:tgtEl>
                                        <p:attrNameLst>
                                          <p:attrName>style.visibility</p:attrName>
                                        </p:attrNameLst>
                                      </p:cBhvr>
                                      <p:to>
                                        <p:strVal val="visible"/>
                                      </p:to>
                                    </p:set>
                                    <p:animEffect transition="in" filter="wipe(up)">
                                      <p:cBhvr>
                                        <p:cTn id="7" dur="1000"/>
                                        <p:tgtEl>
                                          <p:spTgt spid="637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40003" name="Rectangle 3"/>
          <p:cNvSpPr>
            <a:spLocks noChangeArrowheads="1"/>
          </p:cNvSpPr>
          <p:nvPr/>
        </p:nvSpPr>
        <p:spPr bwMode="auto">
          <a:xfrm>
            <a:off x="457200" y="3429000"/>
            <a:ext cx="8229600" cy="22098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What do achievement tests measure?</a:t>
            </a:r>
          </a:p>
          <a:p>
            <a:pPr algn="l">
              <a:lnSpc>
                <a:spcPct val="100000"/>
              </a:lnSpc>
              <a:spcBef>
                <a:spcPct val="0"/>
              </a:spcBef>
              <a:spcAft>
                <a:spcPct val="30000"/>
              </a:spcAft>
              <a:buFontTx/>
              <a:buChar char="•"/>
            </a:pPr>
            <a:r>
              <a:rPr lang="en-US" altLang="en-US" sz="2000"/>
              <a:t>What do aptitude tests measure?</a:t>
            </a:r>
          </a:p>
          <a:p>
            <a:pPr algn="l">
              <a:lnSpc>
                <a:spcPct val="100000"/>
              </a:lnSpc>
              <a:spcBef>
                <a:spcPct val="0"/>
              </a:spcBef>
              <a:spcAft>
                <a:spcPct val="30000"/>
              </a:spcAft>
              <a:buFontTx/>
              <a:buChar char="•"/>
            </a:pPr>
            <a:r>
              <a:rPr lang="en-US" altLang="en-US" sz="2000"/>
              <a:t>How do people distinguish between achievement and aptitude?</a:t>
            </a:r>
          </a:p>
          <a:p>
            <a:pPr algn="l">
              <a:lnSpc>
                <a:spcPct val="100000"/>
              </a:lnSpc>
              <a:spcBef>
                <a:spcPct val="0"/>
              </a:spcBef>
              <a:spcAft>
                <a:spcPct val="30000"/>
              </a:spcAft>
              <a:buFontTx/>
              <a:buChar char="•"/>
            </a:pPr>
            <a:r>
              <a:rPr lang="en-US" altLang="en-US" sz="2000"/>
              <a:t>What are two vocational interest inventories?</a:t>
            </a:r>
          </a:p>
        </p:txBody>
      </p:sp>
      <p:sp>
        <p:nvSpPr>
          <p:cNvPr id="640004" name="Rectangle 4"/>
          <p:cNvSpPr>
            <a:spLocks noChangeArrowheads="1"/>
          </p:cNvSpPr>
          <p:nvPr/>
        </p:nvSpPr>
        <p:spPr bwMode="auto">
          <a:xfrm>
            <a:off x="457200" y="16764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Achievement tests and aptitude tests are both commonly administered to students in high school.</a:t>
            </a:r>
          </a:p>
        </p:txBody>
      </p:sp>
      <p:sp>
        <p:nvSpPr>
          <p:cNvPr id="640005" name="Rectangle 5"/>
          <p:cNvSpPr>
            <a:spLocks noChangeArrowheads="1"/>
          </p:cNvSpPr>
          <p:nvPr/>
        </p:nvSpPr>
        <p:spPr bwMode="auto">
          <a:xfrm>
            <a:off x="381000" y="6096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Measuring Achievement, Abilities, and Interests</a:t>
            </a:r>
            <a:endParaRPr lang="en-US" altLang="en-US">
              <a:solidFill>
                <a:srgbClr val="FFCC00"/>
              </a:solidFill>
            </a:endParaRPr>
          </a:p>
        </p:txBody>
      </p:sp>
      <p:sp>
        <p:nvSpPr>
          <p:cNvPr id="640006" name="AutoShape 6"/>
          <p:cNvSpPr>
            <a:spLocks noChangeArrowheads="1"/>
          </p:cNvSpPr>
          <p:nvPr/>
        </p:nvSpPr>
        <p:spPr bwMode="auto">
          <a:xfrm flipH="1" flipV="1">
            <a:off x="8458200" y="33385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0006"/>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40003"/>
                                        </p:tgtEl>
                                        <p:attrNameLst>
                                          <p:attrName>style.visibility</p:attrName>
                                        </p:attrNameLst>
                                      </p:cBhvr>
                                      <p:to>
                                        <p:strVal val="visible"/>
                                      </p:to>
                                    </p:set>
                                    <p:animEffect transition="in" filter="wipe(up)">
                                      <p:cBhvr>
                                        <p:cTn id="10" dur="500"/>
                                        <p:tgtEl>
                                          <p:spTgt spid="640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3" grpId="0" animBg="1"/>
      <p:bldP spid="64000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642053" name="Picture 5" descr="psych_4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4338" y="547688"/>
            <a:ext cx="6316662" cy="5592762"/>
          </a:xfrm>
          <a:prstGeom prst="rect">
            <a:avLst/>
          </a:prstGeom>
          <a:noFill/>
          <a:extLst>
            <a:ext uri="{909E8E84-426E-40DD-AFC4-6F175D3DCCD1}">
              <a14:hiddenFill xmlns:a14="http://schemas.microsoft.com/office/drawing/2010/main">
                <a:solidFill>
                  <a:srgbClr val="FFFFFF"/>
                </a:solidFill>
              </a14:hiddenFill>
            </a:ext>
          </a:extLst>
        </p:spPr>
      </p:pic>
      <p:sp>
        <p:nvSpPr>
          <p:cNvPr id="642055" name="Text Box 7"/>
          <p:cNvSpPr txBox="1">
            <a:spLocks noChangeArrowheads="1"/>
          </p:cNvSpPr>
          <p:nvPr/>
        </p:nvSpPr>
        <p:spPr bwMode="auto">
          <a:xfrm>
            <a:off x="457200" y="2133600"/>
            <a:ext cx="2895600" cy="1296988"/>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What do you want to be when you grow up?</a:t>
            </a:r>
          </a:p>
        </p:txBody>
      </p:sp>
      <p:pic>
        <p:nvPicPr>
          <p:cNvPr id="642056" name="Picture 8" descr="psych_close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42053"/>
                                        </p:tgtEl>
                                        <p:attrNameLst>
                                          <p:attrName>style.visibility</p:attrName>
                                        </p:attrNameLst>
                                      </p:cBhvr>
                                      <p:to>
                                        <p:strVal val="visible"/>
                                      </p:to>
                                    </p:set>
                                    <p:animEffect transition="in" filter="fade">
                                      <p:cBhvr>
                                        <p:cTn id="7" dur="1000"/>
                                        <p:tgtEl>
                                          <p:spTgt spid="642053"/>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42055"/>
                                        </p:tgtEl>
                                        <p:attrNameLst>
                                          <p:attrName>style.visibility</p:attrName>
                                        </p:attrNameLst>
                                      </p:cBhvr>
                                      <p:to>
                                        <p:strVal val="visible"/>
                                      </p:to>
                                    </p:set>
                                    <p:animEffect transition="in" filter="wipe(left)">
                                      <p:cBhvr>
                                        <p:cTn id="11" dur="500"/>
                                        <p:tgtEl>
                                          <p:spTgt spid="64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08291" name="Rectangle 3"/>
          <p:cNvSpPr>
            <a:spLocks noChangeArrowheads="1"/>
          </p:cNvSpPr>
          <p:nvPr/>
        </p:nvSpPr>
        <p:spPr bwMode="auto">
          <a:xfrm>
            <a:off x="457200" y="1371600"/>
            <a:ext cx="8229600" cy="3352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b="1"/>
              <a:t>Achievement tests</a:t>
            </a:r>
            <a:r>
              <a:rPr lang="en-US" altLang="en-US" sz="2000"/>
              <a:t> measure people’s skills and the knowledge they have in specific academic areas.</a:t>
            </a:r>
          </a:p>
          <a:p>
            <a:pPr lvl="1" algn="l">
              <a:lnSpc>
                <a:spcPct val="100000"/>
              </a:lnSpc>
              <a:spcBef>
                <a:spcPct val="0"/>
              </a:spcBef>
              <a:spcAft>
                <a:spcPct val="30000"/>
              </a:spcAft>
              <a:buFontTx/>
              <a:buChar char="–"/>
            </a:pPr>
            <a:r>
              <a:rPr lang="en-US" altLang="en-US" sz="1800"/>
              <a:t>History or math tests are examples.</a:t>
            </a:r>
          </a:p>
          <a:p>
            <a:pPr lvl="1" algn="l">
              <a:lnSpc>
                <a:spcPct val="100000"/>
              </a:lnSpc>
              <a:spcBef>
                <a:spcPct val="0"/>
              </a:spcBef>
              <a:spcAft>
                <a:spcPct val="30000"/>
              </a:spcAft>
              <a:buFontTx/>
              <a:buChar char="–"/>
            </a:pPr>
            <a:r>
              <a:rPr lang="en-US" altLang="en-US" sz="1800"/>
              <a:t>Intelligence and motivation play roles, but so does learning.</a:t>
            </a:r>
          </a:p>
          <a:p>
            <a:pPr lvl="1" algn="l">
              <a:lnSpc>
                <a:spcPct val="100000"/>
              </a:lnSpc>
              <a:spcBef>
                <a:spcPct val="0"/>
              </a:spcBef>
              <a:spcAft>
                <a:spcPct val="30000"/>
              </a:spcAft>
              <a:buFontTx/>
              <a:buChar char="–"/>
            </a:pPr>
            <a:r>
              <a:rPr lang="en-US" altLang="en-US" sz="1800"/>
              <a:t>Students who wish to go to graduate school may be required to take a test in their major field of study.</a:t>
            </a:r>
          </a:p>
          <a:p>
            <a:pPr lvl="1" algn="l">
              <a:lnSpc>
                <a:spcPct val="100000"/>
              </a:lnSpc>
              <a:spcBef>
                <a:spcPct val="0"/>
              </a:spcBef>
              <a:spcAft>
                <a:spcPct val="30000"/>
              </a:spcAft>
              <a:buFontTx/>
              <a:buChar char="–"/>
            </a:pPr>
            <a:r>
              <a:rPr lang="en-US" altLang="en-US" sz="1800"/>
              <a:t>Tests are designed to show whether students have enough knowledge in the specific area to succeed.</a:t>
            </a:r>
          </a:p>
        </p:txBody>
      </p:sp>
      <p:sp>
        <p:nvSpPr>
          <p:cNvPr id="908292"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Achievement Tests</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08291"/>
                                        </p:tgtEl>
                                        <p:attrNameLst>
                                          <p:attrName>style.visibility</p:attrName>
                                        </p:attrNameLst>
                                      </p:cBhvr>
                                      <p:to>
                                        <p:strVal val="visible"/>
                                      </p:to>
                                    </p:set>
                                    <p:animEffect transition="in" filter="wipe(up)">
                                      <p:cBhvr>
                                        <p:cTn id="7" dur="1000"/>
                                        <p:tgtEl>
                                          <p:spTgt spid="908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1026"/>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10339" name="Rectangle 1027"/>
          <p:cNvSpPr>
            <a:spLocks noChangeArrowheads="1"/>
          </p:cNvSpPr>
          <p:nvPr/>
        </p:nvSpPr>
        <p:spPr bwMode="auto">
          <a:xfrm>
            <a:off x="457200" y="3733800"/>
            <a:ext cx="8229600" cy="1219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school test in history, math, science</a:t>
            </a:r>
          </a:p>
        </p:txBody>
      </p:sp>
      <p:sp>
        <p:nvSpPr>
          <p:cNvPr id="910340" name="Rectangle 1028"/>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Summarize</a:t>
            </a:r>
          </a:p>
          <a:p>
            <a:pPr>
              <a:lnSpc>
                <a:spcPct val="100000"/>
              </a:lnSpc>
              <a:spcBef>
                <a:spcPct val="0"/>
              </a:spcBef>
              <a:spcAft>
                <a:spcPct val="30000"/>
              </a:spcAft>
            </a:pPr>
            <a:r>
              <a:rPr lang="en-US" altLang="en-US"/>
              <a:t>What are some examples of achievement tests?</a:t>
            </a:r>
          </a:p>
        </p:txBody>
      </p:sp>
      <p:sp>
        <p:nvSpPr>
          <p:cNvPr id="910341" name="Rectangle 1029"/>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10342" name="AutoShape 1030"/>
          <p:cNvSpPr>
            <a:spLocks noChangeArrowheads="1"/>
          </p:cNvSpPr>
          <p:nvPr/>
        </p:nvSpPr>
        <p:spPr bwMode="auto">
          <a:xfrm flipH="1" flipV="1">
            <a:off x="8458200" y="34909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1034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10339"/>
                                        </p:tgtEl>
                                        <p:attrNameLst>
                                          <p:attrName>style.visibility</p:attrName>
                                        </p:attrNameLst>
                                      </p:cBhvr>
                                      <p:to>
                                        <p:strVal val="visible"/>
                                      </p:to>
                                    </p:set>
                                    <p:animEffect transition="in" filter="wipe(up)">
                                      <p:cBhvr>
                                        <p:cTn id="10" dur="500"/>
                                        <p:tgtEl>
                                          <p:spTgt spid="910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39" grpId="0" animBg="1"/>
      <p:bldP spid="9103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12387" name="Rectangle 3"/>
          <p:cNvSpPr>
            <a:spLocks noChangeArrowheads="1"/>
          </p:cNvSpPr>
          <p:nvPr/>
        </p:nvSpPr>
        <p:spPr bwMode="auto">
          <a:xfrm>
            <a:off x="457200" y="1371600"/>
            <a:ext cx="8229600" cy="4038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marL="1146175" indent="-231775"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b="1"/>
              <a:t>Aptitude tests</a:t>
            </a:r>
            <a:r>
              <a:rPr lang="en-US" altLang="en-US" sz="2000"/>
              <a:t> measure whether a person is likely to do well in a given field of work or study.</a:t>
            </a:r>
          </a:p>
          <a:p>
            <a:pPr lvl="1" algn="l">
              <a:lnSpc>
                <a:spcPct val="100000"/>
              </a:lnSpc>
              <a:spcBef>
                <a:spcPct val="0"/>
              </a:spcBef>
              <a:spcAft>
                <a:spcPct val="30000"/>
              </a:spcAft>
              <a:buFontTx/>
              <a:buChar char="–"/>
            </a:pPr>
            <a:r>
              <a:rPr lang="en-US" altLang="en-US" sz="1800"/>
              <a:t>Scholastic Assessment Test is a general aptitude test.</a:t>
            </a:r>
          </a:p>
          <a:p>
            <a:pPr lvl="1" algn="l">
              <a:lnSpc>
                <a:spcPct val="100000"/>
              </a:lnSpc>
              <a:spcBef>
                <a:spcPct val="0"/>
              </a:spcBef>
              <a:spcAft>
                <a:spcPct val="30000"/>
              </a:spcAft>
              <a:buFontTx/>
              <a:buChar char="–"/>
            </a:pPr>
            <a:r>
              <a:rPr lang="en-US" altLang="en-US" sz="1800"/>
              <a:t>The SAT predicts how well students are likely to do in college.</a:t>
            </a:r>
          </a:p>
          <a:p>
            <a:pPr lvl="1" algn="l">
              <a:lnSpc>
                <a:spcPct val="100000"/>
              </a:lnSpc>
              <a:spcBef>
                <a:spcPct val="0"/>
              </a:spcBef>
              <a:spcAft>
                <a:spcPct val="30000"/>
              </a:spcAft>
              <a:buFontTx/>
              <a:buChar char="–"/>
            </a:pPr>
            <a:r>
              <a:rPr lang="en-US" altLang="en-US" sz="1800"/>
              <a:t>The Law School Admission Test and the Medical College Admission Test use percentile grade equivalent scores.</a:t>
            </a:r>
          </a:p>
          <a:p>
            <a:pPr lvl="1" algn="l">
              <a:lnSpc>
                <a:spcPct val="100000"/>
              </a:lnSpc>
              <a:spcBef>
                <a:spcPct val="0"/>
              </a:spcBef>
              <a:spcAft>
                <a:spcPct val="30000"/>
              </a:spcAft>
              <a:buFontTx/>
              <a:buChar char="–"/>
            </a:pPr>
            <a:r>
              <a:rPr lang="en-US" altLang="en-US" sz="1800"/>
              <a:t>Aptitude is not the only factor that influences achievement in school.</a:t>
            </a:r>
          </a:p>
          <a:p>
            <a:pPr lvl="2" algn="l">
              <a:lnSpc>
                <a:spcPct val="100000"/>
              </a:lnSpc>
              <a:spcBef>
                <a:spcPct val="0"/>
              </a:spcBef>
              <a:spcAft>
                <a:spcPct val="30000"/>
              </a:spcAft>
              <a:buFontTx/>
              <a:buChar char="•"/>
            </a:pPr>
            <a:r>
              <a:rPr lang="en-US" altLang="en-US" sz="1600"/>
              <a:t>Positive attitude</a:t>
            </a:r>
          </a:p>
          <a:p>
            <a:pPr lvl="2" algn="l">
              <a:lnSpc>
                <a:spcPct val="100000"/>
              </a:lnSpc>
              <a:spcBef>
                <a:spcPct val="0"/>
              </a:spcBef>
              <a:spcAft>
                <a:spcPct val="30000"/>
              </a:spcAft>
              <a:buFontTx/>
              <a:buChar char="•"/>
            </a:pPr>
            <a:r>
              <a:rPr lang="en-US" altLang="en-US" sz="1600"/>
              <a:t>Placing a high value on education</a:t>
            </a:r>
          </a:p>
          <a:p>
            <a:pPr lvl="2" algn="l">
              <a:lnSpc>
                <a:spcPct val="100000"/>
              </a:lnSpc>
              <a:spcBef>
                <a:spcPct val="0"/>
              </a:spcBef>
              <a:spcAft>
                <a:spcPct val="30000"/>
              </a:spcAft>
              <a:buFontTx/>
              <a:buChar char="•"/>
            </a:pPr>
            <a:r>
              <a:rPr lang="en-US" altLang="en-US" sz="1600"/>
              <a:t>Perseverance</a:t>
            </a:r>
          </a:p>
          <a:p>
            <a:pPr lvl="2" algn="l">
              <a:lnSpc>
                <a:spcPct val="100000"/>
              </a:lnSpc>
              <a:spcBef>
                <a:spcPct val="0"/>
              </a:spcBef>
              <a:spcAft>
                <a:spcPct val="30000"/>
              </a:spcAft>
              <a:buFontTx/>
              <a:buChar char="•"/>
            </a:pPr>
            <a:r>
              <a:rPr lang="en-US" altLang="en-US" sz="1600"/>
              <a:t>Optimism</a:t>
            </a:r>
          </a:p>
        </p:txBody>
      </p:sp>
      <p:sp>
        <p:nvSpPr>
          <p:cNvPr id="912388"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Aptitude Tests</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12387"/>
                                        </p:tgtEl>
                                        <p:attrNameLst>
                                          <p:attrName>style.visibility</p:attrName>
                                        </p:attrNameLst>
                                      </p:cBhvr>
                                      <p:to>
                                        <p:strVal val="visible"/>
                                      </p:to>
                                    </p:set>
                                    <p:animEffect transition="in" filter="wipe(up)">
                                      <p:cBhvr>
                                        <p:cTn id="7" dur="1000"/>
                                        <p:tgtEl>
                                          <p:spTgt spid="912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5634" name="Text Box 2"/>
          <p:cNvSpPr txBox="1">
            <a:spLocks noChangeArrowheads="1"/>
          </p:cNvSpPr>
          <p:nvPr/>
        </p:nvSpPr>
        <p:spPr bwMode="auto">
          <a:xfrm>
            <a:off x="457200" y="1600200"/>
            <a:ext cx="8229600" cy="44196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a:latin typeface="Arial" panose="020B0604020202020204" pitchFamily="34" charset="0"/>
              </a:rPr>
              <a:t>Have you ever wondered how you or someone else would classify your personality? Many people like to learn about themselves and others and to identify their personalities. The Myers-Briggs Type Indicator</a:t>
            </a:r>
            <a:r>
              <a:rPr lang="en-US" altLang="en-US" baseline="30000">
                <a:latin typeface="Arial" panose="020B0604020202020204" pitchFamily="34" charset="0"/>
              </a:rPr>
              <a:t>®</a:t>
            </a:r>
            <a:r>
              <a:rPr lang="en-US" altLang="en-US">
                <a:latin typeface="Arial" panose="020B0604020202020204" pitchFamily="34" charset="0"/>
              </a:rPr>
              <a:t> (MBTI</a:t>
            </a:r>
            <a:r>
              <a:rPr lang="en-US" altLang="en-US" baseline="30000">
                <a:latin typeface="Arial" panose="020B0604020202020204" pitchFamily="34" charset="0"/>
              </a:rPr>
              <a:t>®</a:t>
            </a:r>
            <a:r>
              <a:rPr lang="en-US" altLang="en-US">
                <a:latin typeface="Arial" panose="020B0604020202020204" pitchFamily="34" charset="0"/>
              </a:rPr>
              <a:t>) is one of the most popular personality tests. It was developed to help people find a job that they both enjoyed and excelled at. The test classifies people into one of 16 types based on factors such as introversion, intuition, and judging. The MBTI is just one kind of psychological test; there are many others.</a:t>
            </a:r>
          </a:p>
        </p:txBody>
      </p:sp>
      <p:sp>
        <p:nvSpPr>
          <p:cNvPr id="965635" name="Rectangle 3"/>
          <p:cNvSpPr>
            <a:spLocks noChangeArrowheads="1"/>
          </p:cNvSpPr>
          <p:nvPr/>
        </p:nvSpPr>
        <p:spPr bwMode="auto">
          <a:xfrm>
            <a:off x="381000" y="609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Case Study: Testing Your Work Personality Type</a:t>
            </a:r>
            <a:endParaRPr lang="en-US" altLang="en-US">
              <a:solidFill>
                <a:srgbClr val="FFCC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1026"/>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14435" name="Rectangle 1027"/>
          <p:cNvSpPr>
            <a:spLocks noChangeArrowheads="1"/>
          </p:cNvSpPr>
          <p:nvPr/>
        </p:nvSpPr>
        <p:spPr bwMode="auto">
          <a:xfrm>
            <a:off x="457200" y="3733800"/>
            <a:ext cx="8229600" cy="1219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SAT, LSAT, MCAT</a:t>
            </a:r>
          </a:p>
        </p:txBody>
      </p:sp>
      <p:sp>
        <p:nvSpPr>
          <p:cNvPr id="914436" name="Rectangle 1028"/>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Identify Supporting Details</a:t>
            </a:r>
          </a:p>
          <a:p>
            <a:pPr>
              <a:lnSpc>
                <a:spcPct val="100000"/>
              </a:lnSpc>
              <a:spcBef>
                <a:spcPct val="0"/>
              </a:spcBef>
              <a:spcAft>
                <a:spcPct val="30000"/>
              </a:spcAft>
            </a:pPr>
            <a:r>
              <a:rPr lang="en-US" altLang="en-US"/>
              <a:t>What is an example of an aptitude test?</a:t>
            </a:r>
          </a:p>
        </p:txBody>
      </p:sp>
      <p:sp>
        <p:nvSpPr>
          <p:cNvPr id="914437" name="Rectangle 1029"/>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14438" name="AutoShape 1030"/>
          <p:cNvSpPr>
            <a:spLocks noChangeArrowheads="1"/>
          </p:cNvSpPr>
          <p:nvPr/>
        </p:nvSpPr>
        <p:spPr bwMode="auto">
          <a:xfrm flipH="1" flipV="1">
            <a:off x="8458200" y="34909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1443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14435"/>
                                        </p:tgtEl>
                                        <p:attrNameLst>
                                          <p:attrName>style.visibility</p:attrName>
                                        </p:attrNameLst>
                                      </p:cBhvr>
                                      <p:to>
                                        <p:strVal val="visible"/>
                                      </p:to>
                                    </p:set>
                                    <p:animEffect transition="in" filter="wipe(up)">
                                      <p:cBhvr>
                                        <p:cTn id="10" dur="500"/>
                                        <p:tgtEl>
                                          <p:spTgt spid="914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35" grpId="0" animBg="1"/>
      <p:bldP spid="9144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18531" name="Rectangle 3"/>
          <p:cNvSpPr>
            <a:spLocks noChangeArrowheads="1"/>
          </p:cNvSpPr>
          <p:nvPr/>
        </p:nvSpPr>
        <p:spPr bwMode="auto">
          <a:xfrm>
            <a:off x="457200" y="1828800"/>
            <a:ext cx="8229600" cy="3276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Aptitude tests are intended to measure potential for learning in a specific area.</a:t>
            </a:r>
          </a:p>
          <a:p>
            <a:pPr lvl="1" algn="l">
              <a:lnSpc>
                <a:spcPct val="100000"/>
              </a:lnSpc>
              <a:spcBef>
                <a:spcPct val="0"/>
              </a:spcBef>
              <a:spcAft>
                <a:spcPct val="30000"/>
              </a:spcAft>
              <a:buFontTx/>
              <a:buChar char="–"/>
            </a:pPr>
            <a:r>
              <a:rPr lang="en-US" altLang="en-US" sz="1800"/>
              <a:t>They are usually given before a person has had any training in the specific area, and used to predict how well the person will do in that area.</a:t>
            </a:r>
          </a:p>
          <a:p>
            <a:pPr lvl="1" algn="l">
              <a:lnSpc>
                <a:spcPct val="100000"/>
              </a:lnSpc>
              <a:spcBef>
                <a:spcPct val="0"/>
              </a:spcBef>
              <a:spcAft>
                <a:spcPct val="30000"/>
              </a:spcAft>
              <a:buFontTx/>
              <a:buChar char="–"/>
            </a:pPr>
            <a:r>
              <a:rPr lang="en-US" altLang="en-US" sz="1800"/>
              <a:t>However, current abilities and future success are often based on past achievements.</a:t>
            </a:r>
          </a:p>
          <a:p>
            <a:pPr algn="l">
              <a:lnSpc>
                <a:spcPct val="100000"/>
              </a:lnSpc>
              <a:spcBef>
                <a:spcPct val="0"/>
              </a:spcBef>
              <a:spcAft>
                <a:spcPct val="30000"/>
              </a:spcAft>
              <a:buFontTx/>
              <a:buChar char="•"/>
            </a:pPr>
            <a:r>
              <a:rPr lang="en-US" altLang="en-US" sz="2000"/>
              <a:t>The SAT consists of verbal and quantitative parts that test the amount one has learned or achieved.</a:t>
            </a:r>
          </a:p>
          <a:p>
            <a:pPr lvl="1" algn="l">
              <a:lnSpc>
                <a:spcPct val="100000"/>
              </a:lnSpc>
              <a:spcBef>
                <a:spcPct val="0"/>
              </a:spcBef>
              <a:spcAft>
                <a:spcPct val="30000"/>
              </a:spcAft>
              <a:buFontTx/>
              <a:buChar char="–"/>
            </a:pPr>
            <a:r>
              <a:rPr lang="en-US" altLang="en-US" sz="1800"/>
              <a:t>It may be that there is no such thing as a “pure” aptitude test.</a:t>
            </a:r>
          </a:p>
        </p:txBody>
      </p:sp>
      <p:sp>
        <p:nvSpPr>
          <p:cNvPr id="918532" name="Rectangle 4"/>
          <p:cNvSpPr>
            <a:spLocks noChangeArrowheads="1"/>
          </p:cNvSpPr>
          <p:nvPr/>
        </p:nvSpPr>
        <p:spPr bwMode="auto">
          <a:xfrm>
            <a:off x="381000" y="609600"/>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Distinguishing Between Achievement and Aptitude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18531"/>
                                        </p:tgtEl>
                                        <p:attrNameLst>
                                          <p:attrName>style.visibility</p:attrName>
                                        </p:attrNameLst>
                                      </p:cBhvr>
                                      <p:to>
                                        <p:strVal val="visible"/>
                                      </p:to>
                                    </p:set>
                                    <p:animEffect transition="in" filter="wipe(up)">
                                      <p:cBhvr>
                                        <p:cTn id="7" dur="1000"/>
                                        <p:tgtEl>
                                          <p:spTgt spid="918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5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1026"/>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20579" name="Rectangle 1027"/>
          <p:cNvSpPr>
            <a:spLocks noChangeArrowheads="1"/>
          </p:cNvSpPr>
          <p:nvPr/>
        </p:nvSpPr>
        <p:spPr bwMode="auto">
          <a:xfrm>
            <a:off x="457200" y="3733800"/>
            <a:ext cx="8229600" cy="1219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verbal and quantitative (mathematical)</a:t>
            </a:r>
          </a:p>
        </p:txBody>
      </p:sp>
      <p:sp>
        <p:nvSpPr>
          <p:cNvPr id="920580" name="Rectangle 1028"/>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Summarize</a:t>
            </a:r>
          </a:p>
          <a:p>
            <a:pPr>
              <a:lnSpc>
                <a:spcPct val="100000"/>
              </a:lnSpc>
              <a:spcBef>
                <a:spcPct val="0"/>
              </a:spcBef>
              <a:spcAft>
                <a:spcPct val="30000"/>
              </a:spcAft>
            </a:pPr>
            <a:r>
              <a:rPr lang="en-US" altLang="en-US"/>
              <a:t>What two areas of knowledge does the SAT rely heavily upon?</a:t>
            </a:r>
          </a:p>
        </p:txBody>
      </p:sp>
      <p:sp>
        <p:nvSpPr>
          <p:cNvPr id="920581" name="Rectangle 1029"/>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20582" name="AutoShape 1030"/>
          <p:cNvSpPr>
            <a:spLocks noChangeArrowheads="1"/>
          </p:cNvSpPr>
          <p:nvPr/>
        </p:nvSpPr>
        <p:spPr bwMode="auto">
          <a:xfrm flipH="1" flipV="1">
            <a:off x="8458200" y="34909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2058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20579"/>
                                        </p:tgtEl>
                                        <p:attrNameLst>
                                          <p:attrName>style.visibility</p:attrName>
                                        </p:attrNameLst>
                                      </p:cBhvr>
                                      <p:to>
                                        <p:strVal val="visible"/>
                                      </p:to>
                                    </p:set>
                                    <p:animEffect transition="in" filter="wipe(up)">
                                      <p:cBhvr>
                                        <p:cTn id="10" dur="500"/>
                                        <p:tgtEl>
                                          <p:spTgt spid="920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79" grpId="0" animBg="1"/>
      <p:bldP spid="9205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29" name="Picture 5" descr="psych_4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713" y="838200"/>
            <a:ext cx="8382000" cy="4005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922629"/>
                                        </p:tgtEl>
                                        <p:attrNameLst>
                                          <p:attrName>style.visibility</p:attrName>
                                        </p:attrNameLst>
                                      </p:cBhvr>
                                      <p:to>
                                        <p:strVal val="visible"/>
                                      </p:to>
                                    </p:set>
                                    <p:animEffect transition="in" filter="blinds(horizontal)">
                                      <p:cBhvr>
                                        <p:cTn id="7" dur="1000"/>
                                        <p:tgtEl>
                                          <p:spTgt spid="922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Text Box 2"/>
          <p:cNvSpPr txBox="1">
            <a:spLocks noChangeArrowheads="1"/>
          </p:cNvSpPr>
          <p:nvPr/>
        </p:nvSpPr>
        <p:spPr bwMode="auto">
          <a:xfrm>
            <a:off x="457200" y="1143000"/>
            <a:ext cx="4038600" cy="23622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People usually perform better in jobs that interest them, and people who share interests with those who are successful at a job are more likely to be successful.</a:t>
            </a:r>
          </a:p>
          <a:p>
            <a:pPr eaLnBrk="1" hangingPunct="1">
              <a:lnSpc>
                <a:spcPct val="100000"/>
              </a:lnSpc>
              <a:spcBef>
                <a:spcPct val="20000"/>
              </a:spcBef>
              <a:spcAft>
                <a:spcPct val="25000"/>
              </a:spcAft>
              <a:buFontTx/>
              <a:buChar char="•"/>
            </a:pPr>
            <a:r>
              <a:rPr lang="en-US" altLang="en-US" sz="1800" b="1">
                <a:latin typeface="Arial" panose="020B0604020202020204" pitchFamily="34" charset="0"/>
              </a:rPr>
              <a:t>Vocational interest inventories</a:t>
            </a:r>
            <a:r>
              <a:rPr lang="en-US" altLang="en-US" sz="1800">
                <a:latin typeface="Arial" panose="020B0604020202020204" pitchFamily="34" charset="0"/>
              </a:rPr>
              <a:t> help find interests</a:t>
            </a:r>
          </a:p>
        </p:txBody>
      </p:sp>
      <p:sp>
        <p:nvSpPr>
          <p:cNvPr id="923651" name="Text Box 3"/>
          <p:cNvSpPr txBox="1">
            <a:spLocks noChangeArrowheads="1"/>
          </p:cNvSpPr>
          <p:nvPr/>
        </p:nvSpPr>
        <p:spPr bwMode="auto">
          <a:xfrm>
            <a:off x="457200" y="3581400"/>
            <a:ext cx="4038600" cy="22860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Campbell</a:t>
            </a:r>
            <a:r>
              <a:rPr lang="en-US" altLang="en-US" b="1" baseline="30000">
                <a:solidFill>
                  <a:srgbClr val="BF0000"/>
                </a:solidFill>
                <a:latin typeface="Arial" panose="020B0604020202020204" pitchFamily="34" charset="0"/>
              </a:rPr>
              <a:t>TM</a:t>
            </a:r>
            <a:r>
              <a:rPr lang="en-US" altLang="en-US" b="1">
                <a:solidFill>
                  <a:srgbClr val="BF0000"/>
                </a:solidFill>
                <a:latin typeface="Arial" panose="020B0604020202020204" pitchFamily="34" charset="0"/>
              </a:rPr>
              <a:t> Interest and Skill Survey (CISS</a:t>
            </a:r>
            <a:r>
              <a:rPr lang="en-US" altLang="en-US" b="1" baseline="30000">
                <a:solidFill>
                  <a:srgbClr val="BF0000"/>
                </a:solidFill>
                <a:latin typeface="Arial" panose="020B0604020202020204" pitchFamily="34" charset="0"/>
              </a:rPr>
              <a:t>®</a:t>
            </a:r>
            <a:r>
              <a:rPr lang="en-US" altLang="en-US" b="1">
                <a:solidFill>
                  <a:srgbClr val="BF0000"/>
                </a:solidFill>
                <a:latin typeface="Arial" panose="020B0604020202020204" pitchFamily="34" charset="0"/>
              </a:rPr>
              <a:t>)</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Not as direct as the Kuder test</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Compares test taker’s interests with interests of people successful in various jobs</a:t>
            </a:r>
          </a:p>
        </p:txBody>
      </p:sp>
      <p:sp>
        <p:nvSpPr>
          <p:cNvPr id="923652" name="Text Box 4"/>
          <p:cNvSpPr txBox="1">
            <a:spLocks noChangeArrowheads="1"/>
          </p:cNvSpPr>
          <p:nvPr/>
        </p:nvSpPr>
        <p:spPr bwMode="auto">
          <a:xfrm>
            <a:off x="4724400" y="1143000"/>
            <a:ext cx="4038600" cy="23622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Kuder</a:t>
            </a:r>
            <a:r>
              <a:rPr lang="en-US" altLang="en-US" b="1" baseline="30000">
                <a:solidFill>
                  <a:srgbClr val="BF0000"/>
                </a:solidFill>
                <a:latin typeface="Arial" panose="020B0604020202020204" pitchFamily="34" charset="0"/>
              </a:rPr>
              <a:t>®</a:t>
            </a:r>
            <a:r>
              <a:rPr lang="en-US" altLang="en-US" b="1">
                <a:solidFill>
                  <a:srgbClr val="BF0000"/>
                </a:solidFill>
                <a:latin typeface="Arial" panose="020B0604020202020204" pitchFamily="34" charset="0"/>
              </a:rPr>
              <a:t> Career Search</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b="1">
                <a:latin typeface="Arial" panose="020B0604020202020204" pitchFamily="34" charset="0"/>
              </a:rPr>
              <a:t>Forced-choice format:</a:t>
            </a:r>
            <a:r>
              <a:rPr lang="en-US" altLang="en-US" sz="1800">
                <a:latin typeface="Arial" panose="020B0604020202020204" pitchFamily="34" charset="0"/>
              </a:rPr>
              <a:t> the test taker is forced to choose one of the answers, even if none seems to fit exactly</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Results show interests such as science, music, art, literature, etc.</a:t>
            </a:r>
          </a:p>
        </p:txBody>
      </p:sp>
      <p:sp>
        <p:nvSpPr>
          <p:cNvPr id="923653" name="Text Box 5"/>
          <p:cNvSpPr txBox="1">
            <a:spLocks noChangeArrowheads="1"/>
          </p:cNvSpPr>
          <p:nvPr/>
        </p:nvSpPr>
        <p:spPr bwMode="auto">
          <a:xfrm>
            <a:off x="4724400" y="3581400"/>
            <a:ext cx="4038600" cy="22860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Evaluation of Interest Inventories</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They are useful to students who do not have specific career goals.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Tests provide only one source of guidance.</a:t>
            </a:r>
          </a:p>
        </p:txBody>
      </p:sp>
      <p:sp>
        <p:nvSpPr>
          <p:cNvPr id="923654"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Vocational Interest Inventories</a:t>
            </a:r>
            <a:endParaRPr lang="en-US" altLang="en-US">
              <a:solidFill>
                <a:srgbClr val="FFCC00"/>
              </a:solidFill>
            </a:endParaRPr>
          </a:p>
        </p:txBody>
      </p:sp>
      <p:sp>
        <p:nvSpPr>
          <p:cNvPr id="923655" name="AutoShape 7"/>
          <p:cNvSpPr>
            <a:spLocks noChangeArrowheads="1"/>
          </p:cNvSpPr>
          <p:nvPr/>
        </p:nvSpPr>
        <p:spPr bwMode="auto">
          <a:xfrm flipH="1" flipV="1">
            <a:off x="4191000" y="331946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3656" name="AutoShape 8"/>
          <p:cNvSpPr>
            <a:spLocks noChangeArrowheads="1"/>
          </p:cNvSpPr>
          <p:nvPr/>
        </p:nvSpPr>
        <p:spPr bwMode="auto">
          <a:xfrm flipH="1" flipV="1">
            <a:off x="8501063" y="3305175"/>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3657" name="AutoShape 9"/>
          <p:cNvSpPr>
            <a:spLocks noChangeArrowheads="1"/>
          </p:cNvSpPr>
          <p:nvPr/>
        </p:nvSpPr>
        <p:spPr bwMode="auto">
          <a:xfrm flipH="1" flipV="1">
            <a:off x="4191000" y="5638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23655"/>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923652"/>
                                        </p:tgtEl>
                                        <p:attrNameLst>
                                          <p:attrName>style.visibility</p:attrName>
                                        </p:attrNameLst>
                                      </p:cBhvr>
                                      <p:to>
                                        <p:strVal val="visible"/>
                                      </p:to>
                                    </p:set>
                                    <p:animEffect transition="in" filter="wipe(right)">
                                      <p:cBhvr>
                                        <p:cTn id="10" dur="500"/>
                                        <p:tgtEl>
                                          <p:spTgt spid="923652"/>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2365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23656"/>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923651"/>
                                        </p:tgtEl>
                                        <p:attrNameLst>
                                          <p:attrName>style.visibility</p:attrName>
                                        </p:attrNameLst>
                                      </p:cBhvr>
                                      <p:to>
                                        <p:strVal val="visible"/>
                                      </p:to>
                                    </p:set>
                                    <p:animEffect transition="in" filter="wipe(left)">
                                      <p:cBhvr>
                                        <p:cTn id="21" dur="500"/>
                                        <p:tgtEl>
                                          <p:spTgt spid="923651"/>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92365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23657"/>
                                        </p:tgtEl>
                                        <p:attrNameLst>
                                          <p:attrName>style.visibility</p:attrName>
                                        </p:attrNameLst>
                                      </p:cBhvr>
                                      <p:to>
                                        <p:strVal val="hidden"/>
                                      </p:to>
                                    </p:set>
                                  </p:childTnLst>
                                </p:cTn>
                              </p:par>
                            </p:childTnLst>
                          </p:cTn>
                        </p:par>
                        <p:par>
                          <p:cTn id="29" fill="hold" nodeType="afterGroup">
                            <p:stCondLst>
                              <p:cond delay="0"/>
                            </p:stCondLst>
                            <p:childTnLst>
                              <p:par>
                                <p:cTn id="30" presetID="22" presetClass="entr" presetSubtype="2" fill="hold" grpId="0" nodeType="afterEffect">
                                  <p:stCondLst>
                                    <p:cond delay="0"/>
                                  </p:stCondLst>
                                  <p:childTnLst>
                                    <p:set>
                                      <p:cBhvr>
                                        <p:cTn id="31" dur="1" fill="hold">
                                          <p:stCondLst>
                                            <p:cond delay="0"/>
                                          </p:stCondLst>
                                        </p:cTn>
                                        <p:tgtEl>
                                          <p:spTgt spid="923653"/>
                                        </p:tgtEl>
                                        <p:attrNameLst>
                                          <p:attrName>style.visibility</p:attrName>
                                        </p:attrNameLst>
                                      </p:cBhvr>
                                      <p:to>
                                        <p:strVal val="visible"/>
                                      </p:to>
                                    </p:set>
                                    <p:animEffect transition="in" filter="wipe(right)">
                                      <p:cBhvr>
                                        <p:cTn id="32" dur="500"/>
                                        <p:tgtEl>
                                          <p:spTgt spid="923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1" grpId="0" animBg="1"/>
      <p:bldP spid="923652" grpId="0" animBg="1"/>
      <p:bldP spid="923653" grpId="0" animBg="1"/>
      <p:bldP spid="923655" grpId="0" animBg="1"/>
      <p:bldP spid="923656" grpId="0" animBg="1"/>
      <p:bldP spid="923656" grpId="1" animBg="1"/>
      <p:bldP spid="923657" grpId="0" animBg="1"/>
      <p:bldP spid="92365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25699"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400" i="1"/>
              <a:t>test in which a person is required to choose one answer; “none of the above” is not an option</a:t>
            </a:r>
            <a:r>
              <a:rPr lang="en-US" altLang="en-US" sz="2400"/>
              <a:t> </a:t>
            </a:r>
          </a:p>
        </p:txBody>
      </p:sp>
      <p:sp>
        <p:nvSpPr>
          <p:cNvPr id="925700"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Summarize</a:t>
            </a:r>
          </a:p>
          <a:p>
            <a:pPr>
              <a:lnSpc>
                <a:spcPct val="100000"/>
              </a:lnSpc>
              <a:spcBef>
                <a:spcPct val="0"/>
              </a:spcBef>
              <a:spcAft>
                <a:spcPct val="30000"/>
              </a:spcAft>
            </a:pPr>
            <a:r>
              <a:rPr lang="en-US" altLang="en-US"/>
              <a:t>What is a forced-choice format?</a:t>
            </a:r>
          </a:p>
        </p:txBody>
      </p:sp>
      <p:sp>
        <p:nvSpPr>
          <p:cNvPr id="92570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25702" name="AutoShape 6"/>
          <p:cNvSpPr>
            <a:spLocks noChangeArrowheads="1"/>
          </p:cNvSpPr>
          <p:nvPr/>
        </p:nvSpPr>
        <p:spPr bwMode="auto">
          <a:xfrm flipH="1" flipV="1">
            <a:off x="8458200" y="34909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2570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25699"/>
                                        </p:tgtEl>
                                        <p:attrNameLst>
                                          <p:attrName>style.visibility</p:attrName>
                                        </p:attrNameLst>
                                      </p:cBhvr>
                                      <p:to>
                                        <p:strVal val="visible"/>
                                      </p:to>
                                    </p:set>
                                    <p:animEffect transition="in" filter="wipe(up)">
                                      <p:cBhvr>
                                        <p:cTn id="10" dur="500"/>
                                        <p:tgtEl>
                                          <p:spTgt spid="925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99" grpId="0" animBg="1"/>
      <p:bldP spid="92570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7746" name="Text Box 2"/>
          <p:cNvSpPr txBox="1">
            <a:spLocks noChangeArrowheads="1"/>
          </p:cNvSpPr>
          <p:nvPr/>
        </p:nvSpPr>
        <p:spPr bwMode="auto">
          <a:xfrm>
            <a:off x="457200" y="1143000"/>
            <a:ext cx="8229600" cy="12192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sz="2000" b="1">
                <a:solidFill>
                  <a:srgbClr val="BF0000"/>
                </a:solidFill>
                <a:latin typeface="Arial" panose="020B0604020202020204" pitchFamily="34" charset="0"/>
              </a:rPr>
              <a:t>Implicit Attitude Tests</a:t>
            </a:r>
          </a:p>
          <a:p>
            <a:pPr eaLnBrk="1" hangingPunct="1">
              <a:lnSpc>
                <a:spcPct val="120000"/>
              </a:lnSpc>
              <a:spcBef>
                <a:spcPct val="20000"/>
              </a:spcBef>
            </a:pPr>
            <a:r>
              <a:rPr lang="en-US" altLang="en-US" sz="1800">
                <a:latin typeface="Arial" panose="020B0604020202020204" pitchFamily="34" charset="0"/>
              </a:rPr>
              <a:t>These tests measure what people’s actions reveal them to implicitly, or unconsciously, believe.</a:t>
            </a:r>
          </a:p>
          <a:p>
            <a:pPr eaLnBrk="1" hangingPunct="1">
              <a:lnSpc>
                <a:spcPct val="120000"/>
              </a:lnSpc>
              <a:spcBef>
                <a:spcPct val="20000"/>
              </a:spcBef>
            </a:pPr>
            <a:endParaRPr lang="en-US" altLang="en-US" sz="1800">
              <a:latin typeface="Arial" panose="020B0604020202020204" pitchFamily="34" charset="0"/>
            </a:endParaRPr>
          </a:p>
        </p:txBody>
      </p:sp>
      <p:sp>
        <p:nvSpPr>
          <p:cNvPr id="927747" name="Rectangle 3"/>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Current Research in Psychology</a:t>
            </a:r>
            <a:endParaRPr lang="en-US" altLang="en-US">
              <a:solidFill>
                <a:srgbClr val="FFCC00"/>
              </a:solidFill>
            </a:endParaRPr>
          </a:p>
        </p:txBody>
      </p:sp>
      <p:sp>
        <p:nvSpPr>
          <p:cNvPr id="927748" name="Text Box 4"/>
          <p:cNvSpPr txBox="1">
            <a:spLocks noChangeArrowheads="1"/>
          </p:cNvSpPr>
          <p:nvPr/>
        </p:nvSpPr>
        <p:spPr bwMode="auto">
          <a:xfrm>
            <a:off x="457200" y="2590800"/>
            <a:ext cx="4038600" cy="33528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Many implicit attitude tests reveal that many people have unstated and unacknowledged prejudices base on race and gender.</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One test reveals that both white and black test takers are more likely to perceive black men as a threat.</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Project Implicit studies beliefs about disabilities, religion, body weight, and age.</a:t>
            </a:r>
          </a:p>
        </p:txBody>
      </p:sp>
      <p:sp>
        <p:nvSpPr>
          <p:cNvPr id="927749" name="Text Box 5"/>
          <p:cNvSpPr txBox="1">
            <a:spLocks noChangeArrowheads="1"/>
          </p:cNvSpPr>
          <p:nvPr/>
        </p:nvSpPr>
        <p:spPr bwMode="auto">
          <a:xfrm>
            <a:off x="4648200" y="2590800"/>
            <a:ext cx="4038600" cy="3276600"/>
          </a:xfrm>
          <a:prstGeom prst="rect">
            <a:avLst/>
          </a:prstGeom>
          <a:noFill/>
          <a:ln>
            <a:noFill/>
          </a:ln>
          <a:effectLst/>
          <a:extLst>
            <a:ext uri="{909E8E84-426E-40DD-AFC4-6F175D3DCCD1}">
              <a14:hiddenFill xmlns:a14="http://schemas.microsoft.com/office/drawing/2010/main">
                <a:solidFill>
                  <a:srgbClr val="E0E9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Most people have biases against women in positions of power and authority.</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Many people reveal prejudice against obese people.</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Some recent research says that answers might change if the test taker knows the results will be made public.</a:t>
            </a:r>
          </a:p>
        </p:txBody>
      </p:sp>
      <p:sp>
        <p:nvSpPr>
          <p:cNvPr id="927750" name="AutoShape 6"/>
          <p:cNvSpPr>
            <a:spLocks noChangeArrowheads="1"/>
          </p:cNvSpPr>
          <p:nvPr/>
        </p:nvSpPr>
        <p:spPr bwMode="auto">
          <a:xfrm flipH="1" flipV="1">
            <a:off x="8458200" y="2438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27751" name="AutoShape 7"/>
          <p:cNvSpPr>
            <a:spLocks noChangeArrowheads="1"/>
          </p:cNvSpPr>
          <p:nvPr/>
        </p:nvSpPr>
        <p:spPr bwMode="auto">
          <a:xfrm flipH="1" flipV="1">
            <a:off x="4191000" y="5729288"/>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2775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27748"/>
                                        </p:tgtEl>
                                        <p:attrNameLst>
                                          <p:attrName>style.visibility</p:attrName>
                                        </p:attrNameLst>
                                      </p:cBhvr>
                                      <p:to>
                                        <p:strVal val="visible"/>
                                      </p:to>
                                    </p:set>
                                    <p:animEffect transition="in" filter="wipe(left)">
                                      <p:cBhvr>
                                        <p:cTn id="10" dur="500"/>
                                        <p:tgtEl>
                                          <p:spTgt spid="927748"/>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2775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27751"/>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927749"/>
                                        </p:tgtEl>
                                        <p:attrNameLst>
                                          <p:attrName>style.visibility</p:attrName>
                                        </p:attrNameLst>
                                      </p:cBhvr>
                                      <p:to>
                                        <p:strVal val="visible"/>
                                      </p:to>
                                    </p:set>
                                    <p:animEffect transition="in" filter="wipe(left)">
                                      <p:cBhvr>
                                        <p:cTn id="21" dur="500"/>
                                        <p:tgtEl>
                                          <p:spTgt spid="927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48" grpId="0" animBg="1"/>
      <p:bldP spid="927749" grpId="0"/>
      <p:bldP spid="927750" grpId="0" animBg="1"/>
      <p:bldP spid="927751" grpId="0" animBg="1"/>
      <p:bldP spid="92775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9797" name="Picture 5" descr="psych_4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3050" y="931863"/>
            <a:ext cx="6019800" cy="5164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929797"/>
                                        </p:tgtEl>
                                        <p:attrNameLst>
                                          <p:attrName>style.visibility</p:attrName>
                                        </p:attrNameLst>
                                      </p:cBhvr>
                                      <p:to>
                                        <p:strVal val="visible"/>
                                      </p:to>
                                    </p:set>
                                    <p:animEffect transition="in" filter="box(out)">
                                      <p:cBhvr>
                                        <p:cTn id="7" dur="1000"/>
                                        <p:tgtEl>
                                          <p:spTgt spid="929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ChangeArrowheads="1"/>
          </p:cNvSpPr>
          <p:nvPr/>
        </p:nvSpPr>
        <p:spPr bwMode="auto">
          <a:xfrm>
            <a:off x="457200" y="1447800"/>
            <a:ext cx="8229600" cy="24384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Thinking Critically</a:t>
            </a:r>
            <a:endParaRPr lang="en-US" altLang="en-US" sz="2800" b="1"/>
          </a:p>
          <a:p>
            <a:pPr algn="l">
              <a:lnSpc>
                <a:spcPct val="100000"/>
              </a:lnSpc>
              <a:spcBef>
                <a:spcPct val="0"/>
              </a:spcBef>
              <a:spcAft>
                <a:spcPct val="30000"/>
              </a:spcAft>
              <a:buFontTx/>
              <a:buChar char="•"/>
            </a:pPr>
            <a:r>
              <a:rPr lang="en-US" altLang="en-US" sz="2400"/>
              <a:t>What do implicit attitude tests measure?</a:t>
            </a:r>
          </a:p>
          <a:p>
            <a:pPr algn="l">
              <a:lnSpc>
                <a:spcPct val="100000"/>
              </a:lnSpc>
              <a:spcBef>
                <a:spcPct val="0"/>
              </a:spcBef>
              <a:spcAft>
                <a:spcPct val="30000"/>
              </a:spcAft>
              <a:buFontTx/>
              <a:buChar char="•"/>
            </a:pPr>
            <a:r>
              <a:rPr lang="en-US" altLang="en-US" sz="2400"/>
              <a:t>What are some ways implicit biases might be overcome?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87107" name="Rectangle 3"/>
          <p:cNvSpPr>
            <a:spLocks noChangeArrowheads="1"/>
          </p:cNvSpPr>
          <p:nvPr/>
        </p:nvSpPr>
        <p:spPr bwMode="auto">
          <a:xfrm>
            <a:off x="457200" y="1752600"/>
            <a:ext cx="8229600" cy="3276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Personality Tests</a:t>
            </a:r>
          </a:p>
          <a:p>
            <a:pPr algn="l">
              <a:lnSpc>
                <a:spcPct val="100000"/>
              </a:lnSpc>
              <a:spcBef>
                <a:spcPct val="0"/>
              </a:spcBef>
              <a:spcAft>
                <a:spcPct val="30000"/>
              </a:spcAft>
              <a:buFontTx/>
              <a:buChar char="•"/>
            </a:pPr>
            <a:r>
              <a:rPr lang="en-US" altLang="en-US" sz="2400"/>
              <a:t>Objective tests present test takers with a standardized group of test items in the form of a questionnaire.</a:t>
            </a:r>
          </a:p>
          <a:p>
            <a:pPr algn="l">
              <a:lnSpc>
                <a:spcPct val="100000"/>
              </a:lnSpc>
              <a:spcBef>
                <a:spcPct val="0"/>
              </a:spcBef>
              <a:spcAft>
                <a:spcPct val="30000"/>
              </a:spcAft>
              <a:buFontTx/>
              <a:buChar char="•"/>
            </a:pPr>
            <a:r>
              <a:rPr lang="en-US" altLang="en-US" sz="2400"/>
              <a:t>Projective tests have no clearly specified answers and use an open-ended format.</a:t>
            </a:r>
          </a:p>
        </p:txBody>
      </p:sp>
      <p:sp>
        <p:nvSpPr>
          <p:cNvPr id="687108"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3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87107"/>
                                        </p:tgtEl>
                                        <p:attrNameLst>
                                          <p:attrName>style.visibility</p:attrName>
                                        </p:attrNameLst>
                                      </p:cBhvr>
                                      <p:to>
                                        <p:strVal val="visible"/>
                                      </p:to>
                                    </p:set>
                                    <p:animEffect transition="in" filter="wipe(up)">
                                      <p:cBhvr>
                                        <p:cTn id="7" dur="1000"/>
                                        <p:tgtEl>
                                          <p:spTgt spid="68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Text Box 2"/>
          <p:cNvSpPr txBox="1">
            <a:spLocks noChangeArrowheads="1"/>
          </p:cNvSpPr>
          <p:nvPr/>
        </p:nvSpPr>
        <p:spPr bwMode="auto">
          <a:xfrm>
            <a:off x="457200" y="1066800"/>
            <a:ext cx="7848600" cy="28194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i="1">
                <a:solidFill>
                  <a:srgbClr val="BF0000"/>
                </a:solidFill>
                <a:latin typeface="Arial" panose="020B0604020202020204" pitchFamily="34" charset="0"/>
              </a:rPr>
              <a:t>What do you think?</a:t>
            </a:r>
            <a:endParaRPr lang="en-US" altLang="en-US" b="1" i="1">
              <a:latin typeface="Arial" panose="020B0604020202020204" pitchFamily="34" charset="0"/>
            </a:endParaRPr>
          </a:p>
          <a:p>
            <a:pPr eaLnBrk="1" hangingPunct="1">
              <a:lnSpc>
                <a:spcPct val="100000"/>
              </a:lnSpc>
              <a:spcBef>
                <a:spcPct val="20000"/>
              </a:spcBef>
              <a:spcAft>
                <a:spcPct val="25000"/>
              </a:spcAft>
              <a:buFontTx/>
              <a:buChar char="•"/>
            </a:pPr>
            <a:r>
              <a:rPr lang="en-US" altLang="en-US">
                <a:latin typeface="Arial" panose="020B0604020202020204" pitchFamily="34" charset="0"/>
              </a:rPr>
              <a:t>What are the four dimensions that MBTI measures?</a:t>
            </a:r>
          </a:p>
          <a:p>
            <a:pPr eaLnBrk="1" hangingPunct="1">
              <a:lnSpc>
                <a:spcPct val="100000"/>
              </a:lnSpc>
              <a:spcBef>
                <a:spcPct val="20000"/>
              </a:spcBef>
              <a:spcAft>
                <a:spcPct val="25000"/>
              </a:spcAft>
              <a:buFontTx/>
              <a:buChar char="•"/>
            </a:pPr>
            <a:r>
              <a:rPr lang="en-US" altLang="en-US">
                <a:latin typeface="Arial" panose="020B0604020202020204" pitchFamily="34" charset="0"/>
              </a:rPr>
              <a:t>How might being labeled as having a certain type of personality affect you on the job?</a:t>
            </a:r>
          </a:p>
        </p:txBody>
      </p:sp>
      <p:sp>
        <p:nvSpPr>
          <p:cNvPr id="972803" name="Rectangle 3"/>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endParaRPr lang="en-US" altLang="en-US">
              <a:solidFill>
                <a:srgbClr val="FFCC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2802"/>
                                        </p:tgtEl>
                                        <p:attrNameLst>
                                          <p:attrName>style.visibility</p:attrName>
                                        </p:attrNameLst>
                                      </p:cBhvr>
                                      <p:to>
                                        <p:strVal val="visible"/>
                                      </p:to>
                                    </p:set>
                                    <p:animEffect transition="in" filter="wipe(right)">
                                      <p:cBhvr>
                                        <p:cTn id="7" dur="500"/>
                                        <p:tgtEl>
                                          <p:spTgt spid="972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0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89155" name="Rectangle 3"/>
          <p:cNvSpPr>
            <a:spLocks noChangeArrowheads="1"/>
          </p:cNvSpPr>
          <p:nvPr/>
        </p:nvSpPr>
        <p:spPr bwMode="auto">
          <a:xfrm>
            <a:off x="457200" y="2971800"/>
            <a:ext cx="8229600" cy="16764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What are objective tests?</a:t>
            </a:r>
          </a:p>
          <a:p>
            <a:pPr algn="l">
              <a:lnSpc>
                <a:spcPct val="100000"/>
              </a:lnSpc>
              <a:spcBef>
                <a:spcPct val="0"/>
              </a:spcBef>
              <a:spcAft>
                <a:spcPct val="30000"/>
              </a:spcAft>
              <a:buFontTx/>
              <a:buChar char="•"/>
            </a:pPr>
            <a:r>
              <a:rPr lang="en-US" altLang="en-US" sz="2000"/>
              <a:t>How would you describe projective tests?</a:t>
            </a:r>
          </a:p>
        </p:txBody>
      </p:sp>
      <p:sp>
        <p:nvSpPr>
          <p:cNvPr id="689156" name="Rectangle 4"/>
          <p:cNvSpPr>
            <a:spLocks noChangeArrowheads="1"/>
          </p:cNvSpPr>
          <p:nvPr/>
        </p:nvSpPr>
        <p:spPr bwMode="auto">
          <a:xfrm>
            <a:off x="457200" y="11430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Objective tests and projective tests can help to describe and measure various aspects of personality.</a:t>
            </a:r>
          </a:p>
        </p:txBody>
      </p:sp>
      <p:sp>
        <p:nvSpPr>
          <p:cNvPr id="68915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Personality Tests</a:t>
            </a:r>
            <a:endParaRPr lang="en-US" altLang="en-US">
              <a:solidFill>
                <a:srgbClr val="FFCC00"/>
              </a:solidFill>
            </a:endParaRPr>
          </a:p>
        </p:txBody>
      </p:sp>
      <p:sp>
        <p:nvSpPr>
          <p:cNvPr id="689158" name="AutoShape 6"/>
          <p:cNvSpPr>
            <a:spLocks noChangeArrowheads="1"/>
          </p:cNvSpPr>
          <p:nvPr/>
        </p:nvSpPr>
        <p:spPr bwMode="auto">
          <a:xfrm flipH="1" flipV="1">
            <a:off x="8458200" y="28051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8915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89155"/>
                                        </p:tgtEl>
                                        <p:attrNameLst>
                                          <p:attrName>style.visibility</p:attrName>
                                        </p:attrNameLst>
                                      </p:cBhvr>
                                      <p:to>
                                        <p:strVal val="visible"/>
                                      </p:to>
                                    </p:set>
                                    <p:animEffect transition="in" filter="wipe(up)">
                                      <p:cBhvr>
                                        <p:cTn id="10" dur="500"/>
                                        <p:tgtEl>
                                          <p:spTgt spid="68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155" grpId="0" animBg="1"/>
      <p:bldP spid="68915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691205" name="Picture 5" descr="psych_4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513" y="1943100"/>
            <a:ext cx="8534400" cy="3924300"/>
          </a:xfrm>
          <a:prstGeom prst="rect">
            <a:avLst/>
          </a:prstGeom>
          <a:noFill/>
          <a:extLst>
            <a:ext uri="{909E8E84-426E-40DD-AFC4-6F175D3DCCD1}">
              <a14:hiddenFill xmlns:a14="http://schemas.microsoft.com/office/drawing/2010/main">
                <a:solidFill>
                  <a:srgbClr val="FFFFFF"/>
                </a:solidFill>
              </a14:hiddenFill>
            </a:ext>
          </a:extLst>
        </p:spPr>
      </p:pic>
      <p:sp>
        <p:nvSpPr>
          <p:cNvPr id="691207" name="Text Box 7"/>
          <p:cNvSpPr txBox="1">
            <a:spLocks noChangeArrowheads="1"/>
          </p:cNvSpPr>
          <p:nvPr/>
        </p:nvSpPr>
        <p:spPr bwMode="auto">
          <a:xfrm>
            <a:off x="5791200" y="838200"/>
            <a:ext cx="2895600" cy="895350"/>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Why are people the way they are?</a:t>
            </a:r>
          </a:p>
        </p:txBody>
      </p:sp>
      <p:pic>
        <p:nvPicPr>
          <p:cNvPr id="691208" name="Picture 8" descr="psych_close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91205"/>
                                        </p:tgtEl>
                                        <p:attrNameLst>
                                          <p:attrName>style.visibility</p:attrName>
                                        </p:attrNameLst>
                                      </p:cBhvr>
                                      <p:to>
                                        <p:strVal val="visible"/>
                                      </p:to>
                                    </p:set>
                                    <p:animEffect transition="in" filter="wipe(left)">
                                      <p:cBhvr>
                                        <p:cTn id="7" dur="1000"/>
                                        <p:tgtEl>
                                          <p:spTgt spid="69120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91207"/>
                                        </p:tgtEl>
                                        <p:attrNameLst>
                                          <p:attrName>style.visibility</p:attrName>
                                        </p:attrNameLst>
                                      </p:cBhvr>
                                      <p:to>
                                        <p:strVal val="visible"/>
                                      </p:to>
                                    </p:set>
                                    <p:animEffect transition="in" filter="wipe(left)">
                                      <p:cBhvr>
                                        <p:cTn id="11" dur="500"/>
                                        <p:tgtEl>
                                          <p:spTgt spid="69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2866" name="Text Box 2"/>
          <p:cNvSpPr txBox="1">
            <a:spLocks noChangeArrowheads="1"/>
          </p:cNvSpPr>
          <p:nvPr/>
        </p:nvSpPr>
        <p:spPr bwMode="auto">
          <a:xfrm>
            <a:off x="457200" y="1143000"/>
            <a:ext cx="8229600" cy="20574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sz="2200">
                <a:latin typeface="Arial" panose="020B0604020202020204" pitchFamily="34" charset="0"/>
              </a:rPr>
              <a:t>A person’s personality consists of his or her characteristics, habits, preferences, and moods. Psychologists sometimes use tests to determine psychological problems. </a:t>
            </a:r>
            <a:r>
              <a:rPr lang="en-US" altLang="en-US" sz="2200" b="1">
                <a:latin typeface="Arial" panose="020B0604020202020204" pitchFamily="34" charset="0"/>
              </a:rPr>
              <a:t>Objective tests</a:t>
            </a:r>
            <a:r>
              <a:rPr lang="en-US" altLang="en-US" sz="2200">
                <a:latin typeface="Arial" panose="020B0604020202020204" pitchFamily="34" charset="0"/>
              </a:rPr>
              <a:t> present test takers with a standardized group of test items in the form of a questionnaire.</a:t>
            </a:r>
          </a:p>
        </p:txBody>
      </p:sp>
      <p:grpSp>
        <p:nvGrpSpPr>
          <p:cNvPr id="932874" name="Group 10"/>
          <p:cNvGrpSpPr>
            <a:grpSpLocks/>
          </p:cNvGrpSpPr>
          <p:nvPr/>
        </p:nvGrpSpPr>
        <p:grpSpPr bwMode="auto">
          <a:xfrm>
            <a:off x="457200" y="3276600"/>
            <a:ext cx="4038600" cy="2895600"/>
            <a:chOff x="288" y="2064"/>
            <a:chExt cx="2544" cy="1824"/>
          </a:xfrm>
        </p:grpSpPr>
        <p:sp>
          <p:nvSpPr>
            <p:cNvPr id="932868" name="Text Box 4"/>
            <p:cNvSpPr txBox="1">
              <a:spLocks noChangeArrowheads="1"/>
            </p:cNvSpPr>
            <p:nvPr/>
          </p:nvSpPr>
          <p:spPr bwMode="auto">
            <a:xfrm>
              <a:off x="288" y="2462"/>
              <a:ext cx="2544" cy="1426"/>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Most widely used test</a:t>
              </a:r>
            </a:p>
            <a:p>
              <a:pPr eaLnBrk="1" hangingPunct="1">
                <a:spcBef>
                  <a:spcPct val="20000"/>
                </a:spcBef>
                <a:buFontTx/>
                <a:buChar char="•"/>
              </a:pPr>
              <a:r>
                <a:rPr lang="en-US" altLang="en-US" sz="2000">
                  <a:latin typeface="Arial" panose="020B0604020202020204" pitchFamily="34" charset="0"/>
                </a:rPr>
                <a:t>Consists of true/false questions</a:t>
              </a:r>
            </a:p>
            <a:p>
              <a:pPr eaLnBrk="1" hangingPunct="1">
                <a:spcBef>
                  <a:spcPct val="20000"/>
                </a:spcBef>
                <a:buFontTx/>
                <a:buChar char="•"/>
              </a:pPr>
              <a:r>
                <a:rPr lang="en-US" altLang="en-US" sz="2000">
                  <a:latin typeface="Arial" panose="020B0604020202020204" pitchFamily="34" charset="0"/>
                </a:rPr>
                <a:t>Can determine psychological problems, as well as tendencies</a:t>
              </a:r>
            </a:p>
            <a:p>
              <a:pPr eaLnBrk="1" hangingPunct="1">
                <a:spcBef>
                  <a:spcPct val="20000"/>
                </a:spcBef>
                <a:buFontTx/>
                <a:buChar char="•"/>
              </a:pPr>
              <a:r>
                <a:rPr lang="en-US" altLang="en-US" sz="2000">
                  <a:latin typeface="Arial" panose="020B0604020202020204" pitchFamily="34" charset="0"/>
                </a:rPr>
                <a:t>Scores are placed on a scale that helps determine problems</a:t>
              </a:r>
            </a:p>
          </p:txBody>
        </p:sp>
        <p:sp>
          <p:nvSpPr>
            <p:cNvPr id="932869" name="Text Box 5"/>
            <p:cNvSpPr txBox="1">
              <a:spLocks noChangeArrowheads="1"/>
            </p:cNvSpPr>
            <p:nvPr/>
          </p:nvSpPr>
          <p:spPr bwMode="auto">
            <a:xfrm>
              <a:off x="288" y="2064"/>
              <a:ext cx="2544" cy="432"/>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Minnesota Multiphasic Personality Inventory (MMPI)</a:t>
              </a:r>
              <a:endParaRPr lang="en-US" altLang="en-US" sz="2000" b="1">
                <a:latin typeface="Arial" panose="020B0604020202020204" pitchFamily="34" charset="0"/>
              </a:endParaRPr>
            </a:p>
          </p:txBody>
        </p:sp>
      </p:grpSp>
      <p:sp>
        <p:nvSpPr>
          <p:cNvPr id="932870"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Objective Tests</a:t>
            </a:r>
            <a:endParaRPr lang="en-US" altLang="en-US">
              <a:solidFill>
                <a:srgbClr val="FFCC00"/>
              </a:solidFill>
            </a:endParaRPr>
          </a:p>
        </p:txBody>
      </p:sp>
      <p:grpSp>
        <p:nvGrpSpPr>
          <p:cNvPr id="932875" name="Group 11"/>
          <p:cNvGrpSpPr>
            <a:grpSpLocks/>
          </p:cNvGrpSpPr>
          <p:nvPr/>
        </p:nvGrpSpPr>
        <p:grpSpPr bwMode="auto">
          <a:xfrm>
            <a:off x="4648200" y="3276600"/>
            <a:ext cx="4038600" cy="2895600"/>
            <a:chOff x="2928" y="2064"/>
            <a:chExt cx="2544" cy="1824"/>
          </a:xfrm>
        </p:grpSpPr>
        <p:sp>
          <p:nvSpPr>
            <p:cNvPr id="932872" name="Text Box 8"/>
            <p:cNvSpPr txBox="1">
              <a:spLocks noChangeArrowheads="1"/>
            </p:cNvSpPr>
            <p:nvPr/>
          </p:nvSpPr>
          <p:spPr bwMode="auto">
            <a:xfrm>
              <a:off x="2928" y="2462"/>
              <a:ext cx="2544" cy="14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Designed to test “normal” personality traits</a:t>
              </a:r>
            </a:p>
            <a:p>
              <a:pPr eaLnBrk="1" hangingPunct="1">
                <a:spcBef>
                  <a:spcPct val="20000"/>
                </a:spcBef>
                <a:buFontTx/>
                <a:buChar char="•"/>
              </a:pPr>
              <a:r>
                <a:rPr lang="en-US" altLang="en-US" sz="2000">
                  <a:latin typeface="Arial" panose="020B0604020202020204" pitchFamily="34" charset="0"/>
                </a:rPr>
                <a:t>CPI more reliable than MMPI</a:t>
              </a:r>
            </a:p>
            <a:p>
              <a:pPr eaLnBrk="1" hangingPunct="1">
                <a:spcBef>
                  <a:spcPct val="20000"/>
                </a:spcBef>
                <a:buFontTx/>
                <a:buChar char="•"/>
              </a:pPr>
              <a:r>
                <a:rPr lang="en-US" altLang="en-US" sz="2000">
                  <a:latin typeface="Arial" panose="020B0604020202020204" pitchFamily="34" charset="0"/>
                </a:rPr>
                <a:t>Seems to be a better indicator of success, leadership, and reactions to stress</a:t>
              </a:r>
            </a:p>
          </p:txBody>
        </p:sp>
        <p:sp>
          <p:nvSpPr>
            <p:cNvPr id="932873" name="Text Box 9"/>
            <p:cNvSpPr txBox="1">
              <a:spLocks noChangeArrowheads="1"/>
            </p:cNvSpPr>
            <p:nvPr/>
          </p:nvSpPr>
          <p:spPr bwMode="auto">
            <a:xfrm>
              <a:off x="2928" y="2064"/>
              <a:ext cx="2544" cy="30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California Psychological Inventory (CPI)</a:t>
              </a:r>
              <a:endParaRPr lang="en-US" altLang="en-US" sz="2000" b="1">
                <a:latin typeface="Arial" panose="020B0604020202020204" pitchFamily="34" charset="0"/>
              </a:endParaRPr>
            </a:p>
          </p:txBody>
        </p:sp>
      </p:grpSp>
      <p:sp>
        <p:nvSpPr>
          <p:cNvPr id="932876" name="AutoShape 12"/>
          <p:cNvSpPr>
            <a:spLocks noChangeArrowheads="1"/>
          </p:cNvSpPr>
          <p:nvPr/>
        </p:nvSpPr>
        <p:spPr bwMode="auto">
          <a:xfrm flipH="1" flipV="1">
            <a:off x="8458200" y="3276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32877" name="AutoShape 13"/>
          <p:cNvSpPr>
            <a:spLocks noChangeArrowheads="1"/>
          </p:cNvSpPr>
          <p:nvPr/>
        </p:nvSpPr>
        <p:spPr bwMode="auto">
          <a:xfrm flipH="1" flipV="1">
            <a:off x="4524375" y="600075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32876"/>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932874"/>
                                        </p:tgtEl>
                                        <p:attrNameLst>
                                          <p:attrName>style.visibility</p:attrName>
                                        </p:attrNameLst>
                                      </p:cBhvr>
                                      <p:to>
                                        <p:strVal val="visible"/>
                                      </p:to>
                                    </p:set>
                                    <p:animEffect transition="in" filter="wipe(left)">
                                      <p:cBhvr>
                                        <p:cTn id="10" dur="500"/>
                                        <p:tgtEl>
                                          <p:spTgt spid="932874"/>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3287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32877"/>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932875"/>
                                        </p:tgtEl>
                                        <p:attrNameLst>
                                          <p:attrName>style.visibility</p:attrName>
                                        </p:attrNameLst>
                                      </p:cBhvr>
                                      <p:to>
                                        <p:strVal val="visible"/>
                                      </p:to>
                                    </p:set>
                                    <p:animEffect transition="in" filter="wipe(left)">
                                      <p:cBhvr>
                                        <p:cTn id="21" dur="500"/>
                                        <p:tgtEl>
                                          <p:spTgt spid="932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76" grpId="0" animBg="1"/>
      <p:bldP spid="932877" grpId="0" animBg="1"/>
      <p:bldP spid="93287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4917" name="Picture 5" descr="psych_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975" y="609600"/>
            <a:ext cx="8001000" cy="538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34917"/>
                                        </p:tgtEl>
                                        <p:attrNameLst>
                                          <p:attrName>style.visibility</p:attrName>
                                        </p:attrNameLst>
                                      </p:cBhvr>
                                      <p:to>
                                        <p:strVal val="visible"/>
                                      </p:to>
                                    </p:set>
                                    <p:animEffect transition="in" filter="randombar(horizontal)">
                                      <p:cBhvr>
                                        <p:cTn id="7" dur="1000"/>
                                        <p:tgtEl>
                                          <p:spTgt spid="934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835587" name="Rectangle 3"/>
          <p:cNvSpPr>
            <a:spLocks noChangeArrowheads="1"/>
          </p:cNvSpPr>
          <p:nvPr/>
        </p:nvSpPr>
        <p:spPr bwMode="auto">
          <a:xfrm>
            <a:off x="457200" y="3581400"/>
            <a:ext cx="8229600" cy="1524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the MMPI-2 and the CPI</a:t>
            </a:r>
          </a:p>
        </p:txBody>
      </p:sp>
      <p:sp>
        <p:nvSpPr>
          <p:cNvPr id="835588" name="Rectangle 4"/>
          <p:cNvSpPr>
            <a:spLocks noChangeArrowheads="1"/>
          </p:cNvSpPr>
          <p:nvPr/>
        </p:nvSpPr>
        <p:spPr bwMode="auto">
          <a:xfrm>
            <a:off x="457200" y="1600200"/>
            <a:ext cx="8229600" cy="15240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Find the Main Idea</a:t>
            </a:r>
          </a:p>
          <a:p>
            <a:pPr>
              <a:lnSpc>
                <a:spcPct val="100000"/>
              </a:lnSpc>
              <a:spcBef>
                <a:spcPct val="0"/>
              </a:spcBef>
              <a:spcAft>
                <a:spcPct val="30000"/>
              </a:spcAft>
            </a:pPr>
            <a:r>
              <a:rPr lang="en-US" altLang="en-US"/>
              <a:t>What are two examples of objective tests?</a:t>
            </a:r>
          </a:p>
        </p:txBody>
      </p:sp>
      <p:sp>
        <p:nvSpPr>
          <p:cNvPr id="83558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835590" name="AutoShape 6"/>
          <p:cNvSpPr>
            <a:spLocks noChangeArrowheads="1"/>
          </p:cNvSpPr>
          <p:nvPr/>
        </p:nvSpPr>
        <p:spPr bwMode="auto">
          <a:xfrm flipH="1" flipV="1">
            <a:off x="8458200" y="3200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3559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835587"/>
                                        </p:tgtEl>
                                        <p:attrNameLst>
                                          <p:attrName>style.visibility</p:attrName>
                                        </p:attrNameLst>
                                      </p:cBhvr>
                                      <p:to>
                                        <p:strVal val="visible"/>
                                      </p:to>
                                    </p:set>
                                    <p:animEffect transition="in" filter="wipe(up)">
                                      <p:cBhvr>
                                        <p:cTn id="10" dur="500"/>
                                        <p:tgtEl>
                                          <p:spTgt spid="835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7" grpId="0" animBg="1"/>
      <p:bldP spid="83559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5938" name="Text Box 2"/>
          <p:cNvSpPr txBox="1">
            <a:spLocks noChangeArrowheads="1"/>
          </p:cNvSpPr>
          <p:nvPr/>
        </p:nvSpPr>
        <p:spPr bwMode="auto">
          <a:xfrm>
            <a:off x="457200" y="1143000"/>
            <a:ext cx="8229600" cy="13716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sz="2200" b="1">
                <a:latin typeface="Arial" panose="020B0604020202020204" pitchFamily="34" charset="0"/>
              </a:rPr>
              <a:t>Projective tests:</a:t>
            </a:r>
            <a:r>
              <a:rPr lang="en-US" altLang="en-US" sz="2200">
                <a:latin typeface="Arial" panose="020B0604020202020204" pitchFamily="34" charset="0"/>
              </a:rPr>
              <a:t> test takers are asked to report what the stimuli represent to them</a:t>
            </a:r>
          </a:p>
          <a:p>
            <a:pPr eaLnBrk="1" hangingPunct="1">
              <a:lnSpc>
                <a:spcPct val="120000"/>
              </a:lnSpc>
              <a:spcBef>
                <a:spcPct val="20000"/>
              </a:spcBef>
            </a:pPr>
            <a:r>
              <a:rPr lang="en-US" altLang="en-US" sz="2200" b="1">
                <a:latin typeface="Arial" panose="020B0604020202020204" pitchFamily="34" charset="0"/>
              </a:rPr>
              <a:t>Open-ended format:</a:t>
            </a:r>
            <a:r>
              <a:rPr lang="en-US" altLang="en-US" sz="2200">
                <a:latin typeface="Arial" panose="020B0604020202020204" pitchFamily="34" charset="0"/>
              </a:rPr>
              <a:t> no specified answers</a:t>
            </a:r>
          </a:p>
        </p:txBody>
      </p:sp>
      <p:grpSp>
        <p:nvGrpSpPr>
          <p:cNvPr id="935939" name="Group 3"/>
          <p:cNvGrpSpPr>
            <a:grpSpLocks/>
          </p:cNvGrpSpPr>
          <p:nvPr/>
        </p:nvGrpSpPr>
        <p:grpSpPr bwMode="auto">
          <a:xfrm>
            <a:off x="457200" y="2667000"/>
            <a:ext cx="4038600" cy="3429000"/>
            <a:chOff x="288" y="2166"/>
            <a:chExt cx="2448" cy="1338"/>
          </a:xfrm>
        </p:grpSpPr>
        <p:sp>
          <p:nvSpPr>
            <p:cNvPr id="935940" name="Text Box 4"/>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Test takers look at an inkblot and tell the psychologist what it looks like to them.</a:t>
              </a:r>
            </a:p>
            <a:p>
              <a:pPr eaLnBrk="1" hangingPunct="1">
                <a:spcBef>
                  <a:spcPct val="20000"/>
                </a:spcBef>
                <a:buFontTx/>
                <a:buChar char="•"/>
              </a:pPr>
              <a:r>
                <a:rPr lang="en-US" altLang="en-US" sz="2000">
                  <a:latin typeface="Arial" panose="020B0604020202020204" pitchFamily="34" charset="0"/>
                </a:rPr>
                <a:t>Attempts to standardize the Rorschach conclude that four factors influence answers: </a:t>
              </a:r>
              <a:r>
                <a:rPr lang="en-US" altLang="en-US" sz="2000" i="1">
                  <a:latin typeface="Arial" panose="020B0604020202020204" pitchFamily="34" charset="0"/>
                </a:rPr>
                <a:t>location, determinants, content</a:t>
              </a:r>
              <a:r>
                <a:rPr lang="en-US" altLang="en-US" sz="2000">
                  <a:latin typeface="Arial" panose="020B0604020202020204" pitchFamily="34" charset="0"/>
                </a:rPr>
                <a:t>, and </a:t>
              </a:r>
              <a:r>
                <a:rPr lang="en-US" altLang="en-US" sz="2000" i="1">
                  <a:latin typeface="Arial" panose="020B0604020202020204" pitchFamily="34" charset="0"/>
                </a:rPr>
                <a:t>form.</a:t>
              </a:r>
            </a:p>
          </p:txBody>
        </p:sp>
        <p:sp>
          <p:nvSpPr>
            <p:cNvPr id="935941" name="Text Box 5"/>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Rorschach Inkblot Test</a:t>
              </a:r>
              <a:endParaRPr lang="en-US" altLang="en-US" sz="2000" b="1">
                <a:latin typeface="Arial" panose="020B0604020202020204" pitchFamily="34" charset="0"/>
              </a:endParaRPr>
            </a:p>
          </p:txBody>
        </p:sp>
      </p:grpSp>
      <p:sp>
        <p:nvSpPr>
          <p:cNvPr id="935942"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Projective Tests</a:t>
            </a:r>
            <a:endParaRPr lang="en-US" altLang="en-US">
              <a:solidFill>
                <a:srgbClr val="FFCC00"/>
              </a:solidFill>
            </a:endParaRPr>
          </a:p>
        </p:txBody>
      </p:sp>
      <p:grpSp>
        <p:nvGrpSpPr>
          <p:cNvPr id="935943" name="Group 7"/>
          <p:cNvGrpSpPr>
            <a:grpSpLocks/>
          </p:cNvGrpSpPr>
          <p:nvPr/>
        </p:nvGrpSpPr>
        <p:grpSpPr bwMode="auto">
          <a:xfrm>
            <a:off x="4648200" y="2667000"/>
            <a:ext cx="4038600" cy="3352800"/>
            <a:chOff x="288" y="2166"/>
            <a:chExt cx="2448" cy="1338"/>
          </a:xfrm>
        </p:grpSpPr>
        <p:sp>
          <p:nvSpPr>
            <p:cNvPr id="935944" name="Text Box 8"/>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Test takers are given a card with an illustration, and are directed to tell a story about what is occurring in the picture.</a:t>
              </a:r>
            </a:p>
            <a:p>
              <a:pPr eaLnBrk="1" hangingPunct="1">
                <a:spcBef>
                  <a:spcPct val="20000"/>
                </a:spcBef>
                <a:buFontTx/>
                <a:buChar char="•"/>
              </a:pPr>
              <a:r>
                <a:rPr lang="en-US" altLang="en-US" sz="2000">
                  <a:latin typeface="Arial" panose="020B0604020202020204" pitchFamily="34" charset="0"/>
                </a:rPr>
                <a:t>The test taker’s answer can reveal his or her needs or values.</a:t>
              </a:r>
            </a:p>
          </p:txBody>
        </p:sp>
        <p:sp>
          <p:nvSpPr>
            <p:cNvPr id="935945" name="Text Box 9"/>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Thematic Apperception Test</a:t>
              </a:r>
              <a:endParaRPr lang="en-US" altLang="en-US" sz="2000" b="1">
                <a:latin typeface="Arial" panose="020B0604020202020204" pitchFamily="34" charset="0"/>
              </a:endParaRPr>
            </a:p>
          </p:txBody>
        </p:sp>
      </p:grpSp>
      <p:sp>
        <p:nvSpPr>
          <p:cNvPr id="935946" name="AutoShape 10"/>
          <p:cNvSpPr>
            <a:spLocks noChangeArrowheads="1"/>
          </p:cNvSpPr>
          <p:nvPr/>
        </p:nvSpPr>
        <p:spPr bwMode="auto">
          <a:xfrm flipH="1" flipV="1">
            <a:off x="8458200" y="2590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35947" name="AutoShape 11"/>
          <p:cNvSpPr>
            <a:spLocks noChangeArrowheads="1"/>
          </p:cNvSpPr>
          <p:nvPr/>
        </p:nvSpPr>
        <p:spPr bwMode="auto">
          <a:xfrm flipH="1" flipV="1">
            <a:off x="4191000" y="5867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35946"/>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935939"/>
                                        </p:tgtEl>
                                        <p:attrNameLst>
                                          <p:attrName>style.visibility</p:attrName>
                                        </p:attrNameLst>
                                      </p:cBhvr>
                                      <p:to>
                                        <p:strVal val="visible"/>
                                      </p:to>
                                    </p:set>
                                    <p:animEffect transition="in" filter="wipe(left)">
                                      <p:cBhvr>
                                        <p:cTn id="10" dur="500"/>
                                        <p:tgtEl>
                                          <p:spTgt spid="935939"/>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3594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35947"/>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935943"/>
                                        </p:tgtEl>
                                        <p:attrNameLst>
                                          <p:attrName>style.visibility</p:attrName>
                                        </p:attrNameLst>
                                      </p:cBhvr>
                                      <p:to>
                                        <p:strVal val="visible"/>
                                      </p:to>
                                    </p:set>
                                    <p:animEffect transition="in" filter="wipe(left)">
                                      <p:cBhvr>
                                        <p:cTn id="21" dur="500"/>
                                        <p:tgtEl>
                                          <p:spTgt spid="935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46" grpId="0" animBg="1"/>
      <p:bldP spid="935947" grpId="0" animBg="1"/>
      <p:bldP spid="93594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0756" name="Picture 4" descr="psych_434"/>
          <p:cNvPicPr>
            <a:picLocks noChangeAspect="1" noChangeArrowheads="1"/>
          </p:cNvPicPr>
          <p:nvPr/>
        </p:nvPicPr>
        <p:blipFill>
          <a:blip r:embed="rId3">
            <a:extLst>
              <a:ext uri="{28A0092B-C50C-407E-A947-70E740481C1C}">
                <a14:useLocalDpi xmlns:a14="http://schemas.microsoft.com/office/drawing/2010/main" val="0"/>
              </a:ext>
            </a:extLst>
          </a:blip>
          <a:srcRect t="41701" r="4007"/>
          <a:stretch>
            <a:fillRect/>
          </a:stretch>
        </p:blipFill>
        <p:spPr bwMode="auto">
          <a:xfrm>
            <a:off x="4503738" y="1600200"/>
            <a:ext cx="4487862" cy="4495800"/>
          </a:xfrm>
          <a:prstGeom prst="rect">
            <a:avLst/>
          </a:prstGeom>
          <a:noFill/>
          <a:extLst>
            <a:ext uri="{909E8E84-426E-40DD-AFC4-6F175D3DCCD1}">
              <a14:hiddenFill xmlns:a14="http://schemas.microsoft.com/office/drawing/2010/main">
                <a:solidFill>
                  <a:srgbClr val="FFFFFF"/>
                </a:solidFill>
              </a14:hiddenFill>
            </a:ext>
          </a:extLst>
        </p:spPr>
      </p:pic>
      <p:pic>
        <p:nvPicPr>
          <p:cNvPr id="970755" name="Picture 3" descr="psych_434"/>
          <p:cNvPicPr>
            <a:picLocks noChangeAspect="1" noChangeArrowheads="1"/>
          </p:cNvPicPr>
          <p:nvPr/>
        </p:nvPicPr>
        <p:blipFill>
          <a:blip r:embed="rId3">
            <a:extLst>
              <a:ext uri="{28A0092B-C50C-407E-A947-70E740481C1C}">
                <a14:useLocalDpi xmlns:a14="http://schemas.microsoft.com/office/drawing/2010/main" val="0"/>
              </a:ext>
            </a:extLst>
          </a:blip>
          <a:srcRect b="59514"/>
          <a:stretch>
            <a:fillRect/>
          </a:stretch>
        </p:blipFill>
        <p:spPr bwMode="auto">
          <a:xfrm>
            <a:off x="76200" y="609600"/>
            <a:ext cx="4495800" cy="3001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70755"/>
                                        </p:tgtEl>
                                        <p:attrNameLst>
                                          <p:attrName>style.visibility</p:attrName>
                                        </p:attrNameLst>
                                      </p:cBhvr>
                                      <p:to>
                                        <p:strVal val="visible"/>
                                      </p:to>
                                    </p:set>
                                    <p:animEffect transition="in" filter="fade">
                                      <p:cBhvr>
                                        <p:cTn id="7" dur="500"/>
                                        <p:tgtEl>
                                          <p:spTgt spid="97075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970756"/>
                                        </p:tgtEl>
                                        <p:attrNameLst>
                                          <p:attrName>style.visibility</p:attrName>
                                        </p:attrNameLst>
                                      </p:cBhvr>
                                      <p:to>
                                        <p:strVal val="visible"/>
                                      </p:to>
                                    </p:set>
                                    <p:animEffect transition="in" filter="fade">
                                      <p:cBhvr>
                                        <p:cTn id="11" dur="500"/>
                                        <p:tgtEl>
                                          <p:spTgt spid="970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7635" name="Picture 3" descr="psych_435">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225" y="609600"/>
            <a:ext cx="3740150" cy="5305425"/>
          </a:xfrm>
          <a:prstGeom prst="rect">
            <a:avLst/>
          </a:prstGeom>
          <a:noFill/>
          <a:extLst>
            <a:ext uri="{909E8E84-426E-40DD-AFC4-6F175D3DCCD1}">
              <a14:hiddenFill xmlns:a14="http://schemas.microsoft.com/office/drawing/2010/main">
                <a:solidFill>
                  <a:srgbClr val="FFFFFF"/>
                </a:solidFill>
              </a14:hiddenFill>
            </a:ext>
          </a:extLst>
        </p:spPr>
      </p:pic>
      <p:sp>
        <p:nvSpPr>
          <p:cNvPr id="837636" name="Text Box 4"/>
          <p:cNvSpPr txBox="1">
            <a:spLocks noChangeArrowheads="1"/>
          </p:cNvSpPr>
          <p:nvPr/>
        </p:nvSpPr>
        <p:spPr bwMode="auto">
          <a:xfrm>
            <a:off x="228600" y="609600"/>
            <a:ext cx="2362200" cy="1296988"/>
          </a:xfrm>
          <a:prstGeom prst="rect">
            <a:avLst/>
          </a:prstGeom>
          <a:noFill/>
          <a:ln>
            <a:noFill/>
          </a:ln>
          <a:effectLst/>
          <a:extLst>
            <a:ext uri="{909E8E84-426E-40DD-AFC4-6F175D3DCCD1}">
              <a14:hiddenFill xmlns:a14="http://schemas.microsoft.com/office/drawing/2010/main">
                <a:solidFill>
                  <a:srgbClr val="580058"/>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a:t>Click on the image to play the Interactive.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37987" name="Rectangle 3"/>
          <p:cNvSpPr>
            <a:spLocks noChangeArrowheads="1"/>
          </p:cNvSpPr>
          <p:nvPr/>
        </p:nvSpPr>
        <p:spPr bwMode="auto">
          <a:xfrm>
            <a:off x="457200" y="3581400"/>
            <a:ext cx="8229600" cy="1524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the Rorschach inkblot test and the Thematic Apperception Test</a:t>
            </a:r>
          </a:p>
        </p:txBody>
      </p:sp>
      <p:sp>
        <p:nvSpPr>
          <p:cNvPr id="937988" name="Rectangle 4"/>
          <p:cNvSpPr>
            <a:spLocks noChangeArrowheads="1"/>
          </p:cNvSpPr>
          <p:nvPr/>
        </p:nvSpPr>
        <p:spPr bwMode="auto">
          <a:xfrm>
            <a:off x="457200" y="1600200"/>
            <a:ext cx="8229600" cy="15240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Summarize</a:t>
            </a:r>
          </a:p>
          <a:p>
            <a:pPr>
              <a:lnSpc>
                <a:spcPct val="100000"/>
              </a:lnSpc>
              <a:spcBef>
                <a:spcPct val="0"/>
              </a:spcBef>
              <a:spcAft>
                <a:spcPct val="30000"/>
              </a:spcAft>
            </a:pPr>
            <a:r>
              <a:rPr lang="en-US" altLang="en-US"/>
              <a:t>What are two examples of projective tests?</a:t>
            </a:r>
          </a:p>
        </p:txBody>
      </p:sp>
      <p:sp>
        <p:nvSpPr>
          <p:cNvPr id="93798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37990" name="AutoShape 6"/>
          <p:cNvSpPr>
            <a:spLocks noChangeArrowheads="1"/>
          </p:cNvSpPr>
          <p:nvPr/>
        </p:nvSpPr>
        <p:spPr bwMode="auto">
          <a:xfrm flipH="1" flipV="1">
            <a:off x="8458200" y="3200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3799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37987"/>
                                        </p:tgtEl>
                                        <p:attrNameLst>
                                          <p:attrName>style.visibility</p:attrName>
                                        </p:attrNameLst>
                                      </p:cBhvr>
                                      <p:to>
                                        <p:strVal val="visible"/>
                                      </p:to>
                                    </p:set>
                                    <p:animEffect transition="in" filter="wipe(up)">
                                      <p:cBhvr>
                                        <p:cTn id="10" dur="500"/>
                                        <p:tgtEl>
                                          <p:spTgt spid="937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87" grpId="0" animBg="1"/>
      <p:bldP spid="9379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06243" name="Rectangle 3"/>
          <p:cNvSpPr>
            <a:spLocks noChangeArrowheads="1"/>
          </p:cNvSpPr>
          <p:nvPr/>
        </p:nvSpPr>
        <p:spPr bwMode="auto">
          <a:xfrm>
            <a:off x="457200" y="1752600"/>
            <a:ext cx="8229600" cy="3276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Taking Tests</a:t>
            </a:r>
          </a:p>
          <a:p>
            <a:pPr algn="l">
              <a:lnSpc>
                <a:spcPct val="100000"/>
              </a:lnSpc>
              <a:spcBef>
                <a:spcPct val="0"/>
              </a:spcBef>
              <a:spcAft>
                <a:spcPct val="30000"/>
              </a:spcAft>
              <a:buFontTx/>
              <a:buChar char="•"/>
            </a:pPr>
            <a:r>
              <a:rPr lang="en-US" altLang="en-US" sz="2400"/>
              <a:t>Students can follow some general tips to improve their performance on tests.</a:t>
            </a:r>
          </a:p>
          <a:p>
            <a:pPr algn="l">
              <a:lnSpc>
                <a:spcPct val="100000"/>
              </a:lnSpc>
              <a:spcBef>
                <a:spcPct val="0"/>
              </a:spcBef>
              <a:spcAft>
                <a:spcPct val="30000"/>
              </a:spcAft>
              <a:buFontTx/>
              <a:buChar char="•"/>
            </a:pPr>
            <a:r>
              <a:rPr lang="en-US" altLang="en-US" sz="2400"/>
              <a:t>Multiple-choice questions are common on standardized tests such as the SATs.</a:t>
            </a:r>
          </a:p>
          <a:p>
            <a:pPr algn="l">
              <a:lnSpc>
                <a:spcPct val="100000"/>
              </a:lnSpc>
              <a:spcBef>
                <a:spcPct val="0"/>
              </a:spcBef>
              <a:spcAft>
                <a:spcPct val="30000"/>
              </a:spcAft>
              <a:buFontTx/>
              <a:buChar char="•"/>
            </a:pPr>
            <a:r>
              <a:rPr lang="en-US" altLang="en-US" sz="2400"/>
              <a:t>There are ways for students to reduce test anxiety.</a:t>
            </a:r>
          </a:p>
        </p:txBody>
      </p:sp>
      <p:sp>
        <p:nvSpPr>
          <p:cNvPr id="906244"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4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06243"/>
                                        </p:tgtEl>
                                        <p:attrNameLst>
                                          <p:attrName>style.visibility</p:attrName>
                                        </p:attrNameLst>
                                      </p:cBhvr>
                                      <p:to>
                                        <p:strVal val="visible"/>
                                      </p:to>
                                    </p:set>
                                    <p:animEffect transition="in" filter="wipe(up)">
                                      <p:cBhvr>
                                        <p:cTn id="7" dur="1000"/>
                                        <p:tgtEl>
                                          <p:spTgt spid="906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592899" name="Rectangle 3"/>
          <p:cNvSpPr>
            <a:spLocks noChangeArrowheads="1"/>
          </p:cNvSpPr>
          <p:nvPr/>
        </p:nvSpPr>
        <p:spPr bwMode="auto">
          <a:xfrm>
            <a:off x="457200" y="1905000"/>
            <a:ext cx="8229600" cy="3581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Psychology and Testing</a:t>
            </a:r>
          </a:p>
          <a:p>
            <a:pPr algn="l">
              <a:lnSpc>
                <a:spcPct val="100000"/>
              </a:lnSpc>
              <a:spcBef>
                <a:spcPct val="0"/>
              </a:spcBef>
              <a:spcAft>
                <a:spcPct val="30000"/>
              </a:spcAft>
              <a:buFontTx/>
              <a:buChar char="•"/>
            </a:pPr>
            <a:r>
              <a:rPr lang="en-US" altLang="en-US" sz="2400"/>
              <a:t>Psychological tests assess abilities, feelings, attitudes, and behavior.</a:t>
            </a:r>
          </a:p>
          <a:p>
            <a:pPr algn="l">
              <a:lnSpc>
                <a:spcPct val="100000"/>
              </a:lnSpc>
              <a:spcBef>
                <a:spcPct val="0"/>
              </a:spcBef>
              <a:spcAft>
                <a:spcPct val="30000"/>
              </a:spcAft>
              <a:buFontTx/>
              <a:buChar char="•"/>
            </a:pPr>
            <a:r>
              <a:rPr lang="en-US" altLang="en-US" sz="2400"/>
              <a:t>For a psychological test to be useful and accurate, it has to be standardized, reliable, valid, and have norms for scoring.</a:t>
            </a:r>
          </a:p>
          <a:p>
            <a:pPr algn="l">
              <a:lnSpc>
                <a:spcPct val="100000"/>
              </a:lnSpc>
              <a:spcBef>
                <a:spcPct val="0"/>
              </a:spcBef>
              <a:spcAft>
                <a:spcPct val="30000"/>
              </a:spcAft>
              <a:buFontTx/>
              <a:buChar char="•"/>
            </a:pPr>
            <a:r>
              <a:rPr lang="en-US" altLang="en-US" sz="2400"/>
              <a:t>Computers can be used to administer tests and help students prepare for tests.</a:t>
            </a:r>
          </a:p>
        </p:txBody>
      </p:sp>
      <p:sp>
        <p:nvSpPr>
          <p:cNvPr id="592900"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1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2899"/>
                                        </p:tgtEl>
                                        <p:attrNameLst>
                                          <p:attrName>style.visibility</p:attrName>
                                        </p:attrNameLst>
                                      </p:cBhvr>
                                      <p:to>
                                        <p:strVal val="visible"/>
                                      </p:to>
                                    </p:set>
                                    <p:animEffect transition="in" filter="wipe(up)">
                                      <p:cBhvr>
                                        <p:cTn id="7" dur="1000"/>
                                        <p:tgtEl>
                                          <p:spTgt spid="592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40035" name="Rectangle 3"/>
          <p:cNvSpPr>
            <a:spLocks noChangeArrowheads="1"/>
          </p:cNvSpPr>
          <p:nvPr/>
        </p:nvSpPr>
        <p:spPr bwMode="auto">
          <a:xfrm>
            <a:off x="457200" y="2971800"/>
            <a:ext cx="8229600" cy="2667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What are some tips for taking tests?</a:t>
            </a:r>
          </a:p>
          <a:p>
            <a:pPr algn="l">
              <a:lnSpc>
                <a:spcPct val="100000"/>
              </a:lnSpc>
              <a:spcBef>
                <a:spcPct val="0"/>
              </a:spcBef>
              <a:spcAft>
                <a:spcPct val="30000"/>
              </a:spcAft>
              <a:buFontTx/>
              <a:buChar char="•"/>
            </a:pPr>
            <a:r>
              <a:rPr lang="en-US" altLang="en-US" sz="2000"/>
              <a:t>Multiple-choice questions are found on what sorts of tests?</a:t>
            </a:r>
          </a:p>
          <a:p>
            <a:pPr algn="l">
              <a:lnSpc>
                <a:spcPct val="100000"/>
              </a:lnSpc>
              <a:spcBef>
                <a:spcPct val="0"/>
              </a:spcBef>
              <a:spcAft>
                <a:spcPct val="30000"/>
              </a:spcAft>
              <a:buFontTx/>
              <a:buChar char="•"/>
            </a:pPr>
            <a:r>
              <a:rPr lang="en-US" altLang="en-US" sz="2000"/>
              <a:t>What are some warning flags in true-false questions?</a:t>
            </a:r>
          </a:p>
          <a:p>
            <a:pPr algn="l">
              <a:lnSpc>
                <a:spcPct val="100000"/>
              </a:lnSpc>
              <a:spcBef>
                <a:spcPct val="0"/>
              </a:spcBef>
              <a:spcAft>
                <a:spcPct val="30000"/>
              </a:spcAft>
              <a:buFontTx/>
              <a:buChar char="•"/>
            </a:pPr>
            <a:r>
              <a:rPr lang="en-US" altLang="en-US" sz="2000"/>
              <a:t>What strategies can you use for short-answer and essay questions?</a:t>
            </a:r>
          </a:p>
          <a:p>
            <a:pPr algn="l">
              <a:lnSpc>
                <a:spcPct val="100000"/>
              </a:lnSpc>
              <a:spcBef>
                <a:spcPct val="0"/>
              </a:spcBef>
              <a:spcAft>
                <a:spcPct val="30000"/>
              </a:spcAft>
              <a:buFontTx/>
              <a:buChar char="•"/>
            </a:pPr>
            <a:r>
              <a:rPr lang="en-US" altLang="en-US" sz="2000"/>
              <a:t>How can you reduce test anxiety?</a:t>
            </a:r>
          </a:p>
          <a:p>
            <a:pPr algn="l">
              <a:lnSpc>
                <a:spcPct val="100000"/>
              </a:lnSpc>
              <a:spcBef>
                <a:spcPct val="0"/>
              </a:spcBef>
              <a:spcAft>
                <a:spcPct val="30000"/>
              </a:spcAft>
              <a:buFontTx/>
              <a:buChar char="•"/>
            </a:pPr>
            <a:endParaRPr lang="en-US" altLang="en-US" sz="2000"/>
          </a:p>
        </p:txBody>
      </p:sp>
      <p:sp>
        <p:nvSpPr>
          <p:cNvPr id="940036" name="Rectangle 4"/>
          <p:cNvSpPr>
            <a:spLocks noChangeArrowheads="1"/>
          </p:cNvSpPr>
          <p:nvPr/>
        </p:nvSpPr>
        <p:spPr bwMode="auto">
          <a:xfrm>
            <a:off x="457200" y="11430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Taking tests can be a nerve-racking experience, but there are ways to improve your performance.</a:t>
            </a:r>
          </a:p>
        </p:txBody>
      </p:sp>
      <p:sp>
        <p:nvSpPr>
          <p:cNvPr id="94003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Taking Tests</a:t>
            </a:r>
            <a:endParaRPr lang="en-US" altLang="en-US">
              <a:solidFill>
                <a:srgbClr val="FFCC00"/>
              </a:solidFill>
            </a:endParaRPr>
          </a:p>
        </p:txBody>
      </p:sp>
      <p:sp>
        <p:nvSpPr>
          <p:cNvPr id="940038" name="AutoShape 6"/>
          <p:cNvSpPr>
            <a:spLocks noChangeArrowheads="1"/>
          </p:cNvSpPr>
          <p:nvPr/>
        </p:nvSpPr>
        <p:spPr bwMode="auto">
          <a:xfrm flipH="1" flipV="1">
            <a:off x="8458200" y="28051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4003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40035"/>
                                        </p:tgtEl>
                                        <p:attrNameLst>
                                          <p:attrName>style.visibility</p:attrName>
                                        </p:attrNameLst>
                                      </p:cBhvr>
                                      <p:to>
                                        <p:strVal val="visible"/>
                                      </p:to>
                                    </p:set>
                                    <p:animEffect transition="in" filter="wipe(up)">
                                      <p:cBhvr>
                                        <p:cTn id="10" dur="500"/>
                                        <p:tgtEl>
                                          <p:spTgt spid="940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5" grpId="0" animBg="1"/>
      <p:bldP spid="9400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85" name="Picture 5" descr="psych_4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0" y="990600"/>
            <a:ext cx="6242050" cy="4624388"/>
          </a:xfrm>
          <a:prstGeom prst="rect">
            <a:avLst/>
          </a:prstGeom>
          <a:noFill/>
          <a:extLst>
            <a:ext uri="{909E8E84-426E-40DD-AFC4-6F175D3DCCD1}">
              <a14:hiddenFill xmlns:a14="http://schemas.microsoft.com/office/drawing/2010/main">
                <a:solidFill>
                  <a:srgbClr val="FFFFFF"/>
                </a:solidFill>
              </a14:hiddenFill>
            </a:ext>
          </a:extLst>
        </p:spPr>
      </p:pic>
      <p:sp>
        <p:nvSpPr>
          <p:cNvPr id="942087" name="Text Box 7"/>
          <p:cNvSpPr txBox="1">
            <a:spLocks noChangeArrowheads="1"/>
          </p:cNvSpPr>
          <p:nvPr/>
        </p:nvSpPr>
        <p:spPr bwMode="auto">
          <a:xfrm>
            <a:off x="457200" y="3048000"/>
            <a:ext cx="2895600" cy="895350"/>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Why are my palms sweating?</a:t>
            </a:r>
          </a:p>
        </p:txBody>
      </p:sp>
      <p:pic>
        <p:nvPicPr>
          <p:cNvPr id="942088" name="Picture 8" descr="psych_close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942085"/>
                                        </p:tgtEl>
                                        <p:attrNameLst>
                                          <p:attrName>style.visibility</p:attrName>
                                        </p:attrNameLst>
                                      </p:cBhvr>
                                      <p:to>
                                        <p:strVal val="visible"/>
                                      </p:to>
                                    </p:set>
                                    <p:animEffect transition="in" filter="strips(downLeft)">
                                      <p:cBhvr>
                                        <p:cTn id="7" dur="1000"/>
                                        <p:tgtEl>
                                          <p:spTgt spid="94208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42087"/>
                                        </p:tgtEl>
                                        <p:attrNameLst>
                                          <p:attrName>style.visibility</p:attrName>
                                        </p:attrNameLst>
                                      </p:cBhvr>
                                      <p:to>
                                        <p:strVal val="visible"/>
                                      </p:to>
                                    </p:set>
                                    <p:animEffect transition="in" filter="wipe(left)">
                                      <p:cBhvr>
                                        <p:cTn id="11" dur="500"/>
                                        <p:tgtEl>
                                          <p:spTgt spid="942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Text Box 2"/>
          <p:cNvSpPr txBox="1">
            <a:spLocks noChangeArrowheads="1"/>
          </p:cNvSpPr>
          <p:nvPr/>
        </p:nvSpPr>
        <p:spPr bwMode="auto">
          <a:xfrm>
            <a:off x="457200" y="1143000"/>
            <a:ext cx="4038600" cy="23622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endParaRPr lang="en-US" altLang="en-US" sz="1800" b="1">
              <a:latin typeface="Arial" panose="020B0604020202020204" pitchFamily="34" charset="0"/>
            </a:endParaRPr>
          </a:p>
          <a:p>
            <a:pPr eaLnBrk="1" hangingPunct="1">
              <a:lnSpc>
                <a:spcPct val="90000"/>
              </a:lnSpc>
              <a:spcBef>
                <a:spcPct val="20000"/>
              </a:spcBef>
              <a:spcAft>
                <a:spcPct val="25000"/>
              </a:spcAft>
              <a:buFontTx/>
              <a:buChar char="•"/>
            </a:pPr>
            <a:r>
              <a:rPr lang="en-US" altLang="en-US" sz="1800">
                <a:latin typeface="Arial" panose="020B0604020202020204" pitchFamily="34" charset="0"/>
              </a:rPr>
              <a:t>Some students know the material being tested, yet still perform poorly on tests.</a:t>
            </a:r>
          </a:p>
          <a:p>
            <a:pPr eaLnBrk="1" hangingPunct="1">
              <a:lnSpc>
                <a:spcPct val="90000"/>
              </a:lnSpc>
              <a:spcBef>
                <a:spcPct val="20000"/>
              </a:spcBef>
              <a:spcAft>
                <a:spcPct val="25000"/>
              </a:spcAft>
              <a:buFontTx/>
              <a:buChar char="•"/>
            </a:pPr>
            <a:r>
              <a:rPr lang="en-US" altLang="en-US" sz="1800">
                <a:latin typeface="Arial" panose="020B0604020202020204" pitchFamily="34" charset="0"/>
              </a:rPr>
              <a:t>You might think you have little control over the tests you take, but there are many things students can do to take charge of tests.</a:t>
            </a:r>
          </a:p>
        </p:txBody>
      </p:sp>
      <p:sp>
        <p:nvSpPr>
          <p:cNvPr id="944131" name="Text Box 3"/>
          <p:cNvSpPr txBox="1">
            <a:spLocks noChangeArrowheads="1"/>
          </p:cNvSpPr>
          <p:nvPr/>
        </p:nvSpPr>
        <p:spPr bwMode="auto">
          <a:xfrm>
            <a:off x="457200" y="3581400"/>
            <a:ext cx="4038600" cy="25908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Practice</a:t>
            </a:r>
            <a:endParaRPr lang="en-US" altLang="en-US" sz="1800" b="1">
              <a:latin typeface="Arial" panose="020B0604020202020204" pitchFamily="34" charset="0"/>
            </a:endParaRPr>
          </a:p>
          <a:p>
            <a:pPr eaLnBrk="1" hangingPunct="1">
              <a:lnSpc>
                <a:spcPct val="90000"/>
              </a:lnSpc>
              <a:spcBef>
                <a:spcPct val="20000"/>
              </a:spcBef>
              <a:spcAft>
                <a:spcPct val="25000"/>
              </a:spcAft>
              <a:buFontTx/>
              <a:buChar char="•"/>
            </a:pPr>
            <a:r>
              <a:rPr lang="en-US" altLang="en-US" sz="1800">
                <a:latin typeface="Arial" panose="020B0604020202020204" pitchFamily="34" charset="0"/>
              </a:rPr>
              <a:t>Plan regular study periods.</a:t>
            </a:r>
          </a:p>
          <a:p>
            <a:pPr eaLnBrk="1" hangingPunct="1">
              <a:lnSpc>
                <a:spcPct val="90000"/>
              </a:lnSpc>
              <a:spcBef>
                <a:spcPct val="20000"/>
              </a:spcBef>
              <a:spcAft>
                <a:spcPct val="25000"/>
              </a:spcAft>
              <a:buFontTx/>
              <a:buChar char="•"/>
            </a:pPr>
            <a:r>
              <a:rPr lang="en-US" altLang="en-US" sz="1800">
                <a:latin typeface="Arial" panose="020B0604020202020204" pitchFamily="34" charset="0"/>
              </a:rPr>
              <a:t>Create a study group.</a:t>
            </a:r>
          </a:p>
          <a:p>
            <a:pPr eaLnBrk="1" hangingPunct="1">
              <a:lnSpc>
                <a:spcPct val="90000"/>
              </a:lnSpc>
              <a:spcBef>
                <a:spcPct val="20000"/>
              </a:spcBef>
              <a:spcAft>
                <a:spcPct val="25000"/>
              </a:spcAft>
              <a:buFontTx/>
              <a:buChar char="•"/>
            </a:pPr>
            <a:r>
              <a:rPr lang="en-US" altLang="en-US" sz="1800">
                <a:latin typeface="Arial" panose="020B0604020202020204" pitchFamily="34" charset="0"/>
              </a:rPr>
              <a:t>Define key terms and outline essay questions.</a:t>
            </a:r>
          </a:p>
          <a:p>
            <a:pPr eaLnBrk="1" hangingPunct="1">
              <a:lnSpc>
                <a:spcPct val="90000"/>
              </a:lnSpc>
              <a:spcBef>
                <a:spcPct val="20000"/>
              </a:spcBef>
              <a:spcAft>
                <a:spcPct val="25000"/>
              </a:spcAft>
              <a:buFontTx/>
              <a:buChar char="•"/>
            </a:pPr>
            <a:r>
              <a:rPr lang="en-US" altLang="en-US" sz="1800">
                <a:latin typeface="Arial" panose="020B0604020202020204" pitchFamily="34" charset="0"/>
              </a:rPr>
              <a:t>Answer all questions, even those not assigned.</a:t>
            </a:r>
          </a:p>
        </p:txBody>
      </p:sp>
      <p:sp>
        <p:nvSpPr>
          <p:cNvPr id="944132" name="Text Box 4"/>
          <p:cNvSpPr txBox="1">
            <a:spLocks noChangeArrowheads="1"/>
          </p:cNvSpPr>
          <p:nvPr/>
        </p:nvSpPr>
        <p:spPr bwMode="auto">
          <a:xfrm>
            <a:off x="4724400" y="1143000"/>
            <a:ext cx="4038600" cy="23622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Gather Information</a:t>
            </a:r>
            <a:endParaRPr lang="en-US" altLang="en-US" sz="1800" b="1">
              <a:latin typeface="Arial" panose="020B0604020202020204" pitchFamily="34" charset="0"/>
            </a:endParaRPr>
          </a:p>
          <a:p>
            <a:pPr eaLnBrk="1" hangingPunct="1">
              <a:lnSpc>
                <a:spcPct val="90000"/>
              </a:lnSpc>
              <a:spcBef>
                <a:spcPct val="20000"/>
              </a:spcBef>
              <a:spcAft>
                <a:spcPct val="25000"/>
              </a:spcAft>
              <a:buFontTx/>
              <a:buChar char="•"/>
            </a:pPr>
            <a:r>
              <a:rPr lang="en-US" altLang="en-US" sz="1800">
                <a:latin typeface="Arial" panose="020B0604020202020204" pitchFamily="34" charset="0"/>
              </a:rPr>
              <a:t>Learn where and when the next test will be given.</a:t>
            </a:r>
          </a:p>
          <a:p>
            <a:pPr eaLnBrk="1" hangingPunct="1">
              <a:lnSpc>
                <a:spcPct val="90000"/>
              </a:lnSpc>
              <a:spcBef>
                <a:spcPct val="20000"/>
              </a:spcBef>
              <a:spcAft>
                <a:spcPct val="25000"/>
              </a:spcAft>
              <a:buFontTx/>
              <a:buChar char="•"/>
            </a:pPr>
            <a:r>
              <a:rPr lang="en-US" altLang="en-US" sz="1800">
                <a:latin typeface="Arial" panose="020B0604020202020204" pitchFamily="34" charset="0"/>
              </a:rPr>
              <a:t>Find out what kinds of questions will be asked.</a:t>
            </a:r>
          </a:p>
          <a:p>
            <a:pPr eaLnBrk="1" hangingPunct="1">
              <a:lnSpc>
                <a:spcPct val="90000"/>
              </a:lnSpc>
              <a:spcBef>
                <a:spcPct val="20000"/>
              </a:spcBef>
              <a:spcAft>
                <a:spcPct val="25000"/>
              </a:spcAft>
              <a:buFontTx/>
              <a:buChar char="•"/>
            </a:pPr>
            <a:r>
              <a:rPr lang="en-US" altLang="en-US" sz="1800">
                <a:latin typeface="Arial" panose="020B0604020202020204" pitchFamily="34" charset="0"/>
              </a:rPr>
              <a:t>Ask previous students where questions come from.</a:t>
            </a:r>
          </a:p>
        </p:txBody>
      </p:sp>
      <p:sp>
        <p:nvSpPr>
          <p:cNvPr id="944133" name="Text Box 5"/>
          <p:cNvSpPr txBox="1">
            <a:spLocks noChangeArrowheads="1"/>
          </p:cNvSpPr>
          <p:nvPr/>
        </p:nvSpPr>
        <p:spPr bwMode="auto">
          <a:xfrm>
            <a:off x="4724400" y="3581400"/>
            <a:ext cx="4038600" cy="25908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Be Test-Wise</a:t>
            </a:r>
            <a:endParaRPr lang="en-US" altLang="en-US" sz="1800" b="1">
              <a:latin typeface="Arial" panose="020B0604020202020204" pitchFamily="34" charset="0"/>
            </a:endParaRPr>
          </a:p>
          <a:p>
            <a:pPr eaLnBrk="1" hangingPunct="1">
              <a:lnSpc>
                <a:spcPct val="90000"/>
              </a:lnSpc>
              <a:spcBef>
                <a:spcPct val="20000"/>
              </a:spcBef>
              <a:spcAft>
                <a:spcPct val="25000"/>
              </a:spcAft>
              <a:buFontTx/>
              <a:buChar char="•"/>
            </a:pPr>
            <a:r>
              <a:rPr lang="en-US" altLang="en-US" sz="1800">
                <a:latin typeface="Arial" panose="020B0604020202020204" pitchFamily="34" charset="0"/>
              </a:rPr>
              <a:t>Read and follow the directions.</a:t>
            </a:r>
          </a:p>
          <a:p>
            <a:pPr eaLnBrk="1" hangingPunct="1">
              <a:lnSpc>
                <a:spcPct val="90000"/>
              </a:lnSpc>
              <a:spcBef>
                <a:spcPct val="20000"/>
              </a:spcBef>
              <a:spcAft>
                <a:spcPct val="25000"/>
              </a:spcAft>
              <a:buFontTx/>
              <a:buChar char="•"/>
            </a:pPr>
            <a:r>
              <a:rPr lang="en-US" altLang="en-US" sz="1800">
                <a:latin typeface="Arial" panose="020B0604020202020204" pitchFamily="34" charset="0"/>
              </a:rPr>
              <a:t>Bring the right materials to class.</a:t>
            </a:r>
          </a:p>
          <a:p>
            <a:pPr eaLnBrk="1" hangingPunct="1">
              <a:lnSpc>
                <a:spcPct val="90000"/>
              </a:lnSpc>
              <a:spcBef>
                <a:spcPct val="20000"/>
              </a:spcBef>
              <a:spcAft>
                <a:spcPct val="25000"/>
              </a:spcAft>
              <a:buFontTx/>
              <a:buChar char="•"/>
            </a:pPr>
            <a:r>
              <a:rPr lang="en-US" altLang="en-US" sz="1800">
                <a:latin typeface="Arial" panose="020B0604020202020204" pitchFamily="34" charset="0"/>
              </a:rPr>
              <a:t>Have working pens and paper.</a:t>
            </a:r>
          </a:p>
          <a:p>
            <a:pPr eaLnBrk="1" hangingPunct="1">
              <a:lnSpc>
                <a:spcPct val="90000"/>
              </a:lnSpc>
              <a:spcBef>
                <a:spcPct val="20000"/>
              </a:spcBef>
              <a:spcAft>
                <a:spcPct val="25000"/>
              </a:spcAft>
              <a:buFontTx/>
              <a:buChar char="•"/>
            </a:pPr>
            <a:r>
              <a:rPr lang="en-US" altLang="en-US" sz="1800">
                <a:latin typeface="Arial" panose="020B0604020202020204" pitchFamily="34" charset="0"/>
              </a:rPr>
              <a:t>Ask teachers if you can use a dictionary or calculator.</a:t>
            </a:r>
          </a:p>
        </p:txBody>
      </p:sp>
      <p:sp>
        <p:nvSpPr>
          <p:cNvPr id="944134"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Tips for Taking Tests</a:t>
            </a:r>
            <a:endParaRPr lang="en-US" altLang="en-US">
              <a:solidFill>
                <a:srgbClr val="FFCC00"/>
              </a:solidFill>
            </a:endParaRPr>
          </a:p>
        </p:txBody>
      </p:sp>
      <p:sp>
        <p:nvSpPr>
          <p:cNvPr id="944135" name="AutoShape 7"/>
          <p:cNvSpPr>
            <a:spLocks noChangeArrowheads="1"/>
          </p:cNvSpPr>
          <p:nvPr/>
        </p:nvSpPr>
        <p:spPr bwMode="auto">
          <a:xfrm flipH="1" flipV="1">
            <a:off x="4191000" y="331946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44136" name="AutoShape 8"/>
          <p:cNvSpPr>
            <a:spLocks noChangeArrowheads="1"/>
          </p:cNvSpPr>
          <p:nvPr/>
        </p:nvSpPr>
        <p:spPr bwMode="auto">
          <a:xfrm flipH="1" flipV="1">
            <a:off x="8458200" y="330676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44137" name="AutoShape 9"/>
          <p:cNvSpPr>
            <a:spLocks noChangeArrowheads="1"/>
          </p:cNvSpPr>
          <p:nvPr/>
        </p:nvSpPr>
        <p:spPr bwMode="auto">
          <a:xfrm flipH="1" flipV="1">
            <a:off x="4191000" y="5943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44135"/>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944132"/>
                                        </p:tgtEl>
                                        <p:attrNameLst>
                                          <p:attrName>style.visibility</p:attrName>
                                        </p:attrNameLst>
                                      </p:cBhvr>
                                      <p:to>
                                        <p:strVal val="visible"/>
                                      </p:to>
                                    </p:set>
                                    <p:animEffect transition="in" filter="wipe(right)">
                                      <p:cBhvr>
                                        <p:cTn id="10" dur="500"/>
                                        <p:tgtEl>
                                          <p:spTgt spid="944132"/>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4413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44136"/>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944131"/>
                                        </p:tgtEl>
                                        <p:attrNameLst>
                                          <p:attrName>style.visibility</p:attrName>
                                        </p:attrNameLst>
                                      </p:cBhvr>
                                      <p:to>
                                        <p:strVal val="visible"/>
                                      </p:to>
                                    </p:set>
                                    <p:animEffect transition="in" filter="wipe(left)">
                                      <p:cBhvr>
                                        <p:cTn id="21" dur="500"/>
                                        <p:tgtEl>
                                          <p:spTgt spid="944131"/>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94413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44137"/>
                                        </p:tgtEl>
                                        <p:attrNameLst>
                                          <p:attrName>style.visibility</p:attrName>
                                        </p:attrNameLst>
                                      </p:cBhvr>
                                      <p:to>
                                        <p:strVal val="hidden"/>
                                      </p:to>
                                    </p:set>
                                  </p:childTnLst>
                                </p:cTn>
                              </p:par>
                            </p:childTnLst>
                          </p:cTn>
                        </p:par>
                        <p:par>
                          <p:cTn id="29" fill="hold" nodeType="afterGroup">
                            <p:stCondLst>
                              <p:cond delay="0"/>
                            </p:stCondLst>
                            <p:childTnLst>
                              <p:par>
                                <p:cTn id="30" presetID="22" presetClass="entr" presetSubtype="2" fill="hold" grpId="0" nodeType="afterEffect">
                                  <p:stCondLst>
                                    <p:cond delay="0"/>
                                  </p:stCondLst>
                                  <p:childTnLst>
                                    <p:set>
                                      <p:cBhvr>
                                        <p:cTn id="31" dur="1" fill="hold">
                                          <p:stCondLst>
                                            <p:cond delay="0"/>
                                          </p:stCondLst>
                                        </p:cTn>
                                        <p:tgtEl>
                                          <p:spTgt spid="944133"/>
                                        </p:tgtEl>
                                        <p:attrNameLst>
                                          <p:attrName>style.visibility</p:attrName>
                                        </p:attrNameLst>
                                      </p:cBhvr>
                                      <p:to>
                                        <p:strVal val="visible"/>
                                      </p:to>
                                    </p:set>
                                    <p:animEffect transition="in" filter="wipe(right)">
                                      <p:cBhvr>
                                        <p:cTn id="32" dur="500"/>
                                        <p:tgtEl>
                                          <p:spTgt spid="944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1" grpId="0" animBg="1"/>
      <p:bldP spid="944132" grpId="0" animBg="1"/>
      <p:bldP spid="944133" grpId="0" animBg="1"/>
      <p:bldP spid="944135" grpId="0" animBg="1"/>
      <p:bldP spid="944136" grpId="0" animBg="1"/>
      <p:bldP spid="944136" grpId="1" animBg="1"/>
      <p:bldP spid="944137" grpId="0" animBg="1"/>
      <p:bldP spid="944137"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99395"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400" i="1"/>
              <a:t>read directions, follow them closely; bring right materials to class; ask about using helpful tools</a:t>
            </a:r>
          </a:p>
        </p:txBody>
      </p:sp>
      <p:sp>
        <p:nvSpPr>
          <p:cNvPr id="699396" name="Rectangle 4"/>
          <p:cNvSpPr>
            <a:spLocks noChangeArrowheads="1"/>
          </p:cNvSpPr>
          <p:nvPr/>
        </p:nvSpPr>
        <p:spPr bwMode="auto">
          <a:xfrm>
            <a:off x="457200" y="13716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Recall</a:t>
            </a:r>
          </a:p>
          <a:p>
            <a:pPr>
              <a:lnSpc>
                <a:spcPct val="100000"/>
              </a:lnSpc>
              <a:spcBef>
                <a:spcPct val="0"/>
              </a:spcBef>
              <a:spcAft>
                <a:spcPct val="30000"/>
              </a:spcAft>
            </a:pPr>
            <a:r>
              <a:rPr lang="en-US" altLang="en-US"/>
              <a:t>What is an example of being test-wise?</a:t>
            </a:r>
          </a:p>
        </p:txBody>
      </p:sp>
      <p:sp>
        <p:nvSpPr>
          <p:cNvPr id="69939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699398" name="AutoShape 6"/>
          <p:cNvSpPr>
            <a:spLocks noChangeArrowheads="1"/>
          </p:cNvSpPr>
          <p:nvPr/>
        </p:nvSpPr>
        <p:spPr bwMode="auto">
          <a:xfrm flipH="1" flipV="1">
            <a:off x="8458200" y="3429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9939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99395"/>
                                        </p:tgtEl>
                                        <p:attrNameLst>
                                          <p:attrName>style.visibility</p:attrName>
                                        </p:attrNameLst>
                                      </p:cBhvr>
                                      <p:to>
                                        <p:strVal val="visible"/>
                                      </p:to>
                                    </p:set>
                                    <p:animEffect transition="in" filter="wipe(up)">
                                      <p:cBhvr>
                                        <p:cTn id="10" dur="500"/>
                                        <p:tgtEl>
                                          <p:spTgt spid="69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5" grpId="0" animBg="1"/>
      <p:bldP spid="69939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46179" name="Rectangle 3"/>
          <p:cNvSpPr>
            <a:spLocks noChangeArrowheads="1"/>
          </p:cNvSpPr>
          <p:nvPr/>
        </p:nvSpPr>
        <p:spPr bwMode="auto">
          <a:xfrm>
            <a:off x="457200" y="1143000"/>
            <a:ext cx="8229600" cy="4724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Multiple-choice questions encourage students to focus on the right answer (and reject the wrong ones), and they can be graded quickly and objectively.</a:t>
            </a:r>
          </a:p>
          <a:p>
            <a:pPr algn="l">
              <a:lnSpc>
                <a:spcPct val="100000"/>
              </a:lnSpc>
              <a:spcBef>
                <a:spcPct val="0"/>
              </a:spcBef>
              <a:spcAft>
                <a:spcPct val="30000"/>
              </a:spcAft>
              <a:buFontTx/>
              <a:buChar char="•"/>
            </a:pPr>
            <a:r>
              <a:rPr lang="en-US" altLang="en-US" sz="2000"/>
              <a:t>Hints:</a:t>
            </a:r>
          </a:p>
          <a:p>
            <a:pPr lvl="1" algn="l">
              <a:lnSpc>
                <a:spcPct val="100000"/>
              </a:lnSpc>
              <a:spcBef>
                <a:spcPct val="0"/>
              </a:spcBef>
              <a:spcAft>
                <a:spcPct val="30000"/>
              </a:spcAft>
              <a:buFontTx/>
              <a:buChar char="–"/>
            </a:pPr>
            <a:r>
              <a:rPr lang="en-US" altLang="en-US" sz="1800"/>
              <a:t>Try to answer before you look at the choices.</a:t>
            </a:r>
          </a:p>
          <a:p>
            <a:pPr lvl="1" algn="l">
              <a:lnSpc>
                <a:spcPct val="100000"/>
              </a:lnSpc>
              <a:spcBef>
                <a:spcPct val="0"/>
              </a:spcBef>
              <a:spcAft>
                <a:spcPct val="30000"/>
              </a:spcAft>
              <a:buFontTx/>
              <a:buChar char="–"/>
            </a:pPr>
            <a:r>
              <a:rPr lang="en-US" altLang="en-US" sz="1800"/>
              <a:t>Consider every possible choice.</a:t>
            </a:r>
          </a:p>
          <a:p>
            <a:pPr lvl="1" algn="l">
              <a:lnSpc>
                <a:spcPct val="100000"/>
              </a:lnSpc>
              <a:spcBef>
                <a:spcPct val="0"/>
              </a:spcBef>
              <a:spcAft>
                <a:spcPct val="30000"/>
              </a:spcAft>
              <a:buFontTx/>
              <a:buChar char="–"/>
            </a:pPr>
            <a:r>
              <a:rPr lang="en-US" altLang="en-US" sz="1800"/>
              <a:t>Look for answers that are opposite: one of them is likely to be the answer.</a:t>
            </a:r>
          </a:p>
          <a:p>
            <a:pPr lvl="1" algn="l">
              <a:lnSpc>
                <a:spcPct val="100000"/>
              </a:lnSpc>
              <a:spcBef>
                <a:spcPct val="0"/>
              </a:spcBef>
              <a:spcAft>
                <a:spcPct val="30000"/>
              </a:spcAft>
              <a:buFontTx/>
              <a:buChar char="–"/>
            </a:pPr>
            <a:r>
              <a:rPr lang="en-US" altLang="en-US" sz="1800"/>
              <a:t>Look for the best choice listed.</a:t>
            </a:r>
          </a:p>
          <a:p>
            <a:pPr lvl="1" algn="l">
              <a:lnSpc>
                <a:spcPct val="100000"/>
              </a:lnSpc>
              <a:spcBef>
                <a:spcPct val="0"/>
              </a:spcBef>
              <a:spcAft>
                <a:spcPct val="30000"/>
              </a:spcAft>
              <a:buFontTx/>
              <a:buChar char="–"/>
            </a:pPr>
            <a:r>
              <a:rPr lang="en-US" altLang="en-US" sz="1800"/>
              <a:t>Mark difficult questions so that you can come back to them later.</a:t>
            </a:r>
          </a:p>
          <a:p>
            <a:pPr lvl="1" algn="l">
              <a:lnSpc>
                <a:spcPct val="100000"/>
              </a:lnSpc>
              <a:spcBef>
                <a:spcPct val="0"/>
              </a:spcBef>
              <a:spcAft>
                <a:spcPct val="30000"/>
              </a:spcAft>
              <a:buFontTx/>
              <a:buChar char="–"/>
            </a:pPr>
            <a:r>
              <a:rPr lang="en-US" altLang="en-US" sz="1800"/>
              <a:t>Guess only when the odds of gaining points outweigh the odds of losing points.</a:t>
            </a:r>
          </a:p>
          <a:p>
            <a:pPr lvl="1" algn="l">
              <a:lnSpc>
                <a:spcPct val="100000"/>
              </a:lnSpc>
              <a:spcBef>
                <a:spcPct val="0"/>
              </a:spcBef>
              <a:spcAft>
                <a:spcPct val="30000"/>
              </a:spcAft>
              <a:buFontTx/>
              <a:buChar char="–"/>
            </a:pPr>
            <a:r>
              <a:rPr lang="en-US" altLang="en-US" sz="1800"/>
              <a:t>Change your answer if you think you’ve made a mistake.</a:t>
            </a:r>
          </a:p>
        </p:txBody>
      </p:sp>
      <p:sp>
        <p:nvSpPr>
          <p:cNvPr id="946180"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Multiple-Choice Questions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46179"/>
                                        </p:tgtEl>
                                        <p:attrNameLst>
                                          <p:attrName>style.visibility</p:attrName>
                                        </p:attrNameLst>
                                      </p:cBhvr>
                                      <p:to>
                                        <p:strVal val="visible"/>
                                      </p:to>
                                    </p:set>
                                    <p:animEffect transition="in" filter="wipe(up)">
                                      <p:cBhvr>
                                        <p:cTn id="7" dur="1000"/>
                                        <p:tgtEl>
                                          <p:spTgt spid="946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7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48227"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One of the two is likely to be correct.</a:t>
            </a:r>
          </a:p>
        </p:txBody>
      </p:sp>
      <p:sp>
        <p:nvSpPr>
          <p:cNvPr id="948228" name="Rectangle 4"/>
          <p:cNvSpPr>
            <a:spLocks noChangeArrowheads="1"/>
          </p:cNvSpPr>
          <p:nvPr/>
        </p:nvSpPr>
        <p:spPr bwMode="auto">
          <a:xfrm>
            <a:off x="457200" y="13716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Analyze</a:t>
            </a:r>
          </a:p>
          <a:p>
            <a:pPr>
              <a:lnSpc>
                <a:spcPct val="100000"/>
              </a:lnSpc>
              <a:spcBef>
                <a:spcPct val="0"/>
              </a:spcBef>
              <a:spcAft>
                <a:spcPct val="30000"/>
              </a:spcAft>
            </a:pPr>
            <a:r>
              <a:rPr lang="en-US" altLang="en-US"/>
              <a:t>Why should you look for answers that are opposites?</a:t>
            </a:r>
          </a:p>
        </p:txBody>
      </p:sp>
      <p:sp>
        <p:nvSpPr>
          <p:cNvPr id="94822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48230" name="AutoShape 6"/>
          <p:cNvSpPr>
            <a:spLocks noChangeArrowheads="1"/>
          </p:cNvSpPr>
          <p:nvPr/>
        </p:nvSpPr>
        <p:spPr bwMode="auto">
          <a:xfrm flipH="1" flipV="1">
            <a:off x="8458200" y="3429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4823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48227"/>
                                        </p:tgtEl>
                                        <p:attrNameLst>
                                          <p:attrName>style.visibility</p:attrName>
                                        </p:attrNameLst>
                                      </p:cBhvr>
                                      <p:to>
                                        <p:strVal val="visible"/>
                                      </p:to>
                                    </p:set>
                                    <p:animEffect transition="in" filter="wipe(up)">
                                      <p:cBhvr>
                                        <p:cTn id="10" dur="500"/>
                                        <p:tgtEl>
                                          <p:spTgt spid="948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27" grpId="0" animBg="1"/>
      <p:bldP spid="94823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4373" name="Picture 5" descr="psych_4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81025"/>
            <a:ext cx="3665538"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954373"/>
                                        </p:tgtEl>
                                        <p:attrNameLst>
                                          <p:attrName>style.visibility</p:attrName>
                                        </p:attrNameLst>
                                      </p:cBhvr>
                                      <p:to>
                                        <p:strVal val="visible"/>
                                      </p:to>
                                    </p:set>
                                    <p:animEffect transition="in" filter="slide(fromLeft)">
                                      <p:cBhvr>
                                        <p:cTn id="7" dur="1000"/>
                                        <p:tgtEl>
                                          <p:spTgt spid="954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854020" name="Rectangle 4"/>
          <p:cNvSpPr>
            <a:spLocks noChangeArrowheads="1"/>
          </p:cNvSpPr>
          <p:nvPr/>
        </p:nvSpPr>
        <p:spPr bwMode="auto">
          <a:xfrm>
            <a:off x="457200" y="685800"/>
            <a:ext cx="8229600" cy="3657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2625" indent="-225425"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True-False Questions  </a:t>
            </a:r>
          </a:p>
          <a:p>
            <a:pPr algn="l">
              <a:lnSpc>
                <a:spcPct val="100000"/>
              </a:lnSpc>
              <a:spcAft>
                <a:spcPct val="25000"/>
              </a:spcAft>
              <a:buFontTx/>
              <a:buChar char="•"/>
            </a:pPr>
            <a:r>
              <a:rPr lang="en-US" altLang="en-US" sz="2000"/>
              <a:t>True-false questions can be tricky.</a:t>
            </a:r>
          </a:p>
          <a:p>
            <a:pPr algn="l">
              <a:lnSpc>
                <a:spcPct val="100000"/>
              </a:lnSpc>
              <a:spcAft>
                <a:spcPct val="25000"/>
              </a:spcAft>
              <a:buFontTx/>
              <a:buChar char="•"/>
            </a:pPr>
            <a:r>
              <a:rPr lang="en-US" altLang="en-US" sz="2000"/>
              <a:t>Hints:</a:t>
            </a:r>
          </a:p>
          <a:p>
            <a:pPr lvl="1" algn="l">
              <a:lnSpc>
                <a:spcPct val="100000"/>
              </a:lnSpc>
              <a:spcAft>
                <a:spcPct val="25000"/>
              </a:spcAft>
              <a:buFontTx/>
              <a:buChar char="–"/>
            </a:pPr>
            <a:r>
              <a:rPr lang="en-US" altLang="en-US" sz="1800"/>
              <a:t>For the item to be true, every part of it must be true.</a:t>
            </a:r>
          </a:p>
          <a:p>
            <a:pPr lvl="1" algn="l">
              <a:lnSpc>
                <a:spcPct val="100000"/>
              </a:lnSpc>
              <a:spcAft>
                <a:spcPct val="25000"/>
              </a:spcAft>
              <a:buFontTx/>
              <a:buChar char="–"/>
            </a:pPr>
            <a:r>
              <a:rPr lang="en-US" altLang="en-US" sz="1800"/>
              <a:t>Be wary of items that use absolutes such as </a:t>
            </a:r>
            <a:r>
              <a:rPr lang="en-US" altLang="en-US" sz="1800" i="1"/>
              <a:t>all, always</a:t>
            </a:r>
            <a:r>
              <a:rPr lang="en-US" altLang="en-US" sz="1800"/>
              <a:t>, or </a:t>
            </a:r>
            <a:r>
              <a:rPr lang="en-US" altLang="en-US" sz="1800" i="1"/>
              <a:t>never</a:t>
            </a:r>
            <a:r>
              <a:rPr lang="en-US" altLang="en-US" sz="1800"/>
              <a:t>.</a:t>
            </a:r>
          </a:p>
          <a:p>
            <a:pPr lvl="1" algn="l">
              <a:lnSpc>
                <a:spcPct val="100000"/>
              </a:lnSpc>
              <a:spcAft>
                <a:spcPct val="25000"/>
              </a:spcAft>
              <a:buFontTx/>
              <a:buChar char="–"/>
            </a:pPr>
            <a:r>
              <a:rPr lang="en-US" altLang="en-US" sz="1800"/>
              <a:t>Items that provide more information and are longer than others tend to be true.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54020"/>
                                        </p:tgtEl>
                                        <p:attrNameLst>
                                          <p:attrName>style.visibility</p:attrName>
                                        </p:attrNameLst>
                                      </p:cBhvr>
                                      <p:to>
                                        <p:strVal val="visible"/>
                                      </p:to>
                                    </p:set>
                                    <p:animEffect transition="in" filter="wipe(up)">
                                      <p:cBhvr>
                                        <p:cTn id="7" dur="500"/>
                                        <p:tgtEl>
                                          <p:spTgt spid="854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50275"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200" i="1"/>
              <a:t>50 percent</a:t>
            </a:r>
          </a:p>
        </p:txBody>
      </p:sp>
      <p:sp>
        <p:nvSpPr>
          <p:cNvPr id="950276" name="Rectangle 4"/>
          <p:cNvSpPr>
            <a:spLocks noChangeArrowheads="1"/>
          </p:cNvSpPr>
          <p:nvPr/>
        </p:nvSpPr>
        <p:spPr bwMode="auto">
          <a:xfrm>
            <a:off x="457200" y="13716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Analyze</a:t>
            </a:r>
          </a:p>
          <a:p>
            <a:pPr>
              <a:lnSpc>
                <a:spcPct val="100000"/>
              </a:lnSpc>
              <a:spcBef>
                <a:spcPct val="0"/>
              </a:spcBef>
              <a:spcAft>
                <a:spcPct val="30000"/>
              </a:spcAft>
            </a:pPr>
            <a:r>
              <a:rPr lang="en-US" altLang="en-US"/>
              <a:t>What are the odds of answering a true-false question correctly?</a:t>
            </a:r>
          </a:p>
        </p:txBody>
      </p:sp>
      <p:sp>
        <p:nvSpPr>
          <p:cNvPr id="95027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50278" name="AutoShape 6"/>
          <p:cNvSpPr>
            <a:spLocks noChangeArrowheads="1"/>
          </p:cNvSpPr>
          <p:nvPr/>
        </p:nvSpPr>
        <p:spPr bwMode="auto">
          <a:xfrm flipH="1" flipV="1">
            <a:off x="8458200" y="34147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5027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50275"/>
                                        </p:tgtEl>
                                        <p:attrNameLst>
                                          <p:attrName>style.visibility</p:attrName>
                                        </p:attrNameLst>
                                      </p:cBhvr>
                                      <p:to>
                                        <p:strVal val="visible"/>
                                      </p:to>
                                    </p:set>
                                    <p:animEffect transition="in" filter="wipe(up)">
                                      <p:cBhvr>
                                        <p:cTn id="10" dur="500"/>
                                        <p:tgtEl>
                                          <p:spTgt spid="950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75" grpId="0" animBg="1"/>
      <p:bldP spid="95027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52323" name="Rectangle 3"/>
          <p:cNvSpPr>
            <a:spLocks noChangeArrowheads="1"/>
          </p:cNvSpPr>
          <p:nvPr/>
        </p:nvSpPr>
        <p:spPr bwMode="auto">
          <a:xfrm>
            <a:off x="457200" y="685800"/>
            <a:ext cx="8229600" cy="53340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2625" indent="-225425"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Short-Answer and Essay Questions  </a:t>
            </a:r>
          </a:p>
          <a:p>
            <a:pPr algn="l">
              <a:lnSpc>
                <a:spcPct val="100000"/>
              </a:lnSpc>
              <a:spcAft>
                <a:spcPct val="25000"/>
              </a:spcAft>
              <a:buFontTx/>
              <a:buChar char="•"/>
            </a:pPr>
            <a:r>
              <a:rPr lang="en-US" altLang="en-US" sz="2000"/>
              <a:t>Short-answer items ask the test taker to give a brief response to a question.</a:t>
            </a:r>
          </a:p>
          <a:p>
            <a:pPr algn="l">
              <a:lnSpc>
                <a:spcPct val="100000"/>
              </a:lnSpc>
              <a:spcAft>
                <a:spcPct val="25000"/>
              </a:spcAft>
              <a:buFontTx/>
              <a:buChar char="•"/>
            </a:pPr>
            <a:r>
              <a:rPr lang="en-US" altLang="en-US" sz="2000"/>
              <a:t>Hints: </a:t>
            </a:r>
          </a:p>
          <a:p>
            <a:pPr lvl="1" algn="l">
              <a:lnSpc>
                <a:spcPct val="100000"/>
              </a:lnSpc>
              <a:spcAft>
                <a:spcPct val="25000"/>
              </a:spcAft>
              <a:buFontTx/>
              <a:buChar char="–"/>
            </a:pPr>
            <a:r>
              <a:rPr lang="en-US" altLang="en-US" sz="1800"/>
              <a:t>Answer in brief but complete sentences.</a:t>
            </a:r>
          </a:p>
          <a:p>
            <a:pPr lvl="1" algn="l">
              <a:lnSpc>
                <a:spcPct val="100000"/>
              </a:lnSpc>
              <a:spcAft>
                <a:spcPct val="25000"/>
              </a:spcAft>
              <a:buFontTx/>
              <a:buChar char="–"/>
            </a:pPr>
            <a:r>
              <a:rPr lang="en-US" altLang="en-US" sz="1800"/>
              <a:t>Include significant terms in your answer.</a:t>
            </a:r>
          </a:p>
          <a:p>
            <a:pPr lvl="1" algn="l">
              <a:lnSpc>
                <a:spcPct val="100000"/>
              </a:lnSpc>
              <a:spcAft>
                <a:spcPct val="25000"/>
              </a:spcAft>
              <a:buFontTx/>
              <a:buChar char="–"/>
            </a:pPr>
            <a:r>
              <a:rPr lang="en-US" altLang="en-US" sz="1800"/>
              <a:t>Avoid simply restating the question in different terms or making circular arguments.</a:t>
            </a:r>
          </a:p>
          <a:p>
            <a:pPr lvl="1" algn="l">
              <a:lnSpc>
                <a:spcPct val="100000"/>
              </a:lnSpc>
              <a:spcAft>
                <a:spcPct val="25000"/>
              </a:spcAft>
              <a:buFontTx/>
              <a:buChar char="–"/>
            </a:pPr>
            <a:r>
              <a:rPr lang="en-US" altLang="en-US" sz="1800"/>
              <a:t>Use detail if time and space allow.</a:t>
            </a:r>
          </a:p>
          <a:p>
            <a:pPr algn="l">
              <a:lnSpc>
                <a:spcPct val="100000"/>
              </a:lnSpc>
              <a:spcAft>
                <a:spcPct val="25000"/>
              </a:spcAft>
              <a:buFontTx/>
              <a:buChar char="•"/>
            </a:pPr>
            <a:r>
              <a:rPr lang="en-US" altLang="en-US" sz="2000"/>
              <a:t>Essay question hints:</a:t>
            </a:r>
          </a:p>
          <a:p>
            <a:pPr lvl="1" algn="l">
              <a:lnSpc>
                <a:spcPct val="100000"/>
              </a:lnSpc>
              <a:spcAft>
                <a:spcPct val="25000"/>
              </a:spcAft>
              <a:buFontTx/>
              <a:buChar char="–"/>
            </a:pPr>
            <a:r>
              <a:rPr lang="en-US" altLang="en-US" sz="1800"/>
              <a:t>Make certain you understand the question.</a:t>
            </a:r>
          </a:p>
          <a:p>
            <a:pPr lvl="1" algn="l">
              <a:lnSpc>
                <a:spcPct val="100000"/>
              </a:lnSpc>
              <a:spcAft>
                <a:spcPct val="25000"/>
              </a:spcAft>
              <a:buFontTx/>
              <a:buChar char="–"/>
            </a:pPr>
            <a:r>
              <a:rPr lang="en-US" altLang="en-US" sz="1800"/>
              <a:t>Make a quick outline before beginning to write.</a:t>
            </a:r>
          </a:p>
          <a:p>
            <a:pPr lvl="1" algn="l">
              <a:lnSpc>
                <a:spcPct val="100000"/>
              </a:lnSpc>
              <a:spcAft>
                <a:spcPct val="25000"/>
              </a:spcAft>
              <a:buFontTx/>
              <a:buChar char="–"/>
            </a:pPr>
            <a:r>
              <a:rPr lang="en-US" altLang="en-US" sz="1800"/>
              <a:t>Express your strongest ideas first.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52323"/>
                                        </p:tgtEl>
                                        <p:attrNameLst>
                                          <p:attrName>style.visibility</p:attrName>
                                        </p:attrNameLst>
                                      </p:cBhvr>
                                      <p:to>
                                        <p:strVal val="visible"/>
                                      </p:to>
                                    </p:set>
                                    <p:animEffect transition="in" filter="wipe(up)">
                                      <p:cBhvr>
                                        <p:cTn id="7" dur="500"/>
                                        <p:tgtEl>
                                          <p:spTgt spid="952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594947" name="Rectangle 3"/>
          <p:cNvSpPr>
            <a:spLocks noChangeArrowheads="1"/>
          </p:cNvSpPr>
          <p:nvPr/>
        </p:nvSpPr>
        <p:spPr bwMode="auto">
          <a:xfrm>
            <a:off x="457200" y="3276600"/>
            <a:ext cx="8229600" cy="1981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What are some uses of psychological tests?</a:t>
            </a:r>
          </a:p>
          <a:p>
            <a:pPr algn="l">
              <a:lnSpc>
                <a:spcPct val="100000"/>
              </a:lnSpc>
              <a:spcBef>
                <a:spcPct val="0"/>
              </a:spcBef>
              <a:spcAft>
                <a:spcPct val="30000"/>
              </a:spcAft>
              <a:buFontTx/>
              <a:buChar char="•"/>
            </a:pPr>
            <a:r>
              <a:rPr lang="en-US" altLang="en-US" sz="2000"/>
              <a:t>What are four important features of a psychological test?</a:t>
            </a:r>
          </a:p>
          <a:p>
            <a:pPr algn="l">
              <a:lnSpc>
                <a:spcPct val="100000"/>
              </a:lnSpc>
              <a:spcBef>
                <a:spcPct val="0"/>
              </a:spcBef>
              <a:spcAft>
                <a:spcPct val="30000"/>
              </a:spcAft>
              <a:buFontTx/>
              <a:buChar char="•"/>
            </a:pPr>
            <a:r>
              <a:rPr lang="en-US" altLang="en-US" sz="2000"/>
              <a:t>How can computers be used in testing?</a:t>
            </a:r>
          </a:p>
        </p:txBody>
      </p:sp>
      <p:sp>
        <p:nvSpPr>
          <p:cNvPr id="594948" name="Rectangle 4"/>
          <p:cNvSpPr>
            <a:spLocks noChangeArrowheads="1"/>
          </p:cNvSpPr>
          <p:nvPr/>
        </p:nvSpPr>
        <p:spPr bwMode="auto">
          <a:xfrm>
            <a:off x="457200" y="14478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Psychological tests include achievement tests, aptitude tests, interest tests, and personality tests.</a:t>
            </a:r>
          </a:p>
        </p:txBody>
      </p:sp>
      <p:sp>
        <p:nvSpPr>
          <p:cNvPr id="59494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Psychology and Testing</a:t>
            </a:r>
            <a:endParaRPr lang="en-US" altLang="en-US">
              <a:solidFill>
                <a:srgbClr val="FFCC00"/>
              </a:solidFill>
            </a:endParaRPr>
          </a:p>
        </p:txBody>
      </p:sp>
      <p:sp>
        <p:nvSpPr>
          <p:cNvPr id="594950" name="AutoShape 6"/>
          <p:cNvSpPr>
            <a:spLocks noChangeArrowheads="1"/>
          </p:cNvSpPr>
          <p:nvPr/>
        </p:nvSpPr>
        <p:spPr bwMode="auto">
          <a:xfrm flipH="1" flipV="1">
            <a:off x="8458200" y="30972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9495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594947"/>
                                        </p:tgtEl>
                                        <p:attrNameLst>
                                          <p:attrName>style.visibility</p:attrName>
                                        </p:attrNameLst>
                                      </p:cBhvr>
                                      <p:to>
                                        <p:strVal val="visible"/>
                                      </p:to>
                                    </p:set>
                                    <p:animEffect transition="in" filter="wipe(up)">
                                      <p:cBhvr>
                                        <p:cTn id="10" dur="500"/>
                                        <p:tgtEl>
                                          <p:spTgt spid="594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animBg="1"/>
      <p:bldP spid="5949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55395"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200" i="1"/>
              <a:t>making certain you understand the question</a:t>
            </a:r>
          </a:p>
        </p:txBody>
      </p:sp>
      <p:sp>
        <p:nvSpPr>
          <p:cNvPr id="955396" name="Rectangle 4"/>
          <p:cNvSpPr>
            <a:spLocks noChangeArrowheads="1"/>
          </p:cNvSpPr>
          <p:nvPr/>
        </p:nvSpPr>
        <p:spPr bwMode="auto">
          <a:xfrm>
            <a:off x="457200" y="13716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Summarize</a:t>
            </a:r>
          </a:p>
          <a:p>
            <a:pPr>
              <a:lnSpc>
                <a:spcPct val="100000"/>
              </a:lnSpc>
              <a:spcBef>
                <a:spcPct val="0"/>
              </a:spcBef>
              <a:spcAft>
                <a:spcPct val="30000"/>
              </a:spcAft>
            </a:pPr>
            <a:r>
              <a:rPr lang="en-US" altLang="en-US"/>
              <a:t>What is the first step in answering an essay question?</a:t>
            </a:r>
          </a:p>
        </p:txBody>
      </p:sp>
      <p:sp>
        <p:nvSpPr>
          <p:cNvPr id="95539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55398" name="AutoShape 6"/>
          <p:cNvSpPr>
            <a:spLocks noChangeArrowheads="1"/>
          </p:cNvSpPr>
          <p:nvPr/>
        </p:nvSpPr>
        <p:spPr bwMode="auto">
          <a:xfrm flipH="1" flipV="1">
            <a:off x="8458200" y="34147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5539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55395"/>
                                        </p:tgtEl>
                                        <p:attrNameLst>
                                          <p:attrName>style.visibility</p:attrName>
                                        </p:attrNameLst>
                                      </p:cBhvr>
                                      <p:to>
                                        <p:strVal val="visible"/>
                                      </p:to>
                                    </p:set>
                                    <p:animEffect transition="in" filter="wipe(up)">
                                      <p:cBhvr>
                                        <p:cTn id="10" dur="500"/>
                                        <p:tgtEl>
                                          <p:spTgt spid="955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395" grpId="0" animBg="1"/>
      <p:bldP spid="95539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Text Box 2"/>
          <p:cNvSpPr txBox="1">
            <a:spLocks noChangeArrowheads="1"/>
          </p:cNvSpPr>
          <p:nvPr/>
        </p:nvSpPr>
        <p:spPr bwMode="auto">
          <a:xfrm>
            <a:off x="457200" y="1143000"/>
            <a:ext cx="4038600" cy="22860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Some students experience feelings of dread and foreboding before and during exams.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Some test-anxious students allow negative thoughts and self-doubts to distract them from the test. </a:t>
            </a:r>
          </a:p>
        </p:txBody>
      </p:sp>
      <p:sp>
        <p:nvSpPr>
          <p:cNvPr id="957443" name="Text Box 3"/>
          <p:cNvSpPr txBox="1">
            <a:spLocks noChangeArrowheads="1"/>
          </p:cNvSpPr>
          <p:nvPr/>
        </p:nvSpPr>
        <p:spPr bwMode="auto">
          <a:xfrm>
            <a:off x="457200" y="3581400"/>
            <a:ext cx="4038600" cy="22860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Overlearn</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Review materials even after you think you have mastered them.</a:t>
            </a:r>
          </a:p>
          <a:p>
            <a:pPr eaLnBrk="1" hangingPunct="1">
              <a:lnSpc>
                <a:spcPct val="100000"/>
              </a:lnSpc>
              <a:spcBef>
                <a:spcPct val="20000"/>
              </a:spcBef>
              <a:spcAft>
                <a:spcPct val="25000"/>
              </a:spcAft>
            </a:pPr>
            <a:endParaRPr lang="en-US" altLang="en-US" sz="1800">
              <a:latin typeface="Arial" panose="020B0604020202020204" pitchFamily="34" charset="0"/>
            </a:endParaRPr>
          </a:p>
        </p:txBody>
      </p:sp>
      <p:sp>
        <p:nvSpPr>
          <p:cNvPr id="957444" name="Text Box 4"/>
          <p:cNvSpPr txBox="1">
            <a:spLocks noChangeArrowheads="1"/>
          </p:cNvSpPr>
          <p:nvPr/>
        </p:nvSpPr>
        <p:spPr bwMode="auto">
          <a:xfrm>
            <a:off x="4724400" y="1143000"/>
            <a:ext cx="4038600" cy="22860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Be Prepared</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Review the material beforehand.</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Avoid </a:t>
            </a:r>
            <a:r>
              <a:rPr lang="en-US" altLang="en-US" sz="1800" b="1">
                <a:latin typeface="Arial" panose="020B0604020202020204" pitchFamily="34" charset="0"/>
              </a:rPr>
              <a:t>cramming</a:t>
            </a:r>
            <a:r>
              <a:rPr lang="en-US" altLang="en-US" sz="1800">
                <a:latin typeface="Arial" panose="020B0604020202020204" pitchFamily="34" charset="0"/>
              </a:rPr>
              <a:t>, or preparing hastily for an exam.</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Plan regular study sessions.</a:t>
            </a:r>
          </a:p>
        </p:txBody>
      </p:sp>
      <p:sp>
        <p:nvSpPr>
          <p:cNvPr id="957445" name="Text Box 5"/>
          <p:cNvSpPr txBox="1">
            <a:spLocks noChangeArrowheads="1"/>
          </p:cNvSpPr>
          <p:nvPr/>
        </p:nvSpPr>
        <p:spPr bwMode="auto">
          <a:xfrm>
            <a:off x="4724400" y="3581400"/>
            <a:ext cx="4038600" cy="22860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Think Helpful Thoughts	</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b="1">
                <a:latin typeface="Arial" panose="020B0604020202020204" pitchFamily="34" charset="0"/>
              </a:rPr>
              <a:t>Cognitive restructuring</a:t>
            </a:r>
            <a:r>
              <a:rPr lang="en-US" altLang="en-US" sz="1800">
                <a:latin typeface="Arial" panose="020B0604020202020204" pitchFamily="34" charset="0"/>
              </a:rPr>
              <a:t>: writing down negative thoughts and replacing them with positive thoughts.</a:t>
            </a:r>
          </a:p>
          <a:p>
            <a:pPr eaLnBrk="1" hangingPunct="1">
              <a:lnSpc>
                <a:spcPct val="100000"/>
              </a:lnSpc>
              <a:spcBef>
                <a:spcPct val="20000"/>
              </a:spcBef>
              <a:spcAft>
                <a:spcPct val="25000"/>
              </a:spcAft>
            </a:pPr>
            <a:endParaRPr lang="en-US" altLang="en-US" sz="1800">
              <a:latin typeface="Arial" panose="020B0604020202020204" pitchFamily="34" charset="0"/>
            </a:endParaRPr>
          </a:p>
        </p:txBody>
      </p:sp>
      <p:sp>
        <p:nvSpPr>
          <p:cNvPr id="957446"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Test Anxiety</a:t>
            </a:r>
            <a:endParaRPr lang="en-US" altLang="en-US">
              <a:solidFill>
                <a:srgbClr val="FFCC00"/>
              </a:solidFill>
            </a:endParaRPr>
          </a:p>
        </p:txBody>
      </p:sp>
      <p:sp>
        <p:nvSpPr>
          <p:cNvPr id="957447" name="AutoShape 7"/>
          <p:cNvSpPr>
            <a:spLocks noChangeArrowheads="1"/>
          </p:cNvSpPr>
          <p:nvPr/>
        </p:nvSpPr>
        <p:spPr bwMode="auto">
          <a:xfrm flipH="1" flipV="1">
            <a:off x="4191000" y="3200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7448" name="AutoShape 8"/>
          <p:cNvSpPr>
            <a:spLocks noChangeArrowheads="1"/>
          </p:cNvSpPr>
          <p:nvPr/>
        </p:nvSpPr>
        <p:spPr bwMode="auto">
          <a:xfrm flipH="1" flipV="1">
            <a:off x="8458200" y="3200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57449" name="AutoShape 9"/>
          <p:cNvSpPr>
            <a:spLocks noChangeArrowheads="1"/>
          </p:cNvSpPr>
          <p:nvPr/>
        </p:nvSpPr>
        <p:spPr bwMode="auto">
          <a:xfrm flipH="1" flipV="1">
            <a:off x="4191000" y="5638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57447"/>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957444"/>
                                        </p:tgtEl>
                                        <p:attrNameLst>
                                          <p:attrName>style.visibility</p:attrName>
                                        </p:attrNameLst>
                                      </p:cBhvr>
                                      <p:to>
                                        <p:strVal val="visible"/>
                                      </p:to>
                                    </p:set>
                                    <p:animEffect transition="in" filter="wipe(right)">
                                      <p:cBhvr>
                                        <p:cTn id="10" dur="500"/>
                                        <p:tgtEl>
                                          <p:spTgt spid="957444"/>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5744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57448"/>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957443"/>
                                        </p:tgtEl>
                                        <p:attrNameLst>
                                          <p:attrName>style.visibility</p:attrName>
                                        </p:attrNameLst>
                                      </p:cBhvr>
                                      <p:to>
                                        <p:strVal val="visible"/>
                                      </p:to>
                                    </p:set>
                                    <p:animEffect transition="in" filter="wipe(left)">
                                      <p:cBhvr>
                                        <p:cTn id="21" dur="500"/>
                                        <p:tgtEl>
                                          <p:spTgt spid="957443"/>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95744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57449"/>
                                        </p:tgtEl>
                                        <p:attrNameLst>
                                          <p:attrName>style.visibility</p:attrName>
                                        </p:attrNameLst>
                                      </p:cBhvr>
                                      <p:to>
                                        <p:strVal val="hidden"/>
                                      </p:to>
                                    </p:set>
                                  </p:childTnLst>
                                </p:cTn>
                              </p:par>
                            </p:childTnLst>
                          </p:cTn>
                        </p:par>
                        <p:par>
                          <p:cTn id="29" fill="hold" nodeType="afterGroup">
                            <p:stCondLst>
                              <p:cond delay="0"/>
                            </p:stCondLst>
                            <p:childTnLst>
                              <p:par>
                                <p:cTn id="30" presetID="22" presetClass="entr" presetSubtype="2" fill="hold" grpId="0" nodeType="afterEffect">
                                  <p:stCondLst>
                                    <p:cond delay="0"/>
                                  </p:stCondLst>
                                  <p:childTnLst>
                                    <p:set>
                                      <p:cBhvr>
                                        <p:cTn id="31" dur="1" fill="hold">
                                          <p:stCondLst>
                                            <p:cond delay="0"/>
                                          </p:stCondLst>
                                        </p:cTn>
                                        <p:tgtEl>
                                          <p:spTgt spid="957445"/>
                                        </p:tgtEl>
                                        <p:attrNameLst>
                                          <p:attrName>style.visibility</p:attrName>
                                        </p:attrNameLst>
                                      </p:cBhvr>
                                      <p:to>
                                        <p:strVal val="visible"/>
                                      </p:to>
                                    </p:set>
                                    <p:animEffect transition="in" filter="wipe(right)">
                                      <p:cBhvr>
                                        <p:cTn id="32" dur="500"/>
                                        <p:tgtEl>
                                          <p:spTgt spid="957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3" grpId="0" animBg="1"/>
      <p:bldP spid="957444" grpId="0" animBg="1"/>
      <p:bldP spid="957445" grpId="0" animBg="1"/>
      <p:bldP spid="957447" grpId="0" animBg="1"/>
      <p:bldP spid="957448" grpId="0" animBg="1"/>
      <p:bldP spid="957448" grpId="1" animBg="1"/>
      <p:bldP spid="957449" grpId="0" animBg="1"/>
      <p:bldP spid="957449"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59491" name="Rectangle 3"/>
          <p:cNvSpPr>
            <a:spLocks noChangeArrowheads="1"/>
          </p:cNvSpPr>
          <p:nvPr/>
        </p:nvSpPr>
        <p:spPr bwMode="auto">
          <a:xfrm>
            <a:off x="457200" y="3733800"/>
            <a:ext cx="8229600" cy="13716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200" i="1"/>
              <a:t>consciously changing the thoughts one has in a given situation</a:t>
            </a:r>
          </a:p>
        </p:txBody>
      </p:sp>
      <p:sp>
        <p:nvSpPr>
          <p:cNvPr id="959492" name="Rectangle 4"/>
          <p:cNvSpPr>
            <a:spLocks noChangeArrowheads="1"/>
          </p:cNvSpPr>
          <p:nvPr/>
        </p:nvSpPr>
        <p:spPr bwMode="auto">
          <a:xfrm>
            <a:off x="457200" y="13716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Summarize</a:t>
            </a:r>
          </a:p>
          <a:p>
            <a:pPr>
              <a:lnSpc>
                <a:spcPct val="100000"/>
              </a:lnSpc>
              <a:spcBef>
                <a:spcPct val="0"/>
              </a:spcBef>
              <a:spcAft>
                <a:spcPct val="30000"/>
              </a:spcAft>
            </a:pPr>
            <a:r>
              <a:rPr lang="en-US" altLang="en-US"/>
              <a:t>What is cognitive restructuring?</a:t>
            </a:r>
          </a:p>
        </p:txBody>
      </p:sp>
      <p:sp>
        <p:nvSpPr>
          <p:cNvPr id="959493"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59494" name="AutoShape 6"/>
          <p:cNvSpPr>
            <a:spLocks noChangeArrowheads="1"/>
          </p:cNvSpPr>
          <p:nvPr/>
        </p:nvSpPr>
        <p:spPr bwMode="auto">
          <a:xfrm flipH="1" flipV="1">
            <a:off x="8458200" y="3429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59494"/>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59491"/>
                                        </p:tgtEl>
                                        <p:attrNameLst>
                                          <p:attrName>style.visibility</p:attrName>
                                        </p:attrNameLst>
                                      </p:cBhvr>
                                      <p:to>
                                        <p:strVal val="visible"/>
                                      </p:to>
                                    </p:set>
                                    <p:animEffect transition="in" filter="wipe(up)">
                                      <p:cBhvr>
                                        <p:cTn id="10" dur="500"/>
                                        <p:tgtEl>
                                          <p:spTgt spid="959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1" grpId="0" animBg="1"/>
      <p:bldP spid="95949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6786" name="Text Box 2"/>
          <p:cNvSpPr txBox="1">
            <a:spLocks noChangeArrowheads="1"/>
          </p:cNvSpPr>
          <p:nvPr/>
        </p:nvSpPr>
        <p:spPr bwMode="auto">
          <a:xfrm>
            <a:off x="457200" y="1143000"/>
            <a:ext cx="8229600" cy="18288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b="1">
                <a:solidFill>
                  <a:srgbClr val="BF0000"/>
                </a:solidFill>
                <a:latin typeface="Arial" panose="020B0604020202020204" pitchFamily="34" charset="0"/>
              </a:rPr>
              <a:t>Writing a Personality Quiz</a:t>
            </a:r>
            <a:endParaRPr lang="en-US" altLang="en-US">
              <a:latin typeface="Arial" panose="020B0604020202020204" pitchFamily="34" charset="0"/>
            </a:endParaRPr>
          </a:p>
          <a:p>
            <a:pPr eaLnBrk="1" hangingPunct="1">
              <a:lnSpc>
                <a:spcPct val="120000"/>
              </a:lnSpc>
              <a:spcBef>
                <a:spcPct val="20000"/>
              </a:spcBef>
            </a:pPr>
            <a:r>
              <a:rPr lang="en-US" altLang="en-US">
                <a:latin typeface="Arial" panose="020B0604020202020204" pitchFamily="34" charset="0"/>
              </a:rPr>
              <a:t>What do your answers to questions on a personality quiz say about you? Can your answers reveal your gender?</a:t>
            </a:r>
          </a:p>
        </p:txBody>
      </p:sp>
      <p:grpSp>
        <p:nvGrpSpPr>
          <p:cNvPr id="886787" name="Group 3"/>
          <p:cNvGrpSpPr>
            <a:grpSpLocks/>
          </p:cNvGrpSpPr>
          <p:nvPr/>
        </p:nvGrpSpPr>
        <p:grpSpPr bwMode="auto">
          <a:xfrm>
            <a:off x="457200" y="3124200"/>
            <a:ext cx="4038600" cy="2971800"/>
            <a:chOff x="288" y="2166"/>
            <a:chExt cx="2448" cy="1338"/>
          </a:xfrm>
        </p:grpSpPr>
        <p:sp>
          <p:nvSpPr>
            <p:cNvPr id="886788" name="Text Box 4"/>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In this lab, you will simulate a personality quiz by writing test items for such a test. </a:t>
              </a:r>
            </a:p>
            <a:p>
              <a:pPr eaLnBrk="1" hangingPunct="1">
                <a:spcBef>
                  <a:spcPct val="20000"/>
                </a:spcBef>
                <a:buFontTx/>
                <a:buChar char="•"/>
              </a:pPr>
              <a:r>
                <a:rPr lang="en-US" altLang="en-US" sz="2000">
                  <a:latin typeface="Arial" panose="020B0604020202020204" pitchFamily="34" charset="0"/>
                </a:rPr>
                <a:t>The class will work in groups divided by gender to write questions.</a:t>
              </a:r>
            </a:p>
          </p:txBody>
        </p:sp>
        <p:sp>
          <p:nvSpPr>
            <p:cNvPr id="886789" name="Text Box 5"/>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1. Introduction</a:t>
              </a:r>
              <a:endParaRPr lang="en-US" altLang="en-US" sz="2000" b="1">
                <a:latin typeface="Arial" panose="020B0604020202020204" pitchFamily="34" charset="0"/>
              </a:endParaRPr>
            </a:p>
          </p:txBody>
        </p:sp>
      </p:grpSp>
      <p:sp>
        <p:nvSpPr>
          <p:cNvPr id="886790"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Lab: Applying What You’ve Learned</a:t>
            </a:r>
            <a:endParaRPr lang="en-US" altLang="en-US">
              <a:solidFill>
                <a:srgbClr val="FFCC00"/>
              </a:solidFill>
            </a:endParaRPr>
          </a:p>
        </p:txBody>
      </p:sp>
      <p:grpSp>
        <p:nvGrpSpPr>
          <p:cNvPr id="886791" name="Group 7"/>
          <p:cNvGrpSpPr>
            <a:grpSpLocks/>
          </p:cNvGrpSpPr>
          <p:nvPr/>
        </p:nvGrpSpPr>
        <p:grpSpPr bwMode="auto">
          <a:xfrm>
            <a:off x="4648200" y="3124200"/>
            <a:ext cx="4038600" cy="2667000"/>
            <a:chOff x="288" y="2166"/>
            <a:chExt cx="2448" cy="1338"/>
          </a:xfrm>
        </p:grpSpPr>
        <p:sp>
          <p:nvSpPr>
            <p:cNvPr id="886792" name="Text Box 8"/>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Review the questions to determine if they are appropriate and valid.</a:t>
              </a:r>
            </a:p>
            <a:p>
              <a:pPr eaLnBrk="1" hangingPunct="1">
                <a:spcBef>
                  <a:spcPct val="20000"/>
                </a:spcBef>
                <a:buFontTx/>
                <a:buChar char="•"/>
              </a:pPr>
              <a:r>
                <a:rPr lang="en-US" altLang="en-US" sz="2000">
                  <a:latin typeface="Arial" panose="020B0604020202020204" pitchFamily="34" charset="0"/>
                </a:rPr>
                <a:t>Choose the top five questions.</a:t>
              </a:r>
            </a:p>
            <a:p>
              <a:pPr eaLnBrk="1" hangingPunct="1">
                <a:spcBef>
                  <a:spcPct val="20000"/>
                </a:spcBef>
                <a:buFontTx/>
                <a:buChar char="•"/>
              </a:pPr>
              <a:r>
                <a:rPr lang="en-US" altLang="en-US" sz="2000">
                  <a:latin typeface="Arial" panose="020B0604020202020204" pitchFamily="34" charset="0"/>
                </a:rPr>
                <a:t>List why each one is valid.</a:t>
              </a:r>
            </a:p>
          </p:txBody>
        </p:sp>
        <p:sp>
          <p:nvSpPr>
            <p:cNvPr id="886793" name="Text Box 9"/>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2. Writing the Quiz</a:t>
              </a:r>
              <a:endParaRPr lang="en-US" altLang="en-US" sz="2000" b="1">
                <a:latin typeface="Arial" panose="020B0604020202020204" pitchFamily="34" charset="0"/>
              </a:endParaRPr>
            </a:p>
          </p:txBody>
        </p:sp>
      </p:grpSp>
      <p:sp>
        <p:nvSpPr>
          <p:cNvPr id="886794" name="AutoShape 10"/>
          <p:cNvSpPr>
            <a:spLocks noChangeArrowheads="1"/>
          </p:cNvSpPr>
          <p:nvPr/>
        </p:nvSpPr>
        <p:spPr bwMode="auto">
          <a:xfrm flipH="1" flipV="1">
            <a:off x="8458200" y="3048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86795" name="AutoShape 11"/>
          <p:cNvSpPr>
            <a:spLocks noChangeArrowheads="1"/>
          </p:cNvSpPr>
          <p:nvPr/>
        </p:nvSpPr>
        <p:spPr bwMode="auto">
          <a:xfrm flipH="1" flipV="1">
            <a:off x="4191000" y="5867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86794"/>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886787"/>
                                        </p:tgtEl>
                                        <p:attrNameLst>
                                          <p:attrName>style.visibility</p:attrName>
                                        </p:attrNameLst>
                                      </p:cBhvr>
                                      <p:to>
                                        <p:strVal val="visible"/>
                                      </p:to>
                                    </p:set>
                                    <p:animEffect transition="in" filter="wipe(left)">
                                      <p:cBhvr>
                                        <p:cTn id="10" dur="500"/>
                                        <p:tgtEl>
                                          <p:spTgt spid="886787"/>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8679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86795"/>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886791"/>
                                        </p:tgtEl>
                                        <p:attrNameLst>
                                          <p:attrName>style.visibility</p:attrName>
                                        </p:attrNameLst>
                                      </p:cBhvr>
                                      <p:to>
                                        <p:strVal val="visible"/>
                                      </p:to>
                                    </p:set>
                                    <p:animEffect transition="in" filter="wipe(left)">
                                      <p:cBhvr>
                                        <p:cTn id="21" dur="500"/>
                                        <p:tgtEl>
                                          <p:spTgt spid="886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94" grpId="0" animBg="1"/>
      <p:bldP spid="886795" grpId="0" animBg="1"/>
      <p:bldP spid="886795" grpId="1"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90882" name="Group 2"/>
          <p:cNvGrpSpPr>
            <a:grpSpLocks/>
          </p:cNvGrpSpPr>
          <p:nvPr/>
        </p:nvGrpSpPr>
        <p:grpSpPr bwMode="auto">
          <a:xfrm>
            <a:off x="457200" y="1295400"/>
            <a:ext cx="4038600" cy="4495800"/>
            <a:chOff x="288" y="2166"/>
            <a:chExt cx="2448" cy="1338"/>
          </a:xfrm>
        </p:grpSpPr>
        <p:sp>
          <p:nvSpPr>
            <p:cNvPr id="890883" name="Text Box 3"/>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First, answer the top five questions. Then discuss how the questions were created.</a:t>
              </a:r>
            </a:p>
            <a:p>
              <a:pPr eaLnBrk="1" hangingPunct="1">
                <a:spcBef>
                  <a:spcPct val="20000"/>
                </a:spcBef>
                <a:buFontTx/>
                <a:buChar char="•"/>
              </a:pPr>
              <a:r>
                <a:rPr lang="en-US" altLang="en-US" sz="2000">
                  <a:latin typeface="Arial" panose="020B0604020202020204" pitchFamily="34" charset="0"/>
                </a:rPr>
                <a:t>Each group should present their questions to the class.</a:t>
              </a:r>
            </a:p>
            <a:p>
              <a:pPr eaLnBrk="1" hangingPunct="1">
                <a:spcBef>
                  <a:spcPct val="20000"/>
                </a:spcBef>
                <a:buFontTx/>
                <a:buChar char="•"/>
              </a:pPr>
              <a:r>
                <a:rPr lang="en-US" altLang="en-US" sz="2000">
                  <a:latin typeface="Arial" panose="020B0604020202020204" pitchFamily="34" charset="0"/>
                </a:rPr>
                <a:t>Explain how they came up with the questions.</a:t>
              </a:r>
            </a:p>
            <a:p>
              <a:pPr eaLnBrk="1" hangingPunct="1">
                <a:spcBef>
                  <a:spcPct val="20000"/>
                </a:spcBef>
                <a:buFontTx/>
                <a:buChar char="•"/>
              </a:pPr>
              <a:r>
                <a:rPr lang="en-US" altLang="en-US" sz="2000">
                  <a:latin typeface="Arial" panose="020B0604020202020204" pitchFamily="34" charset="0"/>
                </a:rPr>
                <a:t>Explain how the questions reveal personality, especially gender traits.</a:t>
              </a:r>
            </a:p>
          </p:txBody>
        </p:sp>
        <p:sp>
          <p:nvSpPr>
            <p:cNvPr id="890884" name="Text Box 4"/>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3. Class Presentation</a:t>
              </a:r>
              <a:endParaRPr lang="en-US" altLang="en-US" sz="2000" b="1">
                <a:latin typeface="Arial" panose="020B0604020202020204" pitchFamily="34" charset="0"/>
              </a:endParaRPr>
            </a:p>
          </p:txBody>
        </p:sp>
      </p:grpSp>
      <p:sp>
        <p:nvSpPr>
          <p:cNvPr id="890885"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Lab (cont'd.)</a:t>
            </a:r>
          </a:p>
        </p:txBody>
      </p:sp>
      <p:grpSp>
        <p:nvGrpSpPr>
          <p:cNvPr id="890886" name="Group 6"/>
          <p:cNvGrpSpPr>
            <a:grpSpLocks/>
          </p:cNvGrpSpPr>
          <p:nvPr/>
        </p:nvGrpSpPr>
        <p:grpSpPr bwMode="auto">
          <a:xfrm>
            <a:off x="4648200" y="1295400"/>
            <a:ext cx="4038600" cy="3124200"/>
            <a:chOff x="288" y="2166"/>
            <a:chExt cx="2448" cy="1338"/>
          </a:xfrm>
        </p:grpSpPr>
        <p:sp>
          <p:nvSpPr>
            <p:cNvPr id="890887" name="Text Box 7"/>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After participating in the group presentation, each individual should write a couple of paragraphs describing what he or she has learned.</a:t>
              </a:r>
            </a:p>
          </p:txBody>
        </p:sp>
        <p:sp>
          <p:nvSpPr>
            <p:cNvPr id="890888" name="Text Box 8"/>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4. Written Presentation</a:t>
              </a:r>
              <a:endParaRPr lang="en-US" altLang="en-US" sz="2000" b="1">
                <a:latin typeface="Arial" panose="020B0604020202020204" pitchFamily="34" charset="0"/>
              </a:endParaRPr>
            </a:p>
          </p:txBody>
        </p:sp>
      </p:grpSp>
      <p:sp>
        <p:nvSpPr>
          <p:cNvPr id="890889" name="AutoShape 9"/>
          <p:cNvSpPr>
            <a:spLocks noChangeArrowheads="1"/>
          </p:cNvSpPr>
          <p:nvPr/>
        </p:nvSpPr>
        <p:spPr bwMode="auto">
          <a:xfrm flipH="1" flipV="1">
            <a:off x="4191000" y="5562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90882"/>
                                        </p:tgtEl>
                                        <p:attrNameLst>
                                          <p:attrName>style.visibility</p:attrName>
                                        </p:attrNameLst>
                                      </p:cBhvr>
                                      <p:to>
                                        <p:strVal val="visible"/>
                                      </p:to>
                                    </p:set>
                                    <p:animEffect transition="in" filter="wipe(left)">
                                      <p:cBhvr>
                                        <p:cTn id="7" dur="500"/>
                                        <p:tgtEl>
                                          <p:spTgt spid="89088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908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90889"/>
                                        </p:tgtEl>
                                        <p:attrNameLst>
                                          <p:attrName>style.visibility</p:attrName>
                                        </p:attrNameLst>
                                      </p:cBhvr>
                                      <p:to>
                                        <p:strVal val="hidden"/>
                                      </p:to>
                                    </p:set>
                                  </p:childTnLst>
                                </p:cTn>
                              </p:par>
                            </p:childTnLst>
                          </p:cTn>
                        </p:par>
                        <p:par>
                          <p:cTn id="15" fill="hold" nodeType="afterGroup">
                            <p:stCondLst>
                              <p:cond delay="0"/>
                            </p:stCondLst>
                            <p:childTnLst>
                              <p:par>
                                <p:cTn id="16" presetID="22" presetClass="entr" presetSubtype="8" fill="hold" nodeType="afterEffect">
                                  <p:stCondLst>
                                    <p:cond delay="0"/>
                                  </p:stCondLst>
                                  <p:childTnLst>
                                    <p:set>
                                      <p:cBhvr>
                                        <p:cTn id="17" dur="1" fill="hold">
                                          <p:stCondLst>
                                            <p:cond delay="0"/>
                                          </p:stCondLst>
                                        </p:cTn>
                                        <p:tgtEl>
                                          <p:spTgt spid="890886"/>
                                        </p:tgtEl>
                                        <p:attrNameLst>
                                          <p:attrName>style.visibility</p:attrName>
                                        </p:attrNameLst>
                                      </p:cBhvr>
                                      <p:to>
                                        <p:strVal val="visible"/>
                                      </p:to>
                                    </p:set>
                                    <p:animEffect transition="in" filter="wipe(left)">
                                      <p:cBhvr>
                                        <p:cTn id="18" dur="500"/>
                                        <p:tgtEl>
                                          <p:spTgt spid="890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9" grpId="0" animBg="1"/>
      <p:bldP spid="890889" grpId="1"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961538" name="Group 2"/>
          <p:cNvGrpSpPr>
            <a:grpSpLocks/>
          </p:cNvGrpSpPr>
          <p:nvPr/>
        </p:nvGrpSpPr>
        <p:grpSpPr bwMode="auto">
          <a:xfrm>
            <a:off x="457200" y="1524000"/>
            <a:ext cx="8229600" cy="2971800"/>
            <a:chOff x="288" y="2166"/>
            <a:chExt cx="2448" cy="1338"/>
          </a:xfrm>
        </p:grpSpPr>
        <p:sp>
          <p:nvSpPr>
            <p:cNvPr id="961539" name="Text Box 3"/>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As a class, discuss the following:</a:t>
              </a:r>
            </a:p>
            <a:p>
              <a:pPr eaLnBrk="1" hangingPunct="1">
                <a:spcBef>
                  <a:spcPct val="20000"/>
                </a:spcBef>
                <a:buFontTx/>
                <a:buChar char="•"/>
              </a:pPr>
              <a:r>
                <a:rPr lang="en-US" altLang="en-US" sz="2000">
                  <a:latin typeface="Arial" panose="020B0604020202020204" pitchFamily="34" charset="0"/>
                </a:rPr>
                <a:t>How successful was the class at writing quiz items?</a:t>
              </a:r>
            </a:p>
            <a:p>
              <a:pPr eaLnBrk="1" hangingPunct="1">
                <a:spcBef>
                  <a:spcPct val="20000"/>
                </a:spcBef>
                <a:buFontTx/>
                <a:buChar char="•"/>
              </a:pPr>
              <a:r>
                <a:rPr lang="en-US" altLang="en-US" sz="2000">
                  <a:latin typeface="Arial" panose="020B0604020202020204" pitchFamily="34" charset="0"/>
                </a:rPr>
                <a:t>Were some items particularly easy to write? Why?</a:t>
              </a:r>
            </a:p>
            <a:p>
              <a:pPr eaLnBrk="1" hangingPunct="1">
                <a:spcBef>
                  <a:spcPct val="20000"/>
                </a:spcBef>
                <a:buFontTx/>
                <a:buChar char="•"/>
              </a:pPr>
              <a:r>
                <a:rPr lang="en-US" altLang="en-US" sz="2000">
                  <a:latin typeface="Arial" panose="020B0604020202020204" pitchFamily="34" charset="0"/>
                </a:rPr>
                <a:t>Were some items particularly difficult? Why?</a:t>
              </a:r>
            </a:p>
            <a:p>
              <a:pPr eaLnBrk="1" hangingPunct="1">
                <a:spcBef>
                  <a:spcPct val="20000"/>
                </a:spcBef>
                <a:buFontTx/>
                <a:buChar char="•"/>
              </a:pPr>
              <a:r>
                <a:rPr lang="en-US" altLang="en-US" sz="2000">
                  <a:latin typeface="Arial" panose="020B0604020202020204" pitchFamily="34" charset="0"/>
                </a:rPr>
                <a:t>What kinds of questions are most effective? Why?</a:t>
              </a:r>
            </a:p>
          </p:txBody>
        </p:sp>
        <p:sp>
          <p:nvSpPr>
            <p:cNvPr id="961540" name="Text Box 4"/>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5. Discussion</a:t>
              </a:r>
              <a:endParaRPr lang="en-US" altLang="en-US" sz="2000" b="1">
                <a:latin typeface="Arial" panose="020B0604020202020204" pitchFamily="34" charset="0"/>
              </a:endParaRPr>
            </a:p>
          </p:txBody>
        </p:sp>
      </p:grpSp>
      <p:sp>
        <p:nvSpPr>
          <p:cNvPr id="96154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Lab (cont'd.)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61538"/>
                                        </p:tgtEl>
                                        <p:attrNameLst>
                                          <p:attrName>style.visibility</p:attrName>
                                        </p:attrNameLst>
                                      </p:cBhvr>
                                      <p:to>
                                        <p:strVal val="visible"/>
                                      </p:to>
                                    </p:set>
                                    <p:animEffect transition="in" filter="wipe(left)">
                                      <p:cBhvr>
                                        <p:cTn id="7" dur="500"/>
                                        <p:tgtEl>
                                          <p:spTgt spid="961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8707" name="Picture 3" descr="psych_4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03313"/>
            <a:ext cx="7442200" cy="421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68707"/>
                                        </p:tgtEl>
                                        <p:attrNameLst>
                                          <p:attrName>style.visibility</p:attrName>
                                        </p:attrNameLst>
                                      </p:cBhvr>
                                      <p:to>
                                        <p:strVal val="visible"/>
                                      </p:to>
                                    </p:set>
                                    <p:animEffect transition="in" filter="fade">
                                      <p:cBhvr>
                                        <p:cTn id="7" dur="1000"/>
                                        <p:tgtEl>
                                          <p:spTgt spid="968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2931" name="Picture 3" descr="psych_4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14400"/>
            <a:ext cx="6172200" cy="4687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892931"/>
                                        </p:tgtEl>
                                        <p:attrNameLst>
                                          <p:attrName>style.visibility</p:attrName>
                                        </p:attrNameLst>
                                      </p:cBhvr>
                                      <p:to>
                                        <p:strVal val="visible"/>
                                      </p:to>
                                    </p:set>
                                    <p:animEffect transition="in" filter="diamond(out)">
                                      <p:cBhvr>
                                        <p:cTn id="7" dur="1000"/>
                                        <p:tgtEl>
                                          <p:spTgt spid="892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596998" name="Picture 6" descr="psych_4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9088" y="609600"/>
            <a:ext cx="3287712" cy="5486400"/>
          </a:xfrm>
          <a:prstGeom prst="rect">
            <a:avLst/>
          </a:prstGeom>
          <a:noFill/>
          <a:extLst>
            <a:ext uri="{909E8E84-426E-40DD-AFC4-6F175D3DCCD1}">
              <a14:hiddenFill xmlns:a14="http://schemas.microsoft.com/office/drawing/2010/main">
                <a:solidFill>
                  <a:srgbClr val="FFFFFF"/>
                </a:solidFill>
              </a14:hiddenFill>
            </a:ext>
          </a:extLst>
        </p:spPr>
      </p:pic>
      <p:sp>
        <p:nvSpPr>
          <p:cNvPr id="597000" name="Text Box 8"/>
          <p:cNvSpPr txBox="1">
            <a:spLocks noChangeArrowheads="1"/>
          </p:cNvSpPr>
          <p:nvPr/>
        </p:nvSpPr>
        <p:spPr bwMode="auto">
          <a:xfrm>
            <a:off x="5334000" y="2438400"/>
            <a:ext cx="3429000" cy="1698625"/>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Do the bumps on your head say something about what is in your brain?</a:t>
            </a:r>
          </a:p>
        </p:txBody>
      </p:sp>
      <p:pic>
        <p:nvPicPr>
          <p:cNvPr id="597001" name="Picture 9" descr="psych_close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596998"/>
                                        </p:tgtEl>
                                        <p:attrNameLst>
                                          <p:attrName>style.visibility</p:attrName>
                                        </p:attrNameLst>
                                      </p:cBhvr>
                                      <p:to>
                                        <p:strVal val="visible"/>
                                      </p:to>
                                    </p:set>
                                    <p:animEffect transition="in" filter="checkerboard(across)">
                                      <p:cBhvr>
                                        <p:cTn id="7" dur="1000"/>
                                        <p:tgtEl>
                                          <p:spTgt spid="596998"/>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97000"/>
                                        </p:tgtEl>
                                        <p:attrNameLst>
                                          <p:attrName>style.visibility</p:attrName>
                                        </p:attrNameLst>
                                      </p:cBhvr>
                                      <p:to>
                                        <p:strVal val="visible"/>
                                      </p:to>
                                    </p:set>
                                    <p:animEffect transition="in" filter="wipe(left)">
                                      <p:cBhvr>
                                        <p:cTn id="11" dur="500"/>
                                        <p:tgtEl>
                                          <p:spTgt spid="597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0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894979" name="Rectangle 3"/>
          <p:cNvSpPr>
            <a:spLocks noChangeArrowheads="1"/>
          </p:cNvSpPr>
          <p:nvPr/>
        </p:nvSpPr>
        <p:spPr bwMode="auto">
          <a:xfrm>
            <a:off x="457200" y="1143000"/>
            <a:ext cx="8229600" cy="4724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Achievement test: determines how much students have learned</a:t>
            </a:r>
          </a:p>
          <a:p>
            <a:pPr algn="l">
              <a:lnSpc>
                <a:spcPct val="100000"/>
              </a:lnSpc>
              <a:spcBef>
                <a:spcPct val="0"/>
              </a:spcBef>
              <a:spcAft>
                <a:spcPct val="30000"/>
              </a:spcAft>
              <a:buFontTx/>
              <a:buChar char="•"/>
            </a:pPr>
            <a:r>
              <a:rPr lang="en-US" altLang="en-US" sz="2000"/>
              <a:t>Aptitude and interest tests: determine whether he or she is suited for certain occupations</a:t>
            </a:r>
          </a:p>
          <a:p>
            <a:pPr algn="l">
              <a:lnSpc>
                <a:spcPct val="100000"/>
              </a:lnSpc>
              <a:spcBef>
                <a:spcPct val="0"/>
              </a:spcBef>
              <a:spcAft>
                <a:spcPct val="30000"/>
              </a:spcAft>
              <a:buFontTx/>
              <a:buChar char="•"/>
            </a:pPr>
            <a:r>
              <a:rPr lang="en-US" altLang="en-US" sz="2000"/>
              <a:t>Personality test: identify the psychological traits that make up a person’s personality</a:t>
            </a:r>
          </a:p>
          <a:p>
            <a:pPr algn="l">
              <a:lnSpc>
                <a:spcPct val="100000"/>
              </a:lnSpc>
              <a:spcBef>
                <a:spcPct val="0"/>
              </a:spcBef>
              <a:spcAft>
                <a:spcPct val="30000"/>
              </a:spcAft>
              <a:buFontTx/>
              <a:buChar char="•"/>
            </a:pPr>
            <a:r>
              <a:rPr lang="en-US" altLang="en-US" sz="2000"/>
              <a:t>Tests claim to be able to predict a student’s future behavior, such as benefiting from certain educational experiences or succeeding in college.</a:t>
            </a:r>
          </a:p>
          <a:p>
            <a:pPr algn="l">
              <a:lnSpc>
                <a:spcPct val="100000"/>
              </a:lnSpc>
              <a:spcBef>
                <a:spcPct val="0"/>
              </a:spcBef>
              <a:spcAft>
                <a:spcPct val="30000"/>
              </a:spcAft>
              <a:buFontTx/>
              <a:buChar char="•"/>
            </a:pPr>
            <a:r>
              <a:rPr lang="en-US" altLang="en-US" sz="2000" b="1"/>
              <a:t>Behavior-rating scales</a:t>
            </a:r>
            <a:r>
              <a:rPr lang="en-US" altLang="en-US" sz="2000"/>
              <a:t> are used to measure behavior in such places as classrooms and hospitals.</a:t>
            </a:r>
          </a:p>
          <a:p>
            <a:pPr algn="l">
              <a:lnSpc>
                <a:spcPct val="100000"/>
              </a:lnSpc>
              <a:spcBef>
                <a:spcPct val="0"/>
              </a:spcBef>
              <a:spcAft>
                <a:spcPct val="30000"/>
              </a:spcAft>
              <a:buFontTx/>
              <a:buChar char="•"/>
            </a:pPr>
            <a:r>
              <a:rPr lang="en-US" altLang="en-US" sz="2000" b="1"/>
              <a:t>Self-reports</a:t>
            </a:r>
            <a:r>
              <a:rPr lang="en-US" altLang="en-US" sz="2000"/>
              <a:t> rely on answers from people about their feelings and experiences.</a:t>
            </a:r>
          </a:p>
        </p:txBody>
      </p:sp>
      <p:sp>
        <p:nvSpPr>
          <p:cNvPr id="894980"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Uses of Psychological Tests</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94979"/>
                                        </p:tgtEl>
                                        <p:attrNameLst>
                                          <p:attrName>style.visibility</p:attrName>
                                        </p:attrNameLst>
                                      </p:cBhvr>
                                      <p:to>
                                        <p:strVal val="visible"/>
                                      </p:to>
                                    </p:set>
                                    <p:animEffect transition="in" filter="wipe(up)">
                                      <p:cBhvr>
                                        <p:cTn id="7" dur="1000"/>
                                        <p:tgtEl>
                                          <p:spTgt spid="894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9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05187" name="Rectangle 3"/>
          <p:cNvSpPr>
            <a:spLocks noChangeArrowheads="1"/>
          </p:cNvSpPr>
          <p:nvPr/>
        </p:nvSpPr>
        <p:spPr bwMode="auto">
          <a:xfrm>
            <a:off x="457200" y="3733800"/>
            <a:ext cx="8229600" cy="1219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to measure behavior in specific locations, such as classrooms or hospitals</a:t>
            </a:r>
          </a:p>
        </p:txBody>
      </p:sp>
      <p:sp>
        <p:nvSpPr>
          <p:cNvPr id="605188"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Analyze</a:t>
            </a:r>
          </a:p>
          <a:p>
            <a:pPr>
              <a:lnSpc>
                <a:spcPct val="100000"/>
              </a:lnSpc>
              <a:spcBef>
                <a:spcPct val="0"/>
              </a:spcBef>
              <a:spcAft>
                <a:spcPct val="30000"/>
              </a:spcAft>
            </a:pPr>
            <a:r>
              <a:rPr lang="en-US" altLang="en-US"/>
              <a:t>What are behavior-rating scales used for?</a:t>
            </a:r>
          </a:p>
        </p:txBody>
      </p:sp>
      <p:sp>
        <p:nvSpPr>
          <p:cNvPr id="60518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605191" name="AutoShape 7"/>
          <p:cNvSpPr>
            <a:spLocks noChangeArrowheads="1"/>
          </p:cNvSpPr>
          <p:nvPr/>
        </p:nvSpPr>
        <p:spPr bwMode="auto">
          <a:xfrm flipH="1" flipV="1">
            <a:off x="8458200" y="34909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05191"/>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05187"/>
                                        </p:tgtEl>
                                        <p:attrNameLst>
                                          <p:attrName>style.visibility</p:attrName>
                                        </p:attrNameLst>
                                      </p:cBhvr>
                                      <p:to>
                                        <p:strVal val="visible"/>
                                      </p:to>
                                    </p:set>
                                    <p:animEffect transition="in" filter="wipe(up)">
                                      <p:cBhvr>
                                        <p:cTn id="10" dur="500"/>
                                        <p:tgtEl>
                                          <p:spTgt spid="605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animBg="1"/>
      <p:bldP spid="60519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7026" name="Text Box 2"/>
          <p:cNvSpPr txBox="1">
            <a:spLocks noChangeArrowheads="1"/>
          </p:cNvSpPr>
          <p:nvPr/>
        </p:nvSpPr>
        <p:spPr bwMode="auto">
          <a:xfrm>
            <a:off x="457200" y="1143000"/>
            <a:ext cx="8229600" cy="12192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0"/>
              </a:spcBef>
              <a:defRPr sz="2400">
                <a:solidFill>
                  <a:schemeClr val="tx1"/>
                </a:solidFill>
                <a:latin typeface="Times" panose="02020603050405020304" pitchFamily="18" charset="0"/>
              </a:defRPr>
            </a:lvl1pPr>
            <a:lvl2pPr marL="682625" indent="-225425"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100000"/>
              </a:lnSpc>
              <a:spcBef>
                <a:spcPct val="20000"/>
              </a:spcBef>
              <a:spcAft>
                <a:spcPct val="25000"/>
              </a:spcAft>
            </a:pPr>
            <a:r>
              <a:rPr lang="en-US" altLang="en-US" sz="2000" b="1">
                <a:latin typeface="Arial" panose="020B0604020202020204" pitchFamily="34" charset="0"/>
                <a:cs typeface="Arial" panose="020B0604020202020204" pitchFamily="34" charset="0"/>
              </a:rPr>
              <a:t>Standardization</a:t>
            </a:r>
          </a:p>
          <a:p>
            <a:pPr lvl="1">
              <a:lnSpc>
                <a:spcPct val="100000"/>
              </a:lnSpc>
              <a:spcBef>
                <a:spcPct val="20000"/>
              </a:spcBef>
              <a:spcAft>
                <a:spcPct val="25000"/>
              </a:spcAft>
              <a:buFontTx/>
              <a:buChar char="•"/>
            </a:pPr>
            <a:r>
              <a:rPr lang="en-US" altLang="en-US" sz="1800" b="1">
                <a:latin typeface="Arial" panose="020B0604020202020204" pitchFamily="34" charset="0"/>
                <a:cs typeface="Arial" panose="020B0604020202020204" pitchFamily="34" charset="0"/>
              </a:rPr>
              <a:t>Standardized test:</a:t>
            </a:r>
            <a:r>
              <a:rPr lang="en-US" altLang="en-US" sz="1800">
                <a:latin typeface="Arial" panose="020B0604020202020204" pitchFamily="34" charset="0"/>
                <a:cs typeface="Arial" panose="020B0604020202020204" pitchFamily="34" charset="0"/>
              </a:rPr>
              <a:t> administered and scored the same way every time</a:t>
            </a:r>
          </a:p>
          <a:p>
            <a:pPr lvl="1">
              <a:lnSpc>
                <a:spcPct val="100000"/>
              </a:lnSpc>
              <a:spcBef>
                <a:spcPct val="20000"/>
              </a:spcBef>
              <a:spcAft>
                <a:spcPct val="25000"/>
              </a:spcAft>
              <a:buFontTx/>
              <a:buChar char="•"/>
            </a:pPr>
            <a:r>
              <a:rPr lang="en-US" altLang="en-US" sz="1800">
                <a:latin typeface="Arial" panose="020B0604020202020204" pitchFamily="34" charset="0"/>
                <a:cs typeface="Arial" panose="020B0604020202020204" pitchFamily="34" charset="0"/>
              </a:rPr>
              <a:t>Some experts question the validity of these tests</a:t>
            </a:r>
          </a:p>
        </p:txBody>
      </p:sp>
      <p:sp>
        <p:nvSpPr>
          <p:cNvPr id="897027" name="Text Box 3"/>
          <p:cNvSpPr txBox="1">
            <a:spLocks noChangeArrowheads="1"/>
          </p:cNvSpPr>
          <p:nvPr/>
        </p:nvSpPr>
        <p:spPr bwMode="auto">
          <a:xfrm>
            <a:off x="457200" y="2486025"/>
            <a:ext cx="8229600" cy="19812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0"/>
              </a:spcBef>
              <a:defRPr sz="2400">
                <a:solidFill>
                  <a:schemeClr val="tx1"/>
                </a:solidFill>
                <a:latin typeface="Times" panose="02020603050405020304" pitchFamily="18" charset="0"/>
              </a:defRPr>
            </a:lvl1pPr>
            <a:lvl2pPr marL="682625" indent="-225425" eaLnBrk="0" hangingPunct="0">
              <a:spcBef>
                <a:spcPct val="0"/>
              </a:spcBef>
              <a:defRPr sz="2400">
                <a:solidFill>
                  <a:schemeClr val="tx1"/>
                </a:solidFill>
                <a:latin typeface="Times" panose="02020603050405020304" pitchFamily="18" charset="0"/>
              </a:defRPr>
            </a:lvl2pPr>
            <a:lvl3pPr marL="1201738" indent="-287338"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100000"/>
              </a:lnSpc>
              <a:spcBef>
                <a:spcPct val="20000"/>
              </a:spcBef>
              <a:spcAft>
                <a:spcPct val="25000"/>
              </a:spcAft>
            </a:pPr>
            <a:r>
              <a:rPr lang="en-US" altLang="en-US" sz="2000" b="1">
                <a:latin typeface="Arial" panose="020B0604020202020204" pitchFamily="34" charset="0"/>
                <a:cs typeface="Arial" panose="020B0604020202020204" pitchFamily="34" charset="0"/>
              </a:rPr>
              <a:t>Reliability and Validity</a:t>
            </a:r>
          </a:p>
          <a:p>
            <a:pPr lvl="1">
              <a:lnSpc>
                <a:spcPct val="100000"/>
              </a:lnSpc>
              <a:spcBef>
                <a:spcPct val="20000"/>
              </a:spcBef>
              <a:spcAft>
                <a:spcPct val="25000"/>
              </a:spcAft>
              <a:buFontTx/>
              <a:buChar char="•"/>
            </a:pPr>
            <a:r>
              <a:rPr lang="en-US" altLang="en-US" sz="1800" i="1">
                <a:latin typeface="Arial" panose="020B0604020202020204" pitchFamily="34" charset="0"/>
                <a:cs typeface="Arial" panose="020B0604020202020204" pitchFamily="34" charset="0"/>
              </a:rPr>
              <a:t>Reliability:</a:t>
            </a:r>
            <a:r>
              <a:rPr lang="en-US" altLang="en-US" sz="1800">
                <a:latin typeface="Arial" panose="020B0604020202020204" pitchFamily="34" charset="0"/>
                <a:cs typeface="Arial" panose="020B0604020202020204" pitchFamily="34" charset="0"/>
              </a:rPr>
              <a:t> a test’s consistency</a:t>
            </a:r>
          </a:p>
          <a:p>
            <a:pPr lvl="1">
              <a:lnSpc>
                <a:spcPct val="100000"/>
              </a:lnSpc>
              <a:spcBef>
                <a:spcPct val="20000"/>
              </a:spcBef>
              <a:spcAft>
                <a:spcPct val="25000"/>
              </a:spcAft>
              <a:buFontTx/>
              <a:buChar char="•"/>
            </a:pPr>
            <a:r>
              <a:rPr lang="en-US" altLang="en-US" sz="1800" i="1">
                <a:latin typeface="Arial" panose="020B0604020202020204" pitchFamily="34" charset="0"/>
                <a:cs typeface="Arial" panose="020B0604020202020204" pitchFamily="34" charset="0"/>
              </a:rPr>
              <a:t>Validity:</a:t>
            </a:r>
            <a:r>
              <a:rPr lang="en-US" altLang="en-US" sz="1800">
                <a:latin typeface="Arial" panose="020B0604020202020204" pitchFamily="34" charset="0"/>
                <a:cs typeface="Arial" panose="020B0604020202020204" pitchFamily="34" charset="0"/>
              </a:rPr>
              <a:t> the extent that the test measures and predicts accurately</a:t>
            </a:r>
          </a:p>
          <a:p>
            <a:pPr lvl="2">
              <a:lnSpc>
                <a:spcPct val="100000"/>
              </a:lnSpc>
              <a:spcBef>
                <a:spcPct val="20000"/>
              </a:spcBef>
              <a:spcAft>
                <a:spcPct val="25000"/>
              </a:spcAft>
              <a:buFontTx/>
              <a:buChar char="•"/>
            </a:pPr>
            <a:r>
              <a:rPr lang="en-US" altLang="en-US" sz="1800" b="1">
                <a:latin typeface="Arial" panose="020B0604020202020204" pitchFamily="34" charset="0"/>
                <a:cs typeface="Arial" panose="020B0604020202020204" pitchFamily="34" charset="0"/>
              </a:rPr>
              <a:t>Validity scales:</a:t>
            </a:r>
            <a:r>
              <a:rPr lang="en-US" altLang="en-US" sz="1800">
                <a:latin typeface="Arial" panose="020B0604020202020204" pitchFamily="34" charset="0"/>
                <a:cs typeface="Arial" panose="020B0604020202020204" pitchFamily="34" charset="0"/>
              </a:rPr>
              <a:t> questions that allow the scorer to know whether the test-taker is answering truthfully or not</a:t>
            </a:r>
          </a:p>
        </p:txBody>
      </p:sp>
      <p:sp>
        <p:nvSpPr>
          <p:cNvPr id="897028" name="Text Box 4"/>
          <p:cNvSpPr txBox="1">
            <a:spLocks noChangeArrowheads="1"/>
          </p:cNvSpPr>
          <p:nvPr/>
        </p:nvSpPr>
        <p:spPr bwMode="auto">
          <a:xfrm>
            <a:off x="457200" y="4572000"/>
            <a:ext cx="8229600" cy="1524000"/>
          </a:xfrm>
          <a:prstGeom prst="rect">
            <a:avLst/>
          </a:prstGeom>
          <a:solidFill>
            <a:srgbClr val="A9D8C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1450" indent="-171450" eaLnBrk="0" hangingPunct="0">
              <a:spcBef>
                <a:spcPct val="0"/>
              </a:spcBef>
              <a:defRPr sz="2400">
                <a:solidFill>
                  <a:schemeClr val="tx1"/>
                </a:solidFill>
                <a:latin typeface="Times" panose="02020603050405020304" pitchFamily="18" charset="0"/>
              </a:defRPr>
            </a:lvl1pPr>
            <a:lvl2pPr marL="682625" indent="-225425"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lnSpc>
                <a:spcPct val="100000"/>
              </a:lnSpc>
              <a:spcBef>
                <a:spcPct val="20000"/>
              </a:spcBef>
              <a:spcAft>
                <a:spcPct val="25000"/>
              </a:spcAft>
            </a:pPr>
            <a:r>
              <a:rPr lang="en-US" altLang="en-US" sz="2000" b="1">
                <a:latin typeface="Arial" panose="020B0604020202020204" pitchFamily="34" charset="0"/>
                <a:cs typeface="Arial" panose="020B0604020202020204" pitchFamily="34" charset="0"/>
              </a:rPr>
              <a:t>Norms</a:t>
            </a:r>
          </a:p>
          <a:p>
            <a:pPr lvl="1">
              <a:lnSpc>
                <a:spcPct val="100000"/>
              </a:lnSpc>
              <a:spcBef>
                <a:spcPct val="20000"/>
              </a:spcBef>
              <a:spcAft>
                <a:spcPct val="25000"/>
              </a:spcAft>
              <a:buFontTx/>
              <a:buChar char="•"/>
            </a:pPr>
            <a:r>
              <a:rPr lang="en-US" altLang="en-US" sz="1800" b="1">
                <a:latin typeface="Arial" panose="020B0604020202020204" pitchFamily="34" charset="0"/>
                <a:cs typeface="Arial" panose="020B0604020202020204" pitchFamily="34" charset="0"/>
              </a:rPr>
              <a:t>Norms:</a:t>
            </a:r>
            <a:r>
              <a:rPr lang="en-US" altLang="en-US" sz="1800">
                <a:latin typeface="Arial" panose="020B0604020202020204" pitchFamily="34" charset="0"/>
                <a:cs typeface="Arial" panose="020B0604020202020204" pitchFamily="34" charset="0"/>
              </a:rPr>
              <a:t> established standards of performance that set averages</a:t>
            </a:r>
          </a:p>
          <a:p>
            <a:pPr lvl="1">
              <a:lnSpc>
                <a:spcPct val="100000"/>
              </a:lnSpc>
              <a:spcBef>
                <a:spcPct val="20000"/>
              </a:spcBef>
              <a:spcAft>
                <a:spcPct val="25000"/>
              </a:spcAft>
              <a:buFontTx/>
              <a:buChar char="•"/>
            </a:pPr>
            <a:r>
              <a:rPr lang="en-US" altLang="en-US" sz="1800" b="1">
                <a:latin typeface="Arial" panose="020B0604020202020204" pitchFamily="34" charset="0"/>
                <a:cs typeface="Arial" panose="020B0604020202020204" pitchFamily="34" charset="0"/>
              </a:rPr>
              <a:t>Norm group:</a:t>
            </a:r>
            <a:r>
              <a:rPr lang="en-US" altLang="en-US" sz="1800">
                <a:latin typeface="Arial" panose="020B0604020202020204" pitchFamily="34" charset="0"/>
                <a:cs typeface="Arial" panose="020B0604020202020204" pitchFamily="34" charset="0"/>
              </a:rPr>
              <a:t> a large group of test takers that are similar to those for whom the test is intended</a:t>
            </a:r>
          </a:p>
        </p:txBody>
      </p:sp>
      <p:sp>
        <p:nvSpPr>
          <p:cNvPr id="89702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Features of Psychological Tests</a:t>
            </a:r>
            <a:endParaRPr lang="en-US" altLang="en-US">
              <a:solidFill>
                <a:srgbClr val="FFCC00"/>
              </a:solidFill>
            </a:endParaRPr>
          </a:p>
        </p:txBody>
      </p:sp>
      <p:sp>
        <p:nvSpPr>
          <p:cNvPr id="897030" name="AutoShape 6"/>
          <p:cNvSpPr>
            <a:spLocks noChangeArrowheads="1"/>
          </p:cNvSpPr>
          <p:nvPr/>
        </p:nvSpPr>
        <p:spPr bwMode="auto">
          <a:xfrm flipH="1" flipV="1">
            <a:off x="8458200" y="2409825"/>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97031" name="AutoShape 7"/>
          <p:cNvSpPr>
            <a:spLocks noChangeArrowheads="1"/>
          </p:cNvSpPr>
          <p:nvPr/>
        </p:nvSpPr>
        <p:spPr bwMode="auto">
          <a:xfrm flipH="1" flipV="1">
            <a:off x="8458200" y="4510088"/>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9703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897027"/>
                                        </p:tgtEl>
                                        <p:attrNameLst>
                                          <p:attrName>style.visibility</p:attrName>
                                        </p:attrNameLst>
                                      </p:cBhvr>
                                      <p:to>
                                        <p:strVal val="visible"/>
                                      </p:to>
                                    </p:set>
                                    <p:animEffect transition="in" filter="wipe(up)">
                                      <p:cBhvr>
                                        <p:cTn id="10" dur="500"/>
                                        <p:tgtEl>
                                          <p:spTgt spid="897027"/>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9703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97031"/>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1" fill="hold" grpId="0" nodeType="afterEffect">
                                  <p:stCondLst>
                                    <p:cond delay="0"/>
                                  </p:stCondLst>
                                  <p:childTnLst>
                                    <p:set>
                                      <p:cBhvr>
                                        <p:cTn id="20" dur="1" fill="hold">
                                          <p:stCondLst>
                                            <p:cond delay="0"/>
                                          </p:stCondLst>
                                        </p:cTn>
                                        <p:tgtEl>
                                          <p:spTgt spid="897028"/>
                                        </p:tgtEl>
                                        <p:attrNameLst>
                                          <p:attrName>style.visibility</p:attrName>
                                        </p:attrNameLst>
                                      </p:cBhvr>
                                      <p:to>
                                        <p:strVal val="visible"/>
                                      </p:to>
                                    </p:set>
                                    <p:animEffect transition="in" filter="wipe(up)">
                                      <p:cBhvr>
                                        <p:cTn id="21" dur="500"/>
                                        <p:tgtEl>
                                          <p:spTgt spid="897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7" grpId="0" animBg="1"/>
      <p:bldP spid="897028" grpId="0" animBg="1"/>
      <p:bldP spid="897030" grpId="0" animBg="1"/>
      <p:bldP spid="897031" grpId="0" animBg="1"/>
      <p:bldP spid="89703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5/2006 11:29:37 AM&quot;&gt;&lt;Slide id=&quot;303&quot; dur=&quot;1.031&quot;/&gt;&lt;Slide id=&quot;304&quot; dur=&quot;.641&quot;/&gt;&lt;Slide id=&quot;308&quot; dur=&quot;3.345&quot; bld=&quot;|.8|.8|.9&quot;/&gt;&lt;Slide id=&quot;327&quot; dur=&quot;2.173&quot; bld=&quot;|1&quot;/&gt;&lt;Slide id=&quot;310&quot; dur=&quot;1.963&quot; bld=&quot;|.1|.7&quot;/&gt;&lt;Slide id=&quot;311&quot; dur=&quot;3.124&quot; bld=&quot;|.4|.9|.9&quot;/&gt;&lt;Slide id=&quot;320&quot; dur=&quot;7.481&quot; bld=&quot;|.6|.9|.9|1.1&quot;/&gt;&lt;/Timings&gt;&lt;Timings time=&quot;5/12/2006 12:13:06 PM&quot;&gt;&lt;Slide id=&quot;303&quot; dur=&quot;2.414&quot; bld=&quot;|.9&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1"/>
</p:tagLst>
</file>

<file path=ppt/tags/tag11.xml><?xml version="1.0" encoding="utf-8"?>
<p:tagLst xmlns:a="http://schemas.openxmlformats.org/drawingml/2006/main" xmlns:r="http://schemas.openxmlformats.org/officeDocument/2006/relationships" xmlns:p="http://schemas.openxmlformats.org/presentationml/2006/main">
  <p:tag name="TIMING" val="|1"/>
</p:tagLst>
</file>

<file path=ppt/tags/tag12.xml><?xml version="1.0" encoding="utf-8"?>
<p:tagLst xmlns:a="http://schemas.openxmlformats.org/drawingml/2006/main" xmlns:r="http://schemas.openxmlformats.org/officeDocument/2006/relationships" xmlns:p="http://schemas.openxmlformats.org/presentationml/2006/main">
  <p:tag name="TIMING" val="|1"/>
</p:tagLst>
</file>

<file path=ppt/tags/tag13.xml><?xml version="1.0" encoding="utf-8"?>
<p:tagLst xmlns:a="http://schemas.openxmlformats.org/drawingml/2006/main" xmlns:r="http://schemas.openxmlformats.org/officeDocument/2006/relationships" xmlns:p="http://schemas.openxmlformats.org/presentationml/2006/main">
  <p:tag name="TIMING" val="|1"/>
</p:tagLst>
</file>

<file path=ppt/tags/tag14.xml><?xml version="1.0" encoding="utf-8"?>
<p:tagLst xmlns:a="http://schemas.openxmlformats.org/drawingml/2006/main" xmlns:r="http://schemas.openxmlformats.org/officeDocument/2006/relationships" xmlns:p="http://schemas.openxmlformats.org/presentationml/2006/main">
  <p:tag name="TIMING" val="|1"/>
</p:tagLst>
</file>

<file path=ppt/tags/tag15.xml><?xml version="1.0" encoding="utf-8"?>
<p:tagLst xmlns:a="http://schemas.openxmlformats.org/drawingml/2006/main" xmlns:r="http://schemas.openxmlformats.org/officeDocument/2006/relationships" xmlns:p="http://schemas.openxmlformats.org/presentationml/2006/main">
  <p:tag name="TIMING" val="|1"/>
</p:tagLst>
</file>

<file path=ppt/tags/tag16.xml><?xml version="1.0" encoding="utf-8"?>
<p:tagLst xmlns:a="http://schemas.openxmlformats.org/drawingml/2006/main" xmlns:r="http://schemas.openxmlformats.org/officeDocument/2006/relationships" xmlns:p="http://schemas.openxmlformats.org/presentationml/2006/main">
  <p:tag name="TIMING" val="|1"/>
</p:tagLst>
</file>

<file path=ppt/tags/tag17.xml><?xml version="1.0" encoding="utf-8"?>
<p:tagLst xmlns:a="http://schemas.openxmlformats.org/drawingml/2006/main" xmlns:r="http://schemas.openxmlformats.org/officeDocument/2006/relationships" xmlns:p="http://schemas.openxmlformats.org/presentationml/2006/main">
  <p:tag name="TIMING" val="|1"/>
</p:tagLst>
</file>

<file path=ppt/tags/tag18.xml><?xml version="1.0" encoding="utf-8"?>
<p:tagLst xmlns:a="http://schemas.openxmlformats.org/drawingml/2006/main" xmlns:r="http://schemas.openxmlformats.org/officeDocument/2006/relationships" xmlns:p="http://schemas.openxmlformats.org/presentationml/2006/main">
  <p:tag name="TIMING" val="|1"/>
</p:tagLst>
</file>

<file path=ppt/tags/tag19.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20.xml><?xml version="1.0" encoding="utf-8"?>
<p:tagLst xmlns:a="http://schemas.openxmlformats.org/drawingml/2006/main" xmlns:r="http://schemas.openxmlformats.org/officeDocument/2006/relationships" xmlns:p="http://schemas.openxmlformats.org/presentationml/2006/main">
  <p:tag name="TIMING" val="|1"/>
</p:tagLst>
</file>

<file path=ppt/tags/tag21.xml><?xml version="1.0" encoding="utf-8"?>
<p:tagLst xmlns:a="http://schemas.openxmlformats.org/drawingml/2006/main" xmlns:r="http://schemas.openxmlformats.org/officeDocument/2006/relationships" xmlns:p="http://schemas.openxmlformats.org/presentationml/2006/main">
  <p:tag name="TIMING" val="|1"/>
</p:tagLst>
</file>

<file path=ppt/tags/tag22.xml><?xml version="1.0" encoding="utf-8"?>
<p:tagLst xmlns:a="http://schemas.openxmlformats.org/drawingml/2006/main" xmlns:r="http://schemas.openxmlformats.org/officeDocument/2006/relationships" xmlns:p="http://schemas.openxmlformats.org/presentationml/2006/main">
  <p:tag name="TIMING" val="|1"/>
</p:tagLst>
</file>

<file path=ppt/tags/tag23.xml><?xml version="1.0" encoding="utf-8"?>
<p:tagLst xmlns:a="http://schemas.openxmlformats.org/drawingml/2006/main" xmlns:r="http://schemas.openxmlformats.org/officeDocument/2006/relationships" xmlns:p="http://schemas.openxmlformats.org/presentationml/2006/main">
  <p:tag name="TIMING" val="|1"/>
</p:tagLst>
</file>

<file path=ppt/tags/tag24.xml><?xml version="1.0" encoding="utf-8"?>
<p:tagLst xmlns:a="http://schemas.openxmlformats.org/drawingml/2006/main" xmlns:r="http://schemas.openxmlformats.org/officeDocument/2006/relationships" xmlns:p="http://schemas.openxmlformats.org/presentationml/2006/main">
  <p:tag name="TIMING" val="|1"/>
</p:tagLst>
</file>

<file path=ppt/tags/tag25.xml><?xml version="1.0" encoding="utf-8"?>
<p:tagLst xmlns:a="http://schemas.openxmlformats.org/drawingml/2006/main" xmlns:r="http://schemas.openxmlformats.org/officeDocument/2006/relationships" xmlns:p="http://schemas.openxmlformats.org/presentationml/2006/main">
  <p:tag name="TIMING" val="|1"/>
</p:tagLst>
</file>

<file path=ppt/tags/tag26.xml><?xml version="1.0" encoding="utf-8"?>
<p:tagLst xmlns:a="http://schemas.openxmlformats.org/drawingml/2006/main" xmlns:r="http://schemas.openxmlformats.org/officeDocument/2006/relationships" xmlns:p="http://schemas.openxmlformats.org/presentationml/2006/main">
  <p:tag name="TIMING" val="|1"/>
</p:tagLst>
</file>

<file path=ppt/tags/tag27.xml><?xml version="1.0" encoding="utf-8"?>
<p:tagLst xmlns:a="http://schemas.openxmlformats.org/drawingml/2006/main" xmlns:r="http://schemas.openxmlformats.org/officeDocument/2006/relationships" xmlns:p="http://schemas.openxmlformats.org/presentationml/2006/main">
  <p:tag name="TIMING" val="|1"/>
</p:tagLst>
</file>

<file path=ppt/tags/tag28.xml><?xml version="1.0" encoding="utf-8"?>
<p:tagLst xmlns:a="http://schemas.openxmlformats.org/drawingml/2006/main" xmlns:r="http://schemas.openxmlformats.org/officeDocument/2006/relationships" xmlns:p="http://schemas.openxmlformats.org/presentationml/2006/main">
  <p:tag name="TIMING" val="|1"/>
</p:tagLst>
</file>

<file path=ppt/tags/tag29.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30.xml><?xml version="1.0" encoding="utf-8"?>
<p:tagLst xmlns:a="http://schemas.openxmlformats.org/drawingml/2006/main" xmlns:r="http://schemas.openxmlformats.org/officeDocument/2006/relationships" xmlns:p="http://schemas.openxmlformats.org/presentationml/2006/main">
  <p:tag name="TIMING" val="|1"/>
</p:tagLst>
</file>

<file path=ppt/tags/tag31.xml><?xml version="1.0" encoding="utf-8"?>
<p:tagLst xmlns:a="http://schemas.openxmlformats.org/drawingml/2006/main" xmlns:r="http://schemas.openxmlformats.org/officeDocument/2006/relationships" xmlns:p="http://schemas.openxmlformats.org/presentationml/2006/main">
  <p:tag name="TIMING" val="|1"/>
</p:tagLst>
</file>

<file path=ppt/tags/tag32.xml><?xml version="1.0" encoding="utf-8"?>
<p:tagLst xmlns:a="http://schemas.openxmlformats.org/drawingml/2006/main" xmlns:r="http://schemas.openxmlformats.org/officeDocument/2006/relationships" xmlns:p="http://schemas.openxmlformats.org/presentationml/2006/main">
  <p:tag name="TIMING" val="|1"/>
</p:tagLst>
</file>

<file path=ppt/tags/tag33.xml><?xml version="1.0" encoding="utf-8"?>
<p:tagLst xmlns:a="http://schemas.openxmlformats.org/drawingml/2006/main" xmlns:r="http://schemas.openxmlformats.org/officeDocument/2006/relationships" xmlns:p="http://schemas.openxmlformats.org/presentationml/2006/main">
  <p:tag name="TIMING" val="|1"/>
</p:tagLst>
</file>

<file path=ppt/tags/tag34.xml><?xml version="1.0" encoding="utf-8"?>
<p:tagLst xmlns:a="http://schemas.openxmlformats.org/drawingml/2006/main" xmlns:r="http://schemas.openxmlformats.org/officeDocument/2006/relationships" xmlns:p="http://schemas.openxmlformats.org/presentationml/2006/main">
  <p:tag name="TIMING" val="|1"/>
</p:tagLst>
</file>

<file path=ppt/tags/tag35.xml><?xml version="1.0" encoding="utf-8"?>
<p:tagLst xmlns:a="http://schemas.openxmlformats.org/drawingml/2006/main" xmlns:r="http://schemas.openxmlformats.org/officeDocument/2006/relationships" xmlns:p="http://schemas.openxmlformats.org/presentationml/2006/main">
  <p:tag name="TIMING" val="|1"/>
</p:tagLst>
</file>

<file path=ppt/tags/tag36.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ags/tag7.xml><?xml version="1.0" encoding="utf-8"?>
<p:tagLst xmlns:a="http://schemas.openxmlformats.org/drawingml/2006/main" xmlns:r="http://schemas.openxmlformats.org/officeDocument/2006/relationships" xmlns:p="http://schemas.openxmlformats.org/presentationml/2006/main">
  <p:tag name="TIMING" val="|.4|.9|.9"/>
</p:tagLst>
</file>

<file path=ppt/tags/tag8.xml><?xml version="1.0" encoding="utf-8"?>
<p:tagLst xmlns:a="http://schemas.openxmlformats.org/drawingml/2006/main" xmlns:r="http://schemas.openxmlformats.org/officeDocument/2006/relationships" xmlns:p="http://schemas.openxmlformats.org/presentationml/2006/main">
  <p:tag name="TIMING" val="|1"/>
</p:tagLst>
</file>

<file path=ppt/tags/tag9.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2_Custom Design">
  <a:themeElements>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2AE"/>
        </a:solidFill>
        <a:ln>
          <a:noFill/>
        </a:ln>
        <a:effectLst/>
        <a:extLst>
          <a:ext uri="{91240B29-F687-4F45-9708-019B960494DF}">
            <a14:hiddenLine xmlns:a14="http://schemas.microsoft.com/office/drawing/2010/main" w="9525" cap="flat" cmpd="sng" algn="ctr">
              <a:solidFill>
                <a:srgbClr val="FFFF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FF2AE"/>
        </a:solidFill>
        <a:ln>
          <a:noFill/>
        </a:ln>
        <a:effectLst/>
        <a:extLst>
          <a:ext uri="{91240B29-F687-4F45-9708-019B960494DF}">
            <a14:hiddenLine xmlns:a14="http://schemas.microsoft.com/office/drawing/2010/main" w="9525" cap="flat" cmpd="sng" algn="ctr">
              <a:solidFill>
                <a:srgbClr val="FFFF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3300"/>
        </a:hlink>
        <a:folHlink>
          <a:srgbClr val="CC33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12899</TotalTime>
  <Words>2712</Words>
  <Application>Microsoft Office PowerPoint</Application>
  <PresentationFormat>On-screen Show (4:3)</PresentationFormat>
  <Paragraphs>355</Paragraphs>
  <Slides>57</Slides>
  <Notes>52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Times</vt:lpstr>
      <vt:lpstr>Arial</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Harcourt,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Information Technology</dc:creator>
  <cp:keywords/>
  <dc:description/>
  <cp:lastModifiedBy>JOSHUA GREEN</cp:lastModifiedBy>
  <cp:revision>435</cp:revision>
  <cp:lastPrinted>2005-02-01T16:21:45Z</cp:lastPrinted>
  <dcterms:created xsi:type="dcterms:W3CDTF">2005-01-20T18:32:35Z</dcterms:created>
  <dcterms:modified xsi:type="dcterms:W3CDTF">2017-10-25T14:03:31Z</dcterms:modified>
  <cp:category/>
</cp:coreProperties>
</file>