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4"/>
  </p:sldMasterIdLst>
  <p:handoutMasterIdLst>
    <p:handoutMasterId r:id="rId35"/>
  </p:handoutMasterIdLst>
  <p:sldIdLst>
    <p:sldId id="310" r:id="rId5"/>
    <p:sldId id="306" r:id="rId6"/>
    <p:sldId id="282" r:id="rId7"/>
    <p:sldId id="295" r:id="rId8"/>
    <p:sldId id="307" r:id="rId9"/>
    <p:sldId id="308" r:id="rId10"/>
    <p:sldId id="283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09" r:id="rId33"/>
    <p:sldId id="304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F8F59-51B5-439D-8240-BAF26009902B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66FE5-26F1-4457-A3A0-511F195D6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B8B1-558E-46CB-A44F-68C98BC436C4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4992-7F7E-43CF-B2F1-0E6EFF789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5C4E3-C0B2-4943-8ABC-38814B3BA92D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13B1-67B8-4A9C-A60E-F04632BE3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18097-AD68-4E1A-B9BA-F33A26016071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E4818-BAC8-43DD-944C-1B464D85AE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98E83-93A1-4B61-800D-246A036BF979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A2801-06D1-4F68-9BB9-51FCE9E27A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8E6C-33FE-4A35-95E6-C866CCC035D6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895E-15FB-4A50-B99A-EC1734DD9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B1724-CE04-4A9E-905D-E8B9441F4167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924E0-D7B4-4E49-A93F-1D6174885B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0401-28A8-4F17-BF51-C43EE36298FE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535B7-5B6B-47D5-B86C-F5ACC0CB0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E905-5FE5-4025-9010-643E50EAFB8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20CB6-9B4F-43FD-AC38-D9BC3F8FF5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CD74-DBB0-4EA8-9D73-0184DF26ED60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4D050-9749-4FD1-B18E-BF096C5CB5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FC6E-7AB4-4428-BC9D-CBF57C8368BE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6980-8CBC-4DEE-9BE0-451723DD2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8AE5-5BEF-4AAF-9C00-1A5FB8B45C47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55B9E-11CE-4924-9040-098851876E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76FF5A-3A33-48DA-B881-B9F14B62B44F}" type="datetimeFigureOut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DB6426-8BD0-4D02-A4A5-FD6E8B05B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Electron Dot Diagrams &amp; Bohr Models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45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In your notes, 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272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Oval 13"/>
          <p:cNvSpPr/>
          <p:nvPr/>
        </p:nvSpPr>
        <p:spPr>
          <a:xfrm>
            <a:off x="26670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Ar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0574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20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Oval 13"/>
          <p:cNvSpPr/>
          <p:nvPr/>
        </p:nvSpPr>
        <p:spPr>
          <a:xfrm>
            <a:off x="26670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447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382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4478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200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34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14" name="Oval 13"/>
          <p:cNvSpPr/>
          <p:nvPr/>
        </p:nvSpPr>
        <p:spPr>
          <a:xfrm>
            <a:off x="26670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447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38200" y="37338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2743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6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In your notes, </a:t>
            </a:r>
            <a:r>
              <a:rPr lang="en-US" dirty="0" smtClean="0"/>
              <a:t>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  <p:sp>
        <p:nvSpPr>
          <p:cNvPr id="7" name="Oval 6"/>
          <p:cNvSpPr/>
          <p:nvPr/>
        </p:nvSpPr>
        <p:spPr>
          <a:xfrm>
            <a:off x="914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Find your element on the periodic table.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Determine the number of electrons – it is the same as the atomic number.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This is how many electrons you will draw.</a:t>
            </a:r>
          </a:p>
        </p:txBody>
      </p:sp>
      <p:pic>
        <p:nvPicPr>
          <p:cNvPr id="3076" name="Picture 2" descr="C:\Documents and Settings\Liz\Local Settings\Temporary Internet Files\Content.IE5\XWDO7Y24\MCj0226512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8862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4343400" y="3962400"/>
            <a:ext cx="2743200" cy="1524000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6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3434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Find out which period (row) your element is in.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period number tells you how many energy levels there are.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4" name="Picture 2" descr="Periodic Table showing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9300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6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512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038600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Draw the element symbol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Carbon is in the 2</a:t>
            </a:r>
            <a:r>
              <a:rPr lang="en-US" baseline="30000" dirty="0" smtClean="0"/>
              <a:t>nd</a:t>
            </a:r>
            <a:r>
              <a:rPr lang="en-US" dirty="0" smtClean="0"/>
              <a:t> period, so it has two energy levels, or shells.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 smtClean="0"/>
              <a:t>Draw the shells around the nucleus.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8438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6149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362200"/>
            <a:ext cx="4038600" cy="28194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endParaRPr lang="en-US" dirty="0" smtClean="0"/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91962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1632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Valence electrons are electrons in the outermost energy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7173" name="Content Placeholder 3"/>
          <p:cNvSpPr>
            <a:spLocks noGrp="1"/>
          </p:cNvSpPr>
          <p:nvPr>
            <p:ph sz="half" idx="2"/>
          </p:nvPr>
        </p:nvSpPr>
        <p:spPr>
          <a:xfrm>
            <a:off x="4562669" y="1295400"/>
            <a:ext cx="4038600" cy="45720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/>
              <a:t>Add the electrons.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/>
              <a:t>Carbon has 6 electrons.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dirty="0"/>
              <a:t>The first shell can only hold 2 electrons</a:t>
            </a:r>
            <a:r>
              <a:rPr lang="en-US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(The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shell can hold up to 8 electrons</a:t>
            </a:r>
            <a:r>
              <a:rPr lang="en-US" dirty="0" smtClean="0"/>
              <a:t>.)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(The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shell can hold 18, but the elements in the first few periods only use 8 electrons</a:t>
            </a:r>
            <a:r>
              <a:rPr lang="en-US" dirty="0" smtClean="0"/>
              <a:t>.)</a:t>
            </a:r>
            <a:endParaRPr lang="en-US" dirty="0"/>
          </a:p>
          <a:p>
            <a:pPr marL="514350" indent="-514350" eaLnBrk="1" hangingPunct="1">
              <a:buFont typeface="Calibri" pitchFamily="34" charset="0"/>
              <a:buAutoNum type="arabicParenR"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788103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9987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038600" cy="4800600"/>
          </a:xfrm>
        </p:spPr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Check your work.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You should have 6 total electrons for Carbon.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Only two electrons can fit in the 1</a:t>
            </a:r>
            <a:r>
              <a:rPr lang="en-US" baseline="30000" dirty="0" smtClean="0"/>
              <a:t>st</a:t>
            </a:r>
            <a:r>
              <a:rPr lang="en-US" dirty="0" smtClean="0"/>
              <a:t> shell.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shell can hold up to 8 electrons.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shell can hold 18, but the elements in the first few periods only use 8 electrons.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8694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9221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20025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0574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923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 – </a:t>
            </a:r>
            <a:r>
              <a:rPr lang="en-US" b="1" smtClean="0">
                <a:solidFill>
                  <a:srgbClr val="FF0000"/>
                </a:solidFill>
              </a:rPr>
              <a:t>1 electron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5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14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 </a:t>
            </a:r>
            <a:r>
              <a:rPr lang="en-US" b="1" smtClean="0">
                <a:solidFill>
                  <a:srgbClr val="FF0000"/>
                </a:solidFill>
              </a:rPr>
              <a:t>- 2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812817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3201025"/>
            <a:ext cx="1905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000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2293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 </a:t>
            </a:r>
            <a:r>
              <a:rPr lang="en-US" b="1" smtClean="0">
                <a:solidFill>
                  <a:srgbClr val="FF0000"/>
                </a:solidFill>
              </a:rPr>
              <a:t>- 8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19300" y="2811787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24000" y="31629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97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304800" y="2209800"/>
            <a:ext cx="3886200" cy="3429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3318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 </a:t>
            </a:r>
            <a:r>
              <a:rPr lang="en-US" b="1" smtClean="0">
                <a:solidFill>
                  <a:srgbClr val="FF0000"/>
                </a:solidFill>
              </a:rPr>
              <a:t>- 13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3281" y="280046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28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33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286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0386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6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057400" y="1981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485900" y="31629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33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762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4341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28800"/>
            <a:ext cx="40386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 </a:t>
            </a:r>
            <a:r>
              <a:rPr lang="en-US" b="1" smtClean="0">
                <a:solidFill>
                  <a:srgbClr val="FF0000"/>
                </a:solidFill>
              </a:rPr>
              <a:t>- 10 electrons</a:t>
            </a:r>
            <a:endParaRPr lang="en-US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105797" y="27813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81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828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33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28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286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33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286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371600" y="3201025"/>
            <a:ext cx="17526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Ne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6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304800" y="1752600"/>
            <a:ext cx="4724400" cy="4343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Bohr Diagrams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828800"/>
            <a:ext cx="3581400" cy="3733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Try the following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He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O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Al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Ne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smtClean="0"/>
              <a:t>K </a:t>
            </a:r>
            <a:r>
              <a:rPr lang="en-US" b="1" smtClean="0">
                <a:solidFill>
                  <a:srgbClr val="FF0000"/>
                </a:solidFill>
              </a:rPr>
              <a:t>- 19 electrons</a:t>
            </a:r>
            <a:endParaRPr lang="en-US" smtClean="0"/>
          </a:p>
        </p:txBody>
      </p:sp>
      <p:sp>
        <p:nvSpPr>
          <p:cNvPr id="19" name="Oval 18"/>
          <p:cNvSpPr/>
          <p:nvPr/>
        </p:nvSpPr>
        <p:spPr>
          <a:xfrm>
            <a:off x="685800" y="2209800"/>
            <a:ext cx="3886200" cy="3429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143000" y="2590800"/>
            <a:ext cx="2971800" cy="2667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4000" y="2971800"/>
            <a:ext cx="2209800" cy="1905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5052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438400" y="27813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962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2098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144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2098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962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667000" y="2362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9144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667000" y="5029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44196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209800" y="1905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57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4196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2667000" y="1905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57200" y="3962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876800" y="36576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667000" y="5486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209800" y="5486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6900" y="3201025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57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815699"/>
              </p:ext>
            </p:extLst>
          </p:nvPr>
        </p:nvGraphicFramePr>
        <p:xfrm>
          <a:off x="228600" y="73025"/>
          <a:ext cx="8686800" cy="671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Acrobat Document" r:id="rId3" imgW="7543800" imgH="5829300" progId="AcroExch.Document.7">
                  <p:embed/>
                </p:oleObj>
              </mc:Choice>
              <mc:Fallback>
                <p:oleObj name="Acrobat Document" r:id="rId3" imgW="7543800" imgH="582930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3025"/>
                        <a:ext cx="8686800" cy="671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4876800"/>
            <a:ext cx="8763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-20595"/>
            <a:ext cx="8763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93789" y="1046205"/>
            <a:ext cx="53340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Electron Dot Diagrams =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905000"/>
            <a:ext cx="4343400" cy="35052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Find out which group (column) your element is in.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will tell you the number of valence electrons your element has.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You will only draw the valence electrons.</a:t>
            </a:r>
          </a:p>
        </p:txBody>
      </p:sp>
      <p:pic>
        <p:nvPicPr>
          <p:cNvPr id="6" name="Picture 2" descr="Periodic Table showing Grou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1905000"/>
            <a:ext cx="4394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Draw a periodic table that includes the first 18 elements (hydrogen-argon)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Fill each box with the electron dot diagram of the element 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Questions: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What do you observe about the electron dot diagram of the elements in the same group?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Describe any changes you observe in the electron dot diagrams across a period.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038600" cy="114300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Groups</a:t>
            </a:r>
            <a:r>
              <a:rPr lang="en-US" dirty="0"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 - Review</a:t>
            </a:r>
            <a:endParaRPr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pic>
        <p:nvPicPr>
          <p:cNvPr id="5" name="Picture 2" descr="Periodic Table showing Grou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5105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800" y="25908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>
                <a:latin typeface="Verdana" pitchFamily="34" charset="0"/>
              </a:rPr>
              <a:t>Each column is called a “group”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38800" y="3352800"/>
            <a:ext cx="2895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>
                <a:latin typeface="Verdana" pitchFamily="34" charset="0"/>
              </a:rPr>
              <a:t>Each element in a group has the same number of electrons in their outer orbital, also known as “shells”.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14478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1 = 1 electron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09600" y="22098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1600" y="19812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2 = 2 electrons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181100" y="24765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724400" y="7620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905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Group 8 = 8 electrons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838700" y="15621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24600" y="1752600"/>
            <a:ext cx="2286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Except for He, it has 2 electrons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4953000" y="2743200"/>
            <a:ext cx="381000" cy="381000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5-Point Star 15"/>
          <p:cNvSpPr/>
          <p:nvPr/>
        </p:nvSpPr>
        <p:spPr>
          <a:xfrm>
            <a:off x="5943600" y="1828800"/>
            <a:ext cx="381000" cy="381000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5334000"/>
            <a:ext cx="2895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The electrons in the outer shell are called “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valence</a:t>
            </a:r>
            <a:r>
              <a:rPr lang="en-US" sz="2400" b="1" dirty="0">
                <a:latin typeface="+mn-lt"/>
              </a:rPr>
              <a:t> electrons”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76600" y="2667000"/>
            <a:ext cx="1752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99CC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5" grpId="0" animBg="1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u="sng" dirty="0" smtClean="0"/>
              <a:t>A way to remember valence electrons by looking at the groups 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b="1" dirty="0" smtClean="0"/>
              <a:t>Group 1 = 1 valence electron </a:t>
            </a:r>
          </a:p>
          <a:p>
            <a:r>
              <a:rPr lang="en-US" sz="3000" b="1" dirty="0" smtClean="0"/>
              <a:t>Group 2 = 2 valence electrons </a:t>
            </a:r>
          </a:p>
          <a:p>
            <a:r>
              <a:rPr lang="en-US" sz="3000" b="1" dirty="0" smtClean="0"/>
              <a:t>Group 13 = 3 valence electrons</a:t>
            </a:r>
          </a:p>
          <a:p>
            <a:r>
              <a:rPr lang="en-US" sz="3000" b="1" dirty="0" smtClean="0"/>
              <a:t>Group 14 = 4 valence electrons </a:t>
            </a:r>
          </a:p>
          <a:p>
            <a:r>
              <a:rPr lang="en-US" sz="3000" b="1" dirty="0" smtClean="0"/>
              <a:t>Group 15 = 5 valence electrons</a:t>
            </a:r>
          </a:p>
          <a:p>
            <a:r>
              <a:rPr lang="en-US" sz="3000" b="1" dirty="0" smtClean="0"/>
              <a:t>Group 16 = 6 valence electrons</a:t>
            </a:r>
          </a:p>
          <a:p>
            <a:r>
              <a:rPr lang="en-US" sz="3000" b="1" dirty="0" smtClean="0"/>
              <a:t>Group 17 = 7 valence electrons</a:t>
            </a:r>
          </a:p>
          <a:p>
            <a:r>
              <a:rPr lang="en-US" sz="3000" b="1" dirty="0" smtClean="0"/>
              <a:t>Group 18 = 8 valence electrons  </a:t>
            </a:r>
            <a:endParaRPr lang="en-US" sz="3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18 (noble gases) are happy because they have what the other elements on the periodic table want to be stable</a:t>
            </a:r>
          </a:p>
          <a:p>
            <a:r>
              <a:rPr lang="en-US" dirty="0" smtClean="0"/>
              <a:t>The other elements have to bond with other elements on the periodic table to be happy and stable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038600" cy="44958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Write the element symbol.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Carbon is in the 4</a:t>
            </a:r>
            <a:r>
              <a:rPr lang="en-US" baseline="30000" smtClean="0"/>
              <a:t>th</a:t>
            </a:r>
            <a:r>
              <a:rPr lang="en-US" smtClean="0"/>
              <a:t> group, so it has 4 valence electrons.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Starting at the right, draw 4 electrons, or dots, counter-clockwise around the element symbol.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00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038600" cy="48006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Check your work.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Using your periodic table, check that Carbon is in the 4</a:t>
            </a:r>
            <a:r>
              <a:rPr lang="en-US" baseline="30000" smtClean="0"/>
              <a:t>th</a:t>
            </a:r>
            <a:r>
              <a:rPr lang="en-US" smtClean="0"/>
              <a:t> group.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r>
              <a:rPr lang="en-US" smtClean="0"/>
              <a:t>You should have 4 total electrons, or dots, drawn in for Carbon.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Lewis Structures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971800"/>
            <a:ext cx="15240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26670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752600" y="43434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752600" y="26670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38200" y="3505200"/>
            <a:ext cx="381000" cy="381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22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419600" cy="4343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In your notes, try these elements on your own: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H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P</a:t>
            </a:r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Ca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Ar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err="1" smtClean="0"/>
              <a:t>Cl</a:t>
            </a:r>
            <a:endParaRPr lang="en-US" dirty="0" smtClean="0"/>
          </a:p>
          <a:p>
            <a:pPr marL="914400" lvl="1" indent="-514350" eaLnBrk="1" hangingPunct="1">
              <a:buFont typeface="Calibri" pitchFamily="34" charset="0"/>
              <a:buAutoNum type="alphaLcParenR"/>
            </a:pPr>
            <a:r>
              <a:rPr lang="en-US" dirty="0" smtClean="0"/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464266596B2E4CA2CE26C6D22EA657" ma:contentTypeVersion="1" ma:contentTypeDescription="Create a new document." ma:contentTypeScope="" ma:versionID="a816a92e3045a88e9784b4fdbbde2ac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BED541-1359-4ED6-927A-D17026F8CA50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39E985A-0CA9-4036-9738-1577C3B40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B037004-7B2F-499C-A261-AFE6395837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845</Words>
  <Application>Microsoft Office PowerPoint</Application>
  <PresentationFormat>On-screen Show (4:3)</PresentationFormat>
  <Paragraphs>195</Paragraphs>
  <Slides>30</Slides>
  <Notes>0</Notes>
  <HiddenSlides>9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Office Theme</vt:lpstr>
      <vt:lpstr>Acrobat Document</vt:lpstr>
      <vt:lpstr>Electron Dot Diagrams &amp; Bohr Models</vt:lpstr>
      <vt:lpstr>PowerPoint Presentation</vt:lpstr>
      <vt:lpstr>Electron Dot Diagrams = Lewis Structures</vt:lpstr>
      <vt:lpstr>Groups - Review</vt:lpstr>
      <vt:lpstr>A way to remember valence electrons by looking at the groups  </vt:lpstr>
      <vt:lpstr>PowerPoint Presentation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Lewis Structures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Bohr Diagrams</vt:lpstr>
      <vt:lpstr>PowerPoint Presentation</vt:lpstr>
      <vt:lpstr>PowerPoint Presentation</vt:lpstr>
    </vt:vector>
  </TitlesOfParts>
  <Company>Johnson &amp; Johnson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</dc:creator>
  <cp:lastModifiedBy>MELANIE KAPOLKA</cp:lastModifiedBy>
  <cp:revision>82</cp:revision>
  <cp:lastPrinted>2013-11-07T13:38:00Z</cp:lastPrinted>
  <dcterms:created xsi:type="dcterms:W3CDTF">2008-11-13T01:45:55Z</dcterms:created>
  <dcterms:modified xsi:type="dcterms:W3CDTF">2015-11-10T12:17:40Z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0x010100F9464266596B2E4CA2CE26C6D22EA657</vt:lpwstr>
  </property>
</Properties>
</file>