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259" r:id="rId4"/>
    <p:sldId id="283" r:id="rId5"/>
    <p:sldId id="285" r:id="rId6"/>
    <p:sldId id="304" r:id="rId7"/>
    <p:sldId id="295" r:id="rId8"/>
    <p:sldId id="296" r:id="rId9"/>
    <p:sldId id="260" r:id="rId10"/>
    <p:sldId id="297" r:id="rId11"/>
    <p:sldId id="298" r:id="rId12"/>
    <p:sldId id="291" r:id="rId13"/>
    <p:sldId id="288" r:id="rId14"/>
    <p:sldId id="292" r:id="rId15"/>
    <p:sldId id="284" r:id="rId16"/>
    <p:sldId id="294" r:id="rId17"/>
    <p:sldId id="293" r:id="rId18"/>
    <p:sldId id="261" r:id="rId19"/>
    <p:sldId id="299" r:id="rId20"/>
    <p:sldId id="287" r:id="rId21"/>
    <p:sldId id="286" r:id="rId22"/>
    <p:sldId id="267" r:id="rId23"/>
    <p:sldId id="268" r:id="rId24"/>
    <p:sldId id="301" r:id="rId25"/>
    <p:sldId id="302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75" y="2438400"/>
            <a:ext cx="9130145" cy="80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400" b="1" u="sng" dirty="0">
                <a:ea typeface="Calibri"/>
                <a:cs typeface="Times New Roman"/>
              </a:rPr>
              <a:t>Class Notes: Atomic </a:t>
            </a:r>
            <a:r>
              <a:rPr lang="en-US" sz="4400" b="1" u="sng" dirty="0" smtClean="0">
                <a:ea typeface="Calibri"/>
                <a:cs typeface="Times New Roman"/>
              </a:rPr>
              <a:t>Models</a:t>
            </a:r>
            <a:endParaRPr lang="en-US" sz="44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678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03994"/>
            <a:ext cx="6324600" cy="592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Rutherford’s Gold-Foil Experiment: </a:t>
            </a:r>
            <a:r>
              <a:rPr lang="en-US" sz="3600" dirty="0" smtClean="0"/>
              <a:t>gave evidence of the atomic nucleus</a:t>
            </a:r>
          </a:p>
          <a:p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98759"/>
            <a:ext cx="7086600" cy="535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2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50" y="457200"/>
            <a:ext cx="8608449" cy="589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76200"/>
            <a:ext cx="4452399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669"/>
            <a:ext cx="7162800" cy="680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5175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b="1" dirty="0" smtClean="0">
                <a:solidFill>
                  <a:prstClr val="black"/>
                </a:solidFill>
                <a:ea typeface="Calibri"/>
                <a:cs typeface="Times New Roman"/>
              </a:rPr>
              <a:t>4. Bohr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–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planetary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model = electrons follow fixed orbits around the nucleus with a fixed amount of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energy</a:t>
            </a:r>
          </a:p>
          <a:p>
            <a:pPr marL="457200" lvl="0">
              <a:lnSpc>
                <a:spcPct val="115000"/>
              </a:lnSpc>
              <a:spcAft>
                <a:spcPts val="1000"/>
              </a:spcAft>
            </a:pP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The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energy level –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a set amount of energy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must be lost or gained to change levels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(= ladder model)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863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5" y="228600"/>
            <a:ext cx="6296483" cy="626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6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0487"/>
            <a:ext cx="8777955" cy="5870258"/>
          </a:xfrm>
          <a:prstGeom prst="rect">
            <a:avLst/>
          </a:prstGeom>
        </p:spPr>
      </p:pic>
      <p:sp useBgFill="1">
        <p:nvSpPr>
          <p:cNvPr id="4" name="Rectangle 3"/>
          <p:cNvSpPr/>
          <p:nvPr/>
        </p:nvSpPr>
        <p:spPr>
          <a:xfrm>
            <a:off x="0" y="304800"/>
            <a:ext cx="1905000" cy="1447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2" y="0"/>
            <a:ext cx="9164782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5. Schrodinger </a:t>
            </a:r>
            <a:r>
              <a:rPr lang="en-US" sz="4000" dirty="0">
                <a:ea typeface="Calibri"/>
                <a:cs typeface="Times New Roman"/>
              </a:rPr>
              <a:t>– the quantum mechanical model = mathematical; </a:t>
            </a:r>
            <a:r>
              <a:rPr lang="en-US" sz="4000" dirty="0" smtClean="0">
                <a:ea typeface="Calibri"/>
                <a:cs typeface="Times New Roman"/>
              </a:rPr>
              <a:t>there is a set number of electrons, </a:t>
            </a:r>
            <a:r>
              <a:rPr lang="en-US" sz="4000" dirty="0">
                <a:ea typeface="Calibri"/>
                <a:cs typeface="Times New Roman"/>
              </a:rPr>
              <a:t>but </a:t>
            </a:r>
            <a:r>
              <a:rPr lang="en-US" sz="4000" dirty="0" smtClean="0">
                <a:ea typeface="Calibri"/>
                <a:cs typeface="Times New Roman"/>
              </a:rPr>
              <a:t>they follow </a:t>
            </a:r>
            <a:r>
              <a:rPr lang="en-US" sz="4000" dirty="0">
                <a:ea typeface="Calibri"/>
                <a:cs typeface="Times New Roman"/>
              </a:rPr>
              <a:t>no fixed </a:t>
            </a:r>
            <a:r>
              <a:rPr lang="en-US" sz="4000" dirty="0" smtClean="0">
                <a:ea typeface="Calibri"/>
                <a:cs typeface="Times New Roman"/>
              </a:rPr>
              <a:t>path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There is a cloud </a:t>
            </a:r>
            <a:r>
              <a:rPr lang="en-US" sz="4000" dirty="0">
                <a:ea typeface="Calibri"/>
                <a:cs typeface="Times New Roman"/>
              </a:rPr>
              <a:t>of </a:t>
            </a:r>
            <a:r>
              <a:rPr lang="en-US" sz="4000" dirty="0" smtClean="0">
                <a:ea typeface="Calibri"/>
                <a:cs typeface="Times New Roman"/>
              </a:rPr>
              <a:t>negative charge surrounding the nucleus where </a:t>
            </a:r>
            <a:r>
              <a:rPr lang="en-US" sz="4000" dirty="0">
                <a:ea typeface="Calibri"/>
                <a:cs typeface="Times New Roman"/>
              </a:rPr>
              <a:t>the electron is probably found 90% of the time</a:t>
            </a:r>
          </a:p>
        </p:txBody>
      </p:sp>
    </p:spTree>
    <p:extLst>
      <p:ext uri="{BB962C8B-B14F-4D97-AF65-F5344CB8AC3E}">
        <p14:creationId xmlns:p14="http://schemas.microsoft.com/office/powerpoint/2010/main" val="230301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6884"/>
            <a:ext cx="6234092" cy="645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07720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solidFill>
                  <a:prstClr val="black"/>
                </a:solidFill>
                <a:ea typeface="Calibri"/>
                <a:cs typeface="Times New Roman"/>
              </a:rPr>
              <a:t>Democritus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= 400 B.C. – said the world was made of two things: empty space and tiny particles called “atoms”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--said atoms were the smallest particles of matter, and said there were different types of atoms for each material in the world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789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143000"/>
            <a:ext cx="9220200" cy="5701145"/>
          </a:xfrm>
          <a:prstGeom prst="rect">
            <a:avLst/>
          </a:prstGeom>
        </p:spPr>
      </p:pic>
      <p:sp useBgFill="1">
        <p:nvSpPr>
          <p:cNvPr id="3" name="Rectangle 2"/>
          <p:cNvSpPr/>
          <p:nvPr/>
        </p:nvSpPr>
        <p:spPr>
          <a:xfrm>
            <a:off x="-103909" y="3981803"/>
            <a:ext cx="10134600" cy="28623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957" y="270164"/>
            <a:ext cx="9302884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6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0"/>
            <a:ext cx="9178636" cy="707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3800" b="1" u="sng" dirty="0">
                <a:ea typeface="Calibri"/>
                <a:cs typeface="Times New Roman"/>
              </a:rPr>
              <a:t>Class Notes: Subatomic </a:t>
            </a:r>
            <a:r>
              <a:rPr lang="en-US" sz="3800" b="1" u="sng" dirty="0" smtClean="0">
                <a:ea typeface="Calibri"/>
                <a:cs typeface="Times New Roman"/>
              </a:rPr>
              <a:t>Particles</a:t>
            </a:r>
            <a:endParaRPr lang="en-US" sz="38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280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ea typeface="Calibri"/>
                <a:cs typeface="Times New Roman"/>
              </a:rPr>
              <a:t>3 Subatomic </a:t>
            </a:r>
            <a:r>
              <a:rPr lang="en-US" sz="4000" b="1" dirty="0" smtClean="0">
                <a:ea typeface="Calibri"/>
                <a:cs typeface="Times New Roman"/>
              </a:rPr>
              <a:t>Particles: </a:t>
            </a:r>
            <a:r>
              <a:rPr lang="en-US" sz="4000" dirty="0">
                <a:ea typeface="Calibri"/>
                <a:cs typeface="Times New Roman"/>
              </a:rPr>
              <a:t>Protons, Neutrons, Electrons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-subatomic means they are smaller than the atom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63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76021"/>
            <a:ext cx="9067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Proton (p</a:t>
            </a:r>
            <a:r>
              <a:rPr lang="en-US" sz="4000" b="1" baseline="30000" dirty="0">
                <a:solidFill>
                  <a:prstClr val="black"/>
                </a:solidFill>
                <a:ea typeface="Calibri"/>
                <a:cs typeface="Times New Roman"/>
              </a:rPr>
              <a:t>+</a:t>
            </a: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Location – nucleus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Charge – positive 1+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Mass – 1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amu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(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atomic mass unit = 1.66 x 10</a:t>
            </a:r>
            <a:r>
              <a:rPr lang="en-US" sz="4000" baseline="30000" dirty="0">
                <a:solidFill>
                  <a:prstClr val="black"/>
                </a:solidFill>
                <a:ea typeface="Calibri"/>
                <a:cs typeface="Times New Roman"/>
              </a:rPr>
              <a:t>-24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g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653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3618" y="1400753"/>
            <a:ext cx="8229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b="1" dirty="0" smtClean="0">
                <a:solidFill>
                  <a:prstClr val="black"/>
                </a:solidFill>
                <a:ea typeface="Calibri"/>
                <a:cs typeface="Times New Roman"/>
              </a:rPr>
              <a:t>2. Neutron </a:t>
            </a: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(n</a:t>
            </a:r>
            <a:r>
              <a:rPr lang="en-US" sz="4000" b="1" baseline="30000" dirty="0">
                <a:solidFill>
                  <a:prstClr val="black"/>
                </a:solidFill>
                <a:ea typeface="Calibri"/>
                <a:cs typeface="Times New Roman"/>
              </a:rPr>
              <a:t>0</a:t>
            </a: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Location – nucleus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Charge – zero, neutral</a:t>
            </a:r>
          </a:p>
          <a:p>
            <a:pPr marL="457200"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Mass – 1 </a:t>
            </a:r>
            <a:r>
              <a:rPr lang="en-U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amu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364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4987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b="1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3. Electron </a:t>
            </a:r>
            <a:r>
              <a:rPr lang="en-US" sz="4000" b="1" dirty="0">
                <a:ea typeface="Calibri"/>
                <a:cs typeface="Times New Roman"/>
              </a:rPr>
              <a:t>(e</a:t>
            </a:r>
            <a:r>
              <a:rPr lang="en-US" sz="4000" b="1" baseline="30000" dirty="0">
                <a:ea typeface="Calibri"/>
                <a:cs typeface="Times New Roman"/>
              </a:rPr>
              <a:t>-</a:t>
            </a:r>
            <a:r>
              <a:rPr lang="en-US" sz="4000" b="1" dirty="0">
                <a:ea typeface="Calibri"/>
                <a:cs typeface="Times New Roman"/>
              </a:rPr>
              <a:t>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Location – in the electron cloud around the nucleus (in energy levels or shells)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Charge – negative 1</a:t>
            </a:r>
            <a:r>
              <a:rPr lang="en-US" sz="4000" baseline="30000" dirty="0">
                <a:ea typeface="Calibri"/>
                <a:cs typeface="Times New Roman"/>
              </a:rPr>
              <a:t>-</a:t>
            </a:r>
            <a:endParaRPr lang="en-US" sz="40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Mass – 1/1840 </a:t>
            </a:r>
            <a:r>
              <a:rPr lang="en-US" sz="4000" dirty="0" err="1">
                <a:ea typeface="Calibri"/>
                <a:cs typeface="Times New Roman"/>
              </a:rPr>
              <a:t>amu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821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4636" y="53340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**all the mass (99.9%) is in a very small </a:t>
            </a:r>
            <a:r>
              <a:rPr lang="en-US" sz="4000" dirty="0" smtClean="0">
                <a:ea typeface="Calibri"/>
                <a:cs typeface="Times New Roman"/>
              </a:rPr>
              <a:t>nucleus</a:t>
            </a:r>
          </a:p>
          <a:p>
            <a:pPr>
              <a:lnSpc>
                <a:spcPct val="115000"/>
              </a:lnSpc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** all the volume is in the electron </a:t>
            </a:r>
            <a:r>
              <a:rPr lang="en-US" sz="4000" dirty="0" smtClean="0">
                <a:ea typeface="Calibri"/>
                <a:cs typeface="Times New Roman"/>
              </a:rPr>
              <a:t>cloud</a:t>
            </a:r>
          </a:p>
          <a:p>
            <a:pPr>
              <a:lnSpc>
                <a:spcPct val="115000"/>
              </a:lnSpc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**most of the atom is empty space!</a:t>
            </a:r>
          </a:p>
        </p:txBody>
      </p:sp>
    </p:spTree>
    <p:extLst>
      <p:ext uri="{BB962C8B-B14F-4D97-AF65-F5344CB8AC3E}">
        <p14:creationId xmlns:p14="http://schemas.microsoft.com/office/powerpoint/2010/main" val="180758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2" y="228600"/>
            <a:ext cx="916478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b="1" dirty="0">
                <a:ea typeface="Calibri"/>
                <a:cs typeface="Times New Roman"/>
              </a:rPr>
              <a:t>Atomic Number </a:t>
            </a:r>
            <a:r>
              <a:rPr lang="en-US" sz="3600" dirty="0">
                <a:ea typeface="Calibri"/>
                <a:cs typeface="Times New Roman"/>
              </a:rPr>
              <a:t>= the number of protons in the nucleus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= </a:t>
            </a:r>
            <a:r>
              <a:rPr lang="en-US" sz="3600" dirty="0">
                <a:ea typeface="Calibri"/>
                <a:cs typeface="Times New Roman"/>
              </a:rPr>
              <a:t>the large number on the periodic </a:t>
            </a:r>
            <a:r>
              <a:rPr lang="en-US" sz="3600" dirty="0" smtClean="0">
                <a:ea typeface="Calibri"/>
                <a:cs typeface="Times New Roman"/>
              </a:rPr>
              <a:t>table</a:t>
            </a: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= </a:t>
            </a:r>
            <a:r>
              <a:rPr lang="en-US" sz="3600" dirty="0">
                <a:ea typeface="Calibri"/>
                <a:cs typeface="Times New Roman"/>
              </a:rPr>
              <a:t>the number of electrons in a neutral </a:t>
            </a:r>
            <a:r>
              <a:rPr lang="en-US" sz="3600" dirty="0" smtClean="0">
                <a:ea typeface="Calibri"/>
                <a:cs typeface="Times New Roman"/>
              </a:rPr>
              <a:t>atom</a:t>
            </a:r>
          </a:p>
          <a:p>
            <a:pPr>
              <a:lnSpc>
                <a:spcPct val="115000"/>
              </a:lnSpc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-</a:t>
            </a:r>
            <a:r>
              <a:rPr lang="en-US" sz="3600" dirty="0">
                <a:ea typeface="Calibri"/>
                <a:cs typeface="Times New Roman"/>
              </a:rPr>
              <a:t>every element has a different atomic </a:t>
            </a:r>
            <a:r>
              <a:rPr lang="en-US" sz="3600" dirty="0" smtClean="0">
                <a:ea typeface="Calibri"/>
                <a:cs typeface="Times New Roman"/>
              </a:rPr>
              <a:t>number</a:t>
            </a:r>
          </a:p>
          <a:p>
            <a:pPr>
              <a:lnSpc>
                <a:spcPct val="115000"/>
              </a:lnSpc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-</a:t>
            </a:r>
            <a:r>
              <a:rPr lang="en-US" sz="3600" dirty="0">
                <a:ea typeface="Calibri"/>
                <a:cs typeface="Times New Roman"/>
              </a:rPr>
              <a:t>the number of protons determines what the element is</a:t>
            </a:r>
          </a:p>
        </p:txBody>
      </p:sp>
    </p:spTree>
    <p:extLst>
      <p:ext uri="{BB962C8B-B14F-4D97-AF65-F5344CB8AC3E}">
        <p14:creationId xmlns:p14="http://schemas.microsoft.com/office/powerpoint/2010/main" val="328839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2" y="481624"/>
            <a:ext cx="916478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b="1" dirty="0">
                <a:ea typeface="Calibri"/>
                <a:cs typeface="Times New Roman"/>
              </a:rPr>
              <a:t>Mass Number </a:t>
            </a:r>
            <a:r>
              <a:rPr lang="en-US" sz="3600" dirty="0">
                <a:ea typeface="Calibri"/>
                <a:cs typeface="Times New Roman"/>
              </a:rPr>
              <a:t>= protons + neutrons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		=atomic number + neutrons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# neutrons = mass number – atomic number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# protons = mass number – neutrons</a:t>
            </a:r>
          </a:p>
        </p:txBody>
      </p:sp>
    </p:spTree>
    <p:extLst>
      <p:ext uri="{BB962C8B-B14F-4D97-AF65-F5344CB8AC3E}">
        <p14:creationId xmlns:p14="http://schemas.microsoft.com/office/powerpoint/2010/main" val="282678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155"/>
            <a:ext cx="9144000" cy="6719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Atom</a:t>
            </a:r>
            <a:r>
              <a:rPr lang="en-US" sz="4000" dirty="0">
                <a:ea typeface="Calibri"/>
                <a:cs typeface="Times New Roman"/>
              </a:rPr>
              <a:t> = the smallest part of an element that </a:t>
            </a:r>
            <a:r>
              <a:rPr lang="en-US" sz="4000" dirty="0" smtClean="0">
                <a:ea typeface="Calibri"/>
                <a:cs typeface="Times New Roman"/>
              </a:rPr>
              <a:t>still has </a:t>
            </a:r>
            <a:r>
              <a:rPr lang="en-US" sz="4000" dirty="0">
                <a:ea typeface="Calibri"/>
                <a:cs typeface="Times New Roman"/>
              </a:rPr>
              <a:t>the properties of that </a:t>
            </a:r>
            <a:r>
              <a:rPr lang="en-US" sz="4000" dirty="0" smtClean="0">
                <a:ea typeface="Calibri"/>
                <a:cs typeface="Times New Roman"/>
              </a:rPr>
              <a:t>element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b="1" dirty="0">
                <a:ea typeface="Calibri"/>
                <a:cs typeface="Times New Roman"/>
              </a:rPr>
              <a:t>Dalton</a:t>
            </a:r>
            <a:r>
              <a:rPr lang="en-US" sz="4000" dirty="0">
                <a:ea typeface="Calibri"/>
                <a:cs typeface="Times New Roman"/>
              </a:rPr>
              <a:t> – developed Dalton’s Atomic Theory – 4 parts</a:t>
            </a:r>
            <a:r>
              <a:rPr lang="en-US" sz="4000" dirty="0" smtClean="0">
                <a:ea typeface="Calibri"/>
                <a:cs typeface="Times New Roman"/>
              </a:rPr>
              <a:t>: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	1. Elements </a:t>
            </a:r>
            <a:r>
              <a:rPr lang="en-US" sz="4000" dirty="0">
                <a:ea typeface="Calibri"/>
                <a:cs typeface="Times New Roman"/>
              </a:rPr>
              <a:t>are composed of </a:t>
            </a:r>
            <a:r>
              <a:rPr lang="en-US" sz="4000" dirty="0" smtClean="0">
                <a:ea typeface="Calibri"/>
                <a:cs typeface="Times New Roman"/>
              </a:rPr>
              <a:t>	indestructible </a:t>
            </a:r>
            <a:r>
              <a:rPr lang="en-US" sz="4000" dirty="0">
                <a:ea typeface="Calibri"/>
                <a:cs typeface="Times New Roman"/>
              </a:rPr>
              <a:t>particles called </a:t>
            </a:r>
            <a:r>
              <a:rPr lang="en-US" sz="4000" dirty="0" smtClean="0">
                <a:ea typeface="Calibri"/>
                <a:cs typeface="Times New Roman"/>
              </a:rPr>
              <a:t>atoms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480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57" y="2895600"/>
            <a:ext cx="9144000" cy="691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3700" b="1" u="sng" dirty="0">
                <a:ea typeface="Calibri"/>
                <a:cs typeface="Times New Roman"/>
              </a:rPr>
              <a:t>Class Notes: Isotopes and Atomic </a:t>
            </a:r>
            <a:r>
              <a:rPr lang="en-US" sz="3700" b="1" u="sng" dirty="0" smtClean="0">
                <a:ea typeface="Calibri"/>
                <a:cs typeface="Times New Roman"/>
              </a:rPr>
              <a:t>Mass</a:t>
            </a:r>
            <a:endParaRPr lang="en-US" sz="37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65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481624"/>
            <a:ext cx="912321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i="1" dirty="0">
                <a:ea typeface="Calibri"/>
                <a:cs typeface="Times New Roman"/>
              </a:rPr>
              <a:t>Dalton </a:t>
            </a:r>
            <a:r>
              <a:rPr lang="en-US" sz="4000" i="1" dirty="0" smtClean="0">
                <a:ea typeface="Calibri"/>
                <a:cs typeface="Times New Roman"/>
              </a:rPr>
              <a:t>said: </a:t>
            </a:r>
            <a:r>
              <a:rPr lang="en-US" sz="4000" dirty="0" smtClean="0">
                <a:ea typeface="Calibri"/>
                <a:cs typeface="Times New Roman"/>
              </a:rPr>
              <a:t>“all </a:t>
            </a:r>
            <a:r>
              <a:rPr lang="en-US" sz="4000" dirty="0">
                <a:ea typeface="Calibri"/>
                <a:cs typeface="Times New Roman"/>
              </a:rPr>
              <a:t>atoms of an element are identical</a:t>
            </a:r>
            <a:r>
              <a:rPr lang="en-US" sz="4000" dirty="0" smtClean="0">
                <a:ea typeface="Calibri"/>
                <a:cs typeface="Times New Roman"/>
              </a:rPr>
              <a:t>…”</a:t>
            </a:r>
          </a:p>
          <a:p>
            <a:pPr algn="ctr"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</a:rPr>
              <a:t>Not true!</a:t>
            </a:r>
          </a:p>
          <a:p>
            <a:pPr>
              <a:lnSpc>
                <a:spcPct val="115000"/>
              </a:lnSpc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</a:rPr>
              <a:t>Even though atoms </a:t>
            </a:r>
            <a:r>
              <a:rPr lang="en-US" sz="4000" dirty="0">
                <a:ea typeface="Calibri"/>
                <a:cs typeface="Times New Roman"/>
              </a:rPr>
              <a:t>of an element have the same number of </a:t>
            </a:r>
            <a:r>
              <a:rPr lang="en-US" sz="4000" dirty="0" smtClean="0">
                <a:ea typeface="Calibri"/>
                <a:cs typeface="Times New Roman"/>
              </a:rPr>
              <a:t>protons, the </a:t>
            </a:r>
            <a:r>
              <a:rPr lang="en-US" sz="4000" dirty="0">
                <a:ea typeface="Calibri"/>
                <a:cs typeface="Times New Roman"/>
              </a:rPr>
              <a:t>numbers of neutrons can be different</a:t>
            </a:r>
          </a:p>
        </p:txBody>
      </p:sp>
    </p:spTree>
    <p:extLst>
      <p:ext uri="{BB962C8B-B14F-4D97-AF65-F5344CB8AC3E}">
        <p14:creationId xmlns:p14="http://schemas.microsoft.com/office/powerpoint/2010/main" val="402008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7888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b="1" dirty="0">
                <a:ea typeface="Calibri"/>
                <a:cs typeface="Times New Roman"/>
              </a:rPr>
              <a:t>Isotope</a:t>
            </a:r>
            <a:r>
              <a:rPr lang="en-US" sz="3600" dirty="0">
                <a:ea typeface="Calibri"/>
                <a:cs typeface="Times New Roman"/>
              </a:rPr>
              <a:t> = atoms with the same numbers of protons, but different numbers of neutrons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-this means - different </a:t>
            </a:r>
            <a:r>
              <a:rPr lang="en-US" sz="3600" dirty="0">
                <a:ea typeface="Calibri"/>
                <a:cs typeface="Times New Roman"/>
              </a:rPr>
              <a:t>mass numbers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-also - different </a:t>
            </a:r>
            <a:r>
              <a:rPr lang="en-US" sz="3600" dirty="0">
                <a:ea typeface="Calibri"/>
                <a:cs typeface="Times New Roman"/>
              </a:rPr>
              <a:t>atomic masses (number of </a:t>
            </a:r>
            <a:r>
              <a:rPr lang="en-US" sz="3600" dirty="0" err="1">
                <a:ea typeface="Calibri"/>
                <a:cs typeface="Times New Roman"/>
              </a:rPr>
              <a:t>amu’s</a:t>
            </a:r>
            <a:r>
              <a:rPr lang="en-US" sz="3600" dirty="0"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-chemically alike because the numbers of p+ and e- are the same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160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3310"/>
            <a:ext cx="91440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Symbols for isotopes</a:t>
            </a:r>
            <a:r>
              <a:rPr lang="en-US" sz="2800" dirty="0" smtClean="0">
                <a:ea typeface="Calibri"/>
                <a:cs typeface="Times New Roman"/>
              </a:rPr>
              <a:t>:</a:t>
            </a:r>
            <a:endParaRPr lang="en-US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 </a:t>
            </a:r>
            <a:endParaRPr lang="en-US" sz="28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Calculate</a:t>
            </a:r>
          </a:p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	The number of protons and neutrons and electrons for:</a:t>
            </a:r>
          </a:p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2800" dirty="0">
                <a:ea typeface="Calibri"/>
                <a:cs typeface="Times New Roman"/>
              </a:rPr>
              <a:t>Carbon-12		Carbon-13		Carbon-14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1600" y="479455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mass #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atomic #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910342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					10</a:t>
            </a:r>
          </a:p>
          <a:p>
            <a:r>
              <a:rPr lang="en-US" sz="2800" dirty="0" smtClean="0"/>
              <a:t> 5					 5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789218" y="1143000"/>
            <a:ext cx="5278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					B		</a:t>
            </a:r>
            <a:endParaRPr lang="en-US" sz="2800" dirty="0"/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3886200" y="685800"/>
            <a:ext cx="1295400" cy="457200"/>
          </a:xfrm>
          <a:prstGeom prst="curvedConnector3">
            <a:avLst>
              <a:gd name="adj1" fmla="val 6283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rot="10800000">
            <a:off x="3886200" y="1620053"/>
            <a:ext cx="1295400" cy="24845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flipV="1">
            <a:off x="6480464" y="1620053"/>
            <a:ext cx="1596736" cy="20046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>
            <a:off x="6428509" y="779376"/>
            <a:ext cx="1496291" cy="36362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48006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  6			p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  6			p</a:t>
            </a:r>
            <a:r>
              <a:rPr lang="en-US" sz="2400" baseline="30000" dirty="0"/>
              <a:t>+</a:t>
            </a:r>
            <a:r>
              <a:rPr lang="en-US" sz="2400" dirty="0"/>
              <a:t>   6</a:t>
            </a:r>
          </a:p>
          <a:p>
            <a:r>
              <a:rPr lang="en-US" sz="2400" dirty="0"/>
              <a:t>n</a:t>
            </a:r>
            <a:r>
              <a:rPr lang="en-US" sz="2400" baseline="30000" dirty="0"/>
              <a:t>0</a:t>
            </a:r>
            <a:r>
              <a:rPr lang="en-US" sz="2400" dirty="0"/>
              <a:t>   </a:t>
            </a:r>
            <a:r>
              <a:rPr lang="en-US" sz="2400" dirty="0" smtClean="0"/>
              <a:t>6			n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 7			n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  8</a:t>
            </a:r>
            <a:endParaRPr lang="en-US" sz="2400" dirty="0"/>
          </a:p>
          <a:p>
            <a:r>
              <a:rPr lang="en-US" sz="2400" dirty="0"/>
              <a:t>e</a:t>
            </a:r>
            <a:r>
              <a:rPr lang="en-US" sz="2400" baseline="30000" dirty="0"/>
              <a:t>-</a:t>
            </a:r>
            <a:r>
              <a:rPr lang="en-US" sz="2400" dirty="0"/>
              <a:t>    </a:t>
            </a:r>
            <a:r>
              <a:rPr lang="en-US" sz="2400" dirty="0" smtClean="0"/>
              <a:t>6 			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   6			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   </a:t>
            </a:r>
            <a:r>
              <a:rPr lang="en-US" sz="2400" dirty="0"/>
              <a:t>6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4256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b="1" dirty="0">
                <a:ea typeface="Calibri"/>
                <a:cs typeface="Times New Roman"/>
              </a:rPr>
              <a:t>Atomic mass </a:t>
            </a:r>
            <a:r>
              <a:rPr lang="en-US" sz="3600" dirty="0">
                <a:ea typeface="Calibri"/>
                <a:cs typeface="Times New Roman"/>
              </a:rPr>
              <a:t>= weighted average of the masses of an atom’s </a:t>
            </a:r>
            <a:r>
              <a:rPr lang="en-US" sz="3600" dirty="0" smtClean="0">
                <a:ea typeface="Calibri"/>
                <a:cs typeface="Times New Roman"/>
              </a:rPr>
              <a:t>isotopes</a:t>
            </a:r>
          </a:p>
          <a:p>
            <a:pPr>
              <a:lnSpc>
                <a:spcPct val="115000"/>
              </a:lnSpc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-weighted means relative numbers or % of </a:t>
            </a:r>
            <a:r>
              <a:rPr lang="en-US" sz="3600" dirty="0" smtClean="0">
                <a:ea typeface="Calibri"/>
                <a:cs typeface="Times New Roman"/>
              </a:rPr>
              <a:t>each</a:t>
            </a:r>
          </a:p>
          <a:p>
            <a:pPr>
              <a:lnSpc>
                <a:spcPct val="115000"/>
              </a:lnSpc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*this is why the atomic mass of an element is not a whole number</a:t>
            </a:r>
          </a:p>
        </p:txBody>
      </p:sp>
    </p:spTree>
    <p:extLst>
      <p:ext uri="{BB962C8B-B14F-4D97-AF65-F5344CB8AC3E}">
        <p14:creationId xmlns:p14="http://schemas.microsoft.com/office/powerpoint/2010/main" val="83663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7709" y="0"/>
            <a:ext cx="91440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b="1" dirty="0">
                <a:ea typeface="Calibri"/>
                <a:cs typeface="Times New Roman"/>
              </a:rPr>
              <a:t>To calculate average atomic mass:</a:t>
            </a: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(Mass of isotope</a:t>
            </a:r>
            <a:r>
              <a:rPr lang="en-US" sz="3600" baseline="-25000" dirty="0" smtClean="0">
                <a:solidFill>
                  <a:prstClr val="black"/>
                </a:solidFill>
                <a:ea typeface="Calibri"/>
                <a:cs typeface="Times New Roman"/>
              </a:rPr>
              <a:t>1</a:t>
            </a:r>
            <a:r>
              <a:rPr lang="en-US" sz="3600" dirty="0" smtClean="0">
                <a:ea typeface="Calibri"/>
                <a:cs typeface="Times New Roman"/>
              </a:rPr>
              <a:t> x %) /100 = amu</a:t>
            </a:r>
            <a:r>
              <a:rPr lang="en-US" sz="3600" baseline="-25000" dirty="0" smtClean="0">
                <a:ea typeface="Calibri"/>
                <a:cs typeface="Times New Roman"/>
              </a:rPr>
              <a:t>1</a:t>
            </a:r>
            <a:r>
              <a:rPr lang="en-US" sz="3600" dirty="0" smtClean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(</a:t>
            </a:r>
            <a:r>
              <a:rPr lang="en-US" sz="3600" dirty="0" smtClean="0">
                <a:ea typeface="Calibri"/>
                <a:cs typeface="Times New Roman"/>
              </a:rPr>
              <a:t>Mass of isotope</a:t>
            </a:r>
            <a:r>
              <a:rPr lang="en-US" sz="3600" baseline="-25000" dirty="0" smtClean="0">
                <a:ea typeface="Calibri"/>
                <a:cs typeface="Times New Roman"/>
              </a:rPr>
              <a:t>2</a:t>
            </a:r>
            <a:r>
              <a:rPr lang="en-US" sz="3600" dirty="0" smtClean="0">
                <a:ea typeface="Calibri"/>
                <a:cs typeface="Times New Roman"/>
              </a:rPr>
              <a:t> x %) / 100 = amu</a:t>
            </a:r>
            <a:r>
              <a:rPr lang="en-US" sz="3600" baseline="-25000" dirty="0" smtClean="0">
                <a:ea typeface="Calibri"/>
                <a:cs typeface="Times New Roman"/>
              </a:rPr>
              <a:t>2</a:t>
            </a:r>
            <a:endParaRPr lang="en-US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 smtClean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3600" b="1" dirty="0" smtClean="0">
                <a:ea typeface="Calibri"/>
                <a:cs typeface="Times New Roman"/>
              </a:rPr>
              <a:t>amu</a:t>
            </a:r>
            <a:r>
              <a:rPr lang="en-US" sz="3600" b="1" baseline="-25000" dirty="0" smtClean="0">
                <a:ea typeface="Calibri"/>
                <a:cs typeface="Times New Roman"/>
              </a:rPr>
              <a:t>1</a:t>
            </a:r>
            <a:r>
              <a:rPr lang="en-US" sz="3600" b="1" dirty="0" smtClean="0">
                <a:ea typeface="Calibri"/>
                <a:cs typeface="Times New Roman"/>
              </a:rPr>
              <a:t> </a:t>
            </a:r>
            <a:r>
              <a:rPr lang="en-US" sz="3600" b="1" dirty="0" smtClean="0">
                <a:ea typeface="Calibri"/>
                <a:cs typeface="Times New Roman"/>
              </a:rPr>
              <a:t>+ amu</a:t>
            </a:r>
            <a:r>
              <a:rPr lang="en-US" sz="3600" b="1" baseline="-25000" dirty="0" smtClean="0">
                <a:ea typeface="Calibri"/>
                <a:cs typeface="Times New Roman"/>
              </a:rPr>
              <a:t>2</a:t>
            </a:r>
            <a:r>
              <a:rPr lang="en-US" sz="3600" b="1" dirty="0" smtClean="0">
                <a:ea typeface="Calibri"/>
                <a:cs typeface="Times New Roman"/>
              </a:rPr>
              <a:t> </a:t>
            </a:r>
            <a:r>
              <a:rPr lang="en-US" sz="3600" b="1" dirty="0">
                <a:ea typeface="Calibri"/>
                <a:cs typeface="Times New Roman"/>
              </a:rPr>
              <a:t>= average atomic </a:t>
            </a:r>
            <a:r>
              <a:rPr lang="en-US" sz="3600" b="1" dirty="0" smtClean="0">
                <a:ea typeface="Calibri"/>
                <a:cs typeface="Times New Roman"/>
              </a:rPr>
              <a:t>mass</a:t>
            </a:r>
            <a:endParaRPr lang="en-US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>
                <a:ea typeface="Calibri"/>
                <a:cs typeface="Times New Roman"/>
              </a:rPr>
              <a:t>*found under atomic symbol in the periodic table</a:t>
            </a:r>
          </a:p>
        </p:txBody>
      </p:sp>
    </p:spTree>
    <p:extLst>
      <p:ext uri="{BB962C8B-B14F-4D97-AF65-F5344CB8AC3E}">
        <p14:creationId xmlns:p14="http://schemas.microsoft.com/office/powerpoint/2010/main" val="261253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61952"/>
            <a:ext cx="9067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2. All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atoms of an element are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identical to each other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and different from the atoms of another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element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3.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“Law of Multiple Proportions</a:t>
            </a:r>
            <a:r>
              <a:rPr lang="en-US" sz="4000" u="sng" dirty="0" smtClean="0">
                <a:solidFill>
                  <a:prstClr val="black"/>
                </a:solidFill>
                <a:ea typeface="Calibri"/>
                <a:cs typeface="Times New Roman"/>
              </a:rPr>
              <a:t>”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: Atoms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combine in whole number ratios to form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compounds</a:t>
            </a:r>
          </a:p>
          <a:p>
            <a:pPr>
              <a:lnSpc>
                <a:spcPct val="115000"/>
              </a:lnSpc>
            </a:pPr>
            <a:r>
              <a:rPr lang="en-US" sz="4000" i="1" dirty="0" smtClean="0">
                <a:solidFill>
                  <a:prstClr val="black"/>
                </a:solidFill>
                <a:ea typeface="Calibri"/>
                <a:cs typeface="Times New Roman"/>
              </a:rPr>
              <a:t>(can’t have half an atom)</a:t>
            </a:r>
            <a:endParaRPr lang="en-US" sz="4000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303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927" y="152400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4. In chemical reactions, atoms are joined, separated, or rearranged, but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never changed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into different kinds of atoms</a:t>
            </a:r>
          </a:p>
        </p:txBody>
      </p:sp>
    </p:spTree>
    <p:extLst>
      <p:ext uri="{BB962C8B-B14F-4D97-AF65-F5344CB8AC3E}">
        <p14:creationId xmlns:p14="http://schemas.microsoft.com/office/powerpoint/2010/main" val="107382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382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05232"/>
            <a:ext cx="731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2. Thompson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– “plum pudding” – electrons dispersed throughout a lump of protons (no neutrons)</a:t>
            </a:r>
          </a:p>
        </p:txBody>
      </p:sp>
    </p:spTree>
    <p:extLst>
      <p:ext uri="{BB962C8B-B14F-4D97-AF65-F5344CB8AC3E}">
        <p14:creationId xmlns:p14="http://schemas.microsoft.com/office/powerpoint/2010/main" val="211118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09600"/>
            <a:ext cx="57912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23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1676400"/>
            <a:ext cx="912321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3. Rutherford </a:t>
            </a:r>
            <a:r>
              <a:rPr lang="en-US" sz="4000" dirty="0">
                <a:ea typeface="Calibri"/>
                <a:cs typeface="Times New Roman"/>
              </a:rPr>
              <a:t>– electrons surround a dense nucleus of protons and </a:t>
            </a:r>
            <a:r>
              <a:rPr lang="en-US" sz="4000" dirty="0" smtClean="0">
                <a:ea typeface="Calibri"/>
                <a:cs typeface="Times New Roman"/>
              </a:rPr>
              <a:t>neutrons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994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3309</TotalTime>
  <Words>607</Words>
  <Application>Microsoft Office PowerPoint</Application>
  <PresentationFormat>On-screen Show (4:3)</PresentationFormat>
  <Paragraphs>95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Ameriprise Financial,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Toy</dc:creator>
  <cp:lastModifiedBy>Clarenceville User</cp:lastModifiedBy>
  <cp:revision>42</cp:revision>
  <dcterms:created xsi:type="dcterms:W3CDTF">2012-02-18T18:35:04Z</dcterms:created>
  <dcterms:modified xsi:type="dcterms:W3CDTF">2014-10-22T18:34:15Z</dcterms:modified>
</cp:coreProperties>
</file>