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86" r:id="rId4"/>
    <p:sldId id="310" r:id="rId5"/>
    <p:sldId id="258" r:id="rId6"/>
    <p:sldId id="308" r:id="rId7"/>
    <p:sldId id="281" r:id="rId8"/>
    <p:sldId id="309" r:id="rId9"/>
    <p:sldId id="294" r:id="rId10"/>
    <p:sldId id="297" r:id="rId11"/>
    <p:sldId id="298" r:id="rId12"/>
    <p:sldId id="299" r:id="rId13"/>
    <p:sldId id="307" r:id="rId14"/>
    <p:sldId id="301" r:id="rId15"/>
    <p:sldId id="300" r:id="rId16"/>
    <p:sldId id="302" r:id="rId17"/>
    <p:sldId id="295" r:id="rId18"/>
    <p:sldId id="259" r:id="rId19"/>
    <p:sldId id="267" r:id="rId20"/>
    <p:sldId id="282" r:id="rId21"/>
    <p:sldId id="305" r:id="rId22"/>
    <p:sldId id="266" r:id="rId23"/>
    <p:sldId id="265" r:id="rId24"/>
    <p:sldId id="283" r:id="rId25"/>
    <p:sldId id="264" r:id="rId26"/>
    <p:sldId id="288" r:id="rId27"/>
    <p:sldId id="287" r:id="rId28"/>
    <p:sldId id="284" r:id="rId29"/>
    <p:sldId id="306" r:id="rId30"/>
    <p:sldId id="270" r:id="rId31"/>
    <p:sldId id="269" r:id="rId32"/>
    <p:sldId id="285" r:id="rId33"/>
    <p:sldId id="268" r:id="rId34"/>
    <p:sldId id="263" r:id="rId35"/>
    <p:sldId id="262" r:id="rId36"/>
    <p:sldId id="296" r:id="rId37"/>
    <p:sldId id="272" r:id="rId38"/>
    <p:sldId id="274" r:id="rId39"/>
    <p:sldId id="276" r:id="rId40"/>
    <p:sldId id="275" r:id="rId41"/>
    <p:sldId id="280" r:id="rId42"/>
    <p:sldId id="261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567" y="2590800"/>
            <a:ext cx="8458200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 smtClean="0">
                <a:ea typeface="Calibri"/>
                <a:cs typeface="Times New Roman"/>
              </a:rPr>
              <a:t>Measurement Vocab</a:t>
            </a:r>
            <a:endParaRPr lang="en-US" sz="4000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846807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1845" y="18197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  <a:ea typeface="Calibri"/>
                <a:cs typeface="Times New Roman"/>
              </a:rPr>
              <a:t>length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= straight-line distance between two points (measured in meters)</a:t>
            </a:r>
            <a:endParaRPr lang="en-US" sz="36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3600" b="1" dirty="0">
                <a:solidFill>
                  <a:prstClr val="black"/>
                </a:solidFill>
                <a:ea typeface="Calibri"/>
                <a:cs typeface="Times New Roman"/>
              </a:rPr>
              <a:t>volume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= the amount of space taken up by an object (measured in liters or cm</a:t>
            </a:r>
            <a:r>
              <a:rPr lang="en-US" sz="3600" baseline="30000" dirty="0" smtClean="0">
                <a:solidFill>
                  <a:prstClr val="black"/>
                </a:solidFill>
                <a:ea typeface="Calibri"/>
                <a:cs typeface="Times New Roman"/>
              </a:rPr>
              <a:t>3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 )</a:t>
            </a:r>
          </a:p>
          <a:p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3600" b="1" dirty="0">
                <a:solidFill>
                  <a:prstClr val="black"/>
                </a:solidFill>
                <a:ea typeface="Calibri"/>
                <a:cs typeface="Times New Roman"/>
              </a:rPr>
              <a:t>mass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= the quantity of matter in an object 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(measured in grams)</a:t>
            </a:r>
          </a:p>
          <a:p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3600" b="1" dirty="0" smtClean="0">
                <a:solidFill>
                  <a:prstClr val="black"/>
                </a:solidFill>
                <a:ea typeface="Calibri"/>
                <a:cs typeface="Times New Roman"/>
              </a:rPr>
              <a:t>Density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 = the ratio of an object’s mass to its volume</a:t>
            </a:r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15750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9144000" cy="2897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prstClr val="black"/>
                </a:solidFill>
                <a:ea typeface="Calibri"/>
                <a:cs typeface="Times New Roman"/>
              </a:rPr>
              <a:t>Mass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 is the amount of matter in an 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object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600" b="1" u="sng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 smtClean="0">
                <a:solidFill>
                  <a:prstClr val="black"/>
                </a:solidFill>
                <a:ea typeface="Calibri"/>
                <a:cs typeface="Times New Roman"/>
              </a:rPr>
              <a:t>Weight 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is the force of the pull of gravity on an object’s mass</a:t>
            </a:r>
          </a:p>
        </p:txBody>
      </p:sp>
    </p:spTree>
    <p:extLst>
      <p:ext uri="{BB962C8B-B14F-4D97-AF65-F5344CB8AC3E}">
        <p14:creationId xmlns:p14="http://schemas.microsoft.com/office/powerpoint/2010/main" val="2416749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Conversion factors </a:t>
            </a: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– used to help solve problems(action line</a:t>
            </a:r>
            <a:r>
              <a:rPr lang="en-US" sz="4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)</a:t>
            </a:r>
          </a:p>
          <a:p>
            <a:pPr>
              <a:lnSpc>
                <a:spcPct val="115000"/>
              </a:lnSpc>
            </a:pPr>
            <a:endParaRPr lang="en-US" sz="40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-Used </a:t>
            </a: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to convert from one unit to another</a:t>
            </a:r>
          </a:p>
          <a:p>
            <a:pPr>
              <a:lnSpc>
                <a:spcPct val="115000"/>
              </a:lnSpc>
            </a:pPr>
            <a:endParaRPr lang="en-US" sz="40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-A </a:t>
            </a: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ratio (fraction) of two measurements that equal each other</a:t>
            </a:r>
          </a:p>
          <a:p>
            <a:pPr>
              <a:lnSpc>
                <a:spcPct val="115000"/>
              </a:lnSpc>
            </a:pPr>
            <a:endParaRPr lang="en-US" sz="40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-The </a:t>
            </a: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fraction can be flipped if </a:t>
            </a:r>
            <a:r>
              <a:rPr lang="en-US" sz="4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necessary</a:t>
            </a:r>
            <a:endParaRPr lang="en-US" sz="4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70261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209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Class Notes: Conversions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65500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678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Dimensional analysis: </a:t>
            </a: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powerful problem solving technique, used to solve for the units of an unknown (forget the numbers, solve for units)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Uses conversion factors in order to multiply known units to change them into units of the unknown: </a:t>
            </a:r>
            <a:r>
              <a:rPr lang="en-US" sz="4000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An Action Line!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**Do not use conversion factors to determine significant </a:t>
            </a:r>
            <a:r>
              <a:rPr lang="en-US" sz="40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figures</a:t>
            </a:r>
            <a:endParaRPr lang="en-US" sz="4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50046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152993"/>
            <a:ext cx="9144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**small number goes with the larger unit, large number goes with the smaller </a:t>
            </a:r>
            <a:r>
              <a:rPr lang="en-US" sz="36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unit</a:t>
            </a:r>
          </a:p>
          <a:p>
            <a:pPr>
              <a:lnSpc>
                <a:spcPct val="115000"/>
              </a:lnSpc>
            </a:pPr>
            <a:endParaRPr lang="en-US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Ex: 1 m = 100 cm</a:t>
            </a:r>
          </a:p>
          <a:p>
            <a:pPr>
              <a:lnSpc>
                <a:spcPct val="115000"/>
              </a:lnSpc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100 cm/m = 100 cm/1 m = 1m/100cm </a:t>
            </a:r>
          </a:p>
        </p:txBody>
      </p:sp>
    </p:spTree>
    <p:extLst>
      <p:ext uri="{BB962C8B-B14F-4D97-AF65-F5344CB8AC3E}">
        <p14:creationId xmlns:p14="http://schemas.microsoft.com/office/powerpoint/2010/main" val="31797961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319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5 steps for dimensional analysis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Identify unknown unit (the answer unit)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Identify what’s known and the equivalents and conversion factors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Plan: known unit </a:t>
            </a: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  <a:sym typeface="Wingdings"/>
              </a:rPr>
              <a:t></a:t>
            </a: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unknown unit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Set up an action line so that all known units cancel and the unknown unit is left on top; do the math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Check: scientific notation, sig figs, units, reasonableness (smaller or larger?)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410402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3071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73" y="2895600"/>
            <a:ext cx="9146275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a typeface="Calibri"/>
                <a:cs typeface="Times New Roman"/>
              </a:rPr>
              <a:t>Class Notes: Scientific </a:t>
            </a:r>
            <a:r>
              <a:rPr lang="en-US" sz="4000" b="1" u="sng" dirty="0" smtClean="0">
                <a:ea typeface="Calibri"/>
                <a:cs typeface="Times New Roman"/>
              </a:rPr>
              <a:t>Notation</a:t>
            </a:r>
            <a:endParaRPr lang="en-US" sz="4000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2254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304801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Scientific Notation: </a:t>
            </a:r>
            <a:r>
              <a:rPr lang="en-US" sz="4000" dirty="0"/>
              <a:t>(also known as exponential notation): a way to write a very large or very small number in a more manageable form</a:t>
            </a:r>
          </a:p>
          <a:p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-a </a:t>
            </a:r>
            <a:r>
              <a:rPr lang="en-US" sz="4000" dirty="0"/>
              <a:t>given number is written as the product of two </a:t>
            </a:r>
            <a:r>
              <a:rPr lang="en-US" sz="4000" dirty="0" smtClean="0"/>
              <a:t>numbers…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835778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9570" y="1427699"/>
            <a:ext cx="8991600" cy="3534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ea typeface="Calibri"/>
                <a:cs typeface="Times New Roman"/>
              </a:rPr>
              <a:t>Measurement:</a:t>
            </a:r>
            <a:r>
              <a:rPr lang="en-US" sz="3600" dirty="0">
                <a:ea typeface="Calibri"/>
                <a:cs typeface="Times New Roman"/>
              </a:rPr>
              <a:t> a quantity that has both a number and a </a:t>
            </a:r>
            <a:r>
              <a:rPr lang="en-US" sz="3600" dirty="0" smtClean="0">
                <a:ea typeface="Calibri"/>
                <a:cs typeface="Times New Roman"/>
              </a:rPr>
              <a:t>unit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ea typeface="Calibri"/>
                <a:cs typeface="Times New Roman"/>
              </a:rPr>
              <a:t>Measuring:</a:t>
            </a:r>
            <a:r>
              <a:rPr lang="en-US" sz="3600" dirty="0">
                <a:ea typeface="Calibri"/>
                <a:cs typeface="Times New Roman"/>
              </a:rPr>
              <a:t> a description of your observation </a:t>
            </a:r>
          </a:p>
        </p:txBody>
      </p:sp>
    </p:spTree>
    <p:extLst>
      <p:ext uri="{BB962C8B-B14F-4D97-AF65-F5344CB8AC3E}">
        <p14:creationId xmlns:p14="http://schemas.microsoft.com/office/powerpoint/2010/main" val="26037196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42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500" dirty="0" smtClean="0">
                <a:solidFill>
                  <a:prstClr val="black"/>
                </a:solidFill>
              </a:rPr>
              <a:t>-</a:t>
            </a:r>
            <a:r>
              <a:rPr lang="en-US" sz="3500" b="1" dirty="0" smtClean="0">
                <a:solidFill>
                  <a:prstClr val="black"/>
                </a:solidFill>
              </a:rPr>
              <a:t>Coefficient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>
                <a:solidFill>
                  <a:prstClr val="black"/>
                </a:solidFill>
              </a:rPr>
              <a:t>(number always equal to or greater than 1, and less than 10) … 1.2 x </a:t>
            </a:r>
            <a:r>
              <a:rPr lang="en-US" sz="3500" dirty="0" smtClean="0">
                <a:solidFill>
                  <a:prstClr val="black"/>
                </a:solidFill>
              </a:rPr>
              <a:t>10</a:t>
            </a:r>
            <a:r>
              <a:rPr lang="en-US" sz="3500" baseline="30000" dirty="0" smtClean="0">
                <a:solidFill>
                  <a:prstClr val="black"/>
                </a:solidFill>
              </a:rPr>
              <a:t>3</a:t>
            </a:r>
          </a:p>
          <a:p>
            <a:pPr lvl="0"/>
            <a:endParaRPr lang="en-US" sz="3500" baseline="30000" dirty="0">
              <a:solidFill>
                <a:prstClr val="black"/>
              </a:solidFill>
            </a:endParaRPr>
          </a:p>
          <a:p>
            <a:pPr lvl="0"/>
            <a:r>
              <a:rPr lang="en-US" sz="3500" dirty="0" smtClean="0">
                <a:solidFill>
                  <a:prstClr val="black"/>
                </a:solidFill>
              </a:rPr>
              <a:t>-</a:t>
            </a:r>
            <a:r>
              <a:rPr lang="en-US" sz="3500" b="1" dirty="0" smtClean="0">
                <a:solidFill>
                  <a:prstClr val="black"/>
                </a:solidFill>
              </a:rPr>
              <a:t>Exponent</a:t>
            </a:r>
            <a:r>
              <a:rPr lang="en-US" sz="3500" dirty="0" smtClean="0">
                <a:solidFill>
                  <a:prstClr val="black"/>
                </a:solidFill>
              </a:rPr>
              <a:t> </a:t>
            </a:r>
            <a:r>
              <a:rPr lang="en-US" sz="3500" dirty="0">
                <a:solidFill>
                  <a:prstClr val="black"/>
                </a:solidFill>
              </a:rPr>
              <a:t>(10 raised to a power) </a:t>
            </a:r>
            <a:r>
              <a:rPr lang="en-US" sz="3500" dirty="0" smtClean="0">
                <a:solidFill>
                  <a:prstClr val="black"/>
                </a:solidFill>
              </a:rPr>
              <a:t>…1.2 </a:t>
            </a:r>
            <a:r>
              <a:rPr lang="en-US" sz="3500" dirty="0">
                <a:solidFill>
                  <a:prstClr val="black"/>
                </a:solidFill>
              </a:rPr>
              <a:t>x </a:t>
            </a:r>
            <a:r>
              <a:rPr lang="en-US" sz="3500" dirty="0" smtClean="0">
                <a:solidFill>
                  <a:prstClr val="black"/>
                </a:solidFill>
              </a:rPr>
              <a:t>10</a:t>
            </a:r>
            <a:r>
              <a:rPr lang="en-US" sz="3500" baseline="30000" dirty="0" smtClean="0">
                <a:solidFill>
                  <a:prstClr val="black"/>
                </a:solidFill>
              </a:rPr>
              <a:t>3</a:t>
            </a:r>
          </a:p>
          <a:p>
            <a:pPr lvl="0"/>
            <a:endParaRPr lang="en-US" sz="3500" baseline="30000" dirty="0" smtClean="0">
              <a:solidFill>
                <a:prstClr val="black"/>
              </a:solidFill>
            </a:endParaRPr>
          </a:p>
          <a:p>
            <a:pPr lvl="0" algn="ctr"/>
            <a:r>
              <a:rPr lang="en-US" sz="3500" baseline="30000" dirty="0">
                <a:solidFill>
                  <a:prstClr val="black"/>
                </a:solidFill>
              </a:rPr>
              <a:t> </a:t>
            </a:r>
            <a:r>
              <a:rPr lang="en-US" sz="3500" dirty="0" smtClean="0">
                <a:solidFill>
                  <a:prstClr val="black"/>
                </a:solidFill>
              </a:rPr>
              <a:t>       **</a:t>
            </a:r>
            <a:r>
              <a:rPr lang="en-US" sz="3500" dirty="0">
                <a:solidFill>
                  <a:prstClr val="black"/>
                </a:solidFill>
              </a:rPr>
              <a:t>Power = number of spaces the decimal </a:t>
            </a:r>
            <a:r>
              <a:rPr lang="en-US" sz="3500" dirty="0" smtClean="0">
                <a:solidFill>
                  <a:prstClr val="black"/>
                </a:solidFill>
              </a:rPr>
              <a:t>moves</a:t>
            </a:r>
          </a:p>
          <a:p>
            <a:pPr lvl="0"/>
            <a:endParaRPr lang="en-US" sz="3500" dirty="0">
              <a:solidFill>
                <a:prstClr val="black"/>
              </a:solidFill>
            </a:endParaRPr>
          </a:p>
          <a:p>
            <a:pPr lvl="0"/>
            <a:r>
              <a:rPr lang="en-US" sz="3500" dirty="0" smtClean="0">
                <a:solidFill>
                  <a:prstClr val="black"/>
                </a:solidFill>
              </a:rPr>
              <a:t>**</a:t>
            </a:r>
            <a:r>
              <a:rPr lang="en-US" sz="3500" dirty="0">
                <a:solidFill>
                  <a:prstClr val="black"/>
                </a:solidFill>
              </a:rPr>
              <a:t>Move decimal to the left = more positive </a:t>
            </a:r>
            <a:r>
              <a:rPr lang="en-US" sz="3500" dirty="0" smtClean="0">
                <a:solidFill>
                  <a:prstClr val="black"/>
                </a:solidFill>
              </a:rPr>
              <a:t>exponent,                 Ex</a:t>
            </a:r>
            <a:r>
              <a:rPr lang="en-US" sz="3500" dirty="0">
                <a:solidFill>
                  <a:prstClr val="black"/>
                </a:solidFill>
              </a:rPr>
              <a:t>. </a:t>
            </a:r>
            <a:r>
              <a:rPr lang="en-US" sz="3500" dirty="0" smtClean="0">
                <a:solidFill>
                  <a:prstClr val="black"/>
                </a:solidFill>
              </a:rPr>
              <a:t>370,000 = 3.7 </a:t>
            </a:r>
            <a:r>
              <a:rPr lang="en-US" sz="3500" dirty="0">
                <a:solidFill>
                  <a:prstClr val="black"/>
                </a:solidFill>
              </a:rPr>
              <a:t>x </a:t>
            </a:r>
            <a:r>
              <a:rPr lang="en-US" sz="3500" dirty="0" smtClean="0">
                <a:solidFill>
                  <a:prstClr val="black"/>
                </a:solidFill>
              </a:rPr>
              <a:t>10</a:t>
            </a:r>
            <a:r>
              <a:rPr lang="en-US" sz="3500" baseline="30000" dirty="0" smtClean="0">
                <a:solidFill>
                  <a:prstClr val="black"/>
                </a:solidFill>
              </a:rPr>
              <a:t>5</a:t>
            </a:r>
          </a:p>
          <a:p>
            <a:pPr lvl="0"/>
            <a:endParaRPr lang="en-US" sz="3500" baseline="30000" dirty="0">
              <a:solidFill>
                <a:prstClr val="black"/>
              </a:solidFill>
            </a:endParaRPr>
          </a:p>
          <a:p>
            <a:pPr lvl="0"/>
            <a:r>
              <a:rPr lang="en-US" sz="3500" dirty="0" smtClean="0">
                <a:solidFill>
                  <a:prstClr val="black"/>
                </a:solidFill>
              </a:rPr>
              <a:t>**</a:t>
            </a:r>
            <a:r>
              <a:rPr lang="en-US" sz="3500" dirty="0">
                <a:solidFill>
                  <a:prstClr val="black"/>
                </a:solidFill>
              </a:rPr>
              <a:t>Move decimal to the right = more negative </a:t>
            </a:r>
            <a:r>
              <a:rPr lang="en-US" sz="3500" dirty="0" smtClean="0">
                <a:solidFill>
                  <a:prstClr val="black"/>
                </a:solidFill>
              </a:rPr>
              <a:t>exponent,                 Ex</a:t>
            </a:r>
            <a:r>
              <a:rPr lang="en-US" sz="3500" dirty="0">
                <a:solidFill>
                  <a:prstClr val="black"/>
                </a:solidFill>
              </a:rPr>
              <a:t>.  0.00054 = 5.4 x 10</a:t>
            </a:r>
            <a:r>
              <a:rPr lang="en-US" sz="3500" baseline="30000" dirty="0">
                <a:solidFill>
                  <a:prstClr val="black"/>
                </a:solidFill>
              </a:rPr>
              <a:t>-4</a:t>
            </a:r>
            <a:r>
              <a:rPr lang="en-US" sz="3500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51324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73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895600"/>
            <a:ext cx="8229600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a typeface="Calibri"/>
                <a:cs typeface="Times New Roman"/>
              </a:rPr>
              <a:t>Class Notes: Significant </a:t>
            </a:r>
            <a:r>
              <a:rPr lang="en-US" sz="4000" b="1" u="sng" dirty="0" smtClean="0">
                <a:ea typeface="Calibri"/>
                <a:cs typeface="Times New Roman"/>
              </a:rPr>
              <a:t>Figures</a:t>
            </a:r>
            <a:endParaRPr lang="en-US" sz="4000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509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6106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a typeface="Calibri"/>
                <a:cs typeface="Times New Roman"/>
              </a:rPr>
              <a:t>Significant Figures (Sig Figs): </a:t>
            </a:r>
            <a:r>
              <a:rPr lang="en-US" sz="4000" dirty="0">
                <a:ea typeface="Calibri"/>
                <a:cs typeface="Times New Roman"/>
              </a:rPr>
              <a:t>all the digits in a number that are known, plus a last digit that is estimated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Ex. 0.53</a:t>
            </a:r>
            <a:r>
              <a:rPr lang="en-US" sz="4000" u="sng" dirty="0">
                <a:ea typeface="Calibri"/>
                <a:cs typeface="Times New Roman"/>
              </a:rPr>
              <a:t>4</a:t>
            </a:r>
            <a:r>
              <a:rPr lang="en-US" sz="4000" dirty="0">
                <a:ea typeface="Calibri"/>
                <a:cs typeface="Times New Roman"/>
              </a:rPr>
              <a:t> (the 4 is estimated</a:t>
            </a:r>
            <a:r>
              <a:rPr lang="en-US" sz="4000" dirty="0" smtClean="0">
                <a:ea typeface="Calibri"/>
                <a:cs typeface="Times New Roman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*cannot claim accuracy that was greater than what was </a:t>
            </a:r>
            <a:r>
              <a:rPr lang="en-US" sz="4000" dirty="0" smtClean="0">
                <a:ea typeface="Calibri"/>
                <a:cs typeface="Times New Roman"/>
              </a:rPr>
              <a:t>achieved</a:t>
            </a: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06792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8458200" cy="427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-measurements must always be reported to the correct number of sig figs because calculated answers often depend on the number of sig figs in the values used in the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calculation</a:t>
            </a:r>
          </a:p>
        </p:txBody>
      </p:sp>
    </p:spTree>
    <p:extLst>
      <p:ext uri="{BB962C8B-B14F-4D97-AF65-F5344CB8AC3E}">
        <p14:creationId xmlns:p14="http://schemas.microsoft.com/office/powerpoint/2010/main" val="1518963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373" y="5355"/>
            <a:ext cx="9144000" cy="625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u="sng" dirty="0">
                <a:ea typeface="Calibri"/>
                <a:cs typeface="Times New Roman"/>
              </a:rPr>
              <a:t>Rules</a:t>
            </a:r>
            <a:r>
              <a:rPr lang="en-US" sz="4000" b="1" u="sng" dirty="0" smtClean="0">
                <a:ea typeface="Calibri"/>
                <a:cs typeface="Times New Roman"/>
              </a:rPr>
              <a:t>:</a:t>
            </a:r>
          </a:p>
          <a:p>
            <a:pPr>
              <a:lnSpc>
                <a:spcPct val="115000"/>
              </a:lnSpc>
            </a:pPr>
            <a:endParaRPr lang="en-US" sz="4000" b="1" u="sng" dirty="0"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 dirty="0">
                <a:ea typeface="Calibri"/>
                <a:cs typeface="Times New Roman"/>
              </a:rPr>
              <a:t>Non zeros </a:t>
            </a:r>
            <a:r>
              <a:rPr lang="en-US" sz="4000" dirty="0" smtClean="0">
                <a:ea typeface="Calibri"/>
                <a:cs typeface="Times New Roman"/>
              </a:rPr>
              <a:t>count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</a:pPr>
            <a:r>
              <a:rPr lang="en-US" sz="3400" dirty="0" smtClean="0">
                <a:ea typeface="Calibri"/>
                <a:cs typeface="Times New Roman"/>
              </a:rPr>
              <a:t>(Ex. 24.7 ,  0.743 , 714   - all have 3 sig figs)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endParaRPr lang="en-US" sz="4000" dirty="0"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</a:pPr>
            <a:r>
              <a:rPr lang="en-US" sz="4000" dirty="0" smtClean="0">
                <a:ea typeface="Calibri"/>
                <a:cs typeface="Times New Roman"/>
              </a:rPr>
              <a:t>2. Zeros </a:t>
            </a:r>
            <a:r>
              <a:rPr lang="en-US" sz="4000" dirty="0">
                <a:ea typeface="Calibri"/>
                <a:cs typeface="Times New Roman"/>
              </a:rPr>
              <a:t>in front never count as SF (but must be calculated</a:t>
            </a:r>
            <a:r>
              <a:rPr lang="en-US" sz="4000" dirty="0" smtClean="0">
                <a:ea typeface="Calibri"/>
                <a:cs typeface="Times New Roman"/>
              </a:rPr>
              <a:t>)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</a:pPr>
            <a:r>
              <a:rPr lang="en-US" sz="3400" dirty="0" smtClean="0">
                <a:ea typeface="Calibri"/>
                <a:cs typeface="Times New Roman"/>
              </a:rPr>
              <a:t>(Ex. 0.0071 , 0.000099  - both have 2 sig figs)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63381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endParaRPr lang="en-US" sz="4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3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. Zeros in middle always count</a:t>
            </a:r>
          </a:p>
          <a:p>
            <a:pPr lvl="0">
              <a:lnSpc>
                <a:spcPct val="115000"/>
              </a:lnSpc>
            </a:pP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(Ex. 7003 , 1.503 , 40.79 – all have </a:t>
            </a:r>
            <a:r>
              <a:rPr lang="en-US" sz="3400" dirty="0" smtClean="0">
                <a:solidFill>
                  <a:prstClr val="black"/>
                </a:solidFill>
                <a:ea typeface="Calibri"/>
                <a:cs typeface="Times New Roman"/>
              </a:rPr>
              <a:t>4 </a:t>
            </a: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sig figs</a:t>
            </a:r>
            <a:r>
              <a:rPr lang="en-US" sz="3400" dirty="0" smtClean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 lvl="0">
              <a:lnSpc>
                <a:spcPct val="115000"/>
              </a:lnSpc>
            </a:pPr>
            <a:endParaRPr lang="en-US" sz="3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en-US" sz="34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en-US" sz="3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4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. Zeros at end: Count </a:t>
            </a:r>
            <a:r>
              <a:rPr lang="en-US" sz="4000" u="sng" dirty="0">
                <a:solidFill>
                  <a:prstClr val="black"/>
                </a:solidFill>
                <a:ea typeface="Calibri"/>
                <a:cs typeface="Times New Roman"/>
              </a:rPr>
              <a:t>with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decimal point</a:t>
            </a:r>
          </a:p>
          <a:p>
            <a:pPr lvl="0">
              <a:lnSpc>
                <a:spcPct val="115000"/>
              </a:lnSpc>
            </a:pP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(Ex. 43.00 , 1.010  - both have 4 sig figs)</a:t>
            </a:r>
          </a:p>
          <a:p>
            <a:pPr lvl="0">
              <a:lnSpc>
                <a:spcPct val="115000"/>
              </a:lnSpc>
            </a:pPr>
            <a:endParaRPr lang="en-US" sz="3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7303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25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5. Zeros at end: </a:t>
            </a:r>
            <a:r>
              <a:rPr lang="en-US" sz="4000" u="sng" dirty="0" smtClean="0">
                <a:solidFill>
                  <a:prstClr val="black"/>
                </a:solidFill>
                <a:ea typeface="Calibri"/>
                <a:cs typeface="Times New Roman"/>
              </a:rPr>
              <a:t>Do not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count </a:t>
            </a:r>
            <a:r>
              <a:rPr lang="en-US" sz="4000" u="sng" dirty="0">
                <a:solidFill>
                  <a:prstClr val="black"/>
                </a:solidFill>
                <a:ea typeface="Calibri"/>
                <a:cs typeface="Times New Roman"/>
              </a:rPr>
              <a:t>without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decimal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point</a:t>
            </a:r>
          </a:p>
          <a:p>
            <a:pPr lvl="0">
              <a:lnSpc>
                <a:spcPct val="115000"/>
              </a:lnSpc>
            </a:pPr>
            <a:r>
              <a:rPr lang="en-US" sz="3400" dirty="0" smtClean="0">
                <a:solidFill>
                  <a:prstClr val="black"/>
                </a:solidFill>
                <a:ea typeface="Calibri"/>
                <a:cs typeface="Times New Roman"/>
              </a:rPr>
              <a:t>(Ex. 300  - 1 sig fig,  27210  - 4 sig figs)</a:t>
            </a:r>
          </a:p>
          <a:p>
            <a:pPr lvl="0">
              <a:lnSpc>
                <a:spcPct val="115000"/>
              </a:lnSpc>
            </a:pPr>
            <a:endParaRPr lang="en-US" sz="4000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6. All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numbers in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the coefficient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of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a number written in scientific notation are significant</a:t>
            </a:r>
          </a:p>
          <a:p>
            <a:pPr lvl="0">
              <a:lnSpc>
                <a:spcPct val="115000"/>
              </a:lnSpc>
            </a:pPr>
            <a:r>
              <a:rPr lang="en-US" sz="3400" dirty="0" smtClean="0">
                <a:solidFill>
                  <a:prstClr val="black"/>
                </a:solidFill>
                <a:ea typeface="Calibri"/>
                <a:cs typeface="Times New Roman"/>
              </a:rPr>
              <a:t>(Ex. 1.030 x 10</a:t>
            </a:r>
            <a:r>
              <a:rPr lang="en-US" sz="3400" baseline="30000" dirty="0" smtClean="0">
                <a:solidFill>
                  <a:prstClr val="black"/>
                </a:solidFill>
                <a:ea typeface="Calibri"/>
                <a:cs typeface="Times New Roman"/>
              </a:rPr>
              <a:t>3</a:t>
            </a:r>
            <a:r>
              <a:rPr lang="en-US" sz="3400" dirty="0" smtClean="0">
                <a:solidFill>
                  <a:prstClr val="black"/>
                </a:solidFill>
                <a:ea typeface="Calibri"/>
                <a:cs typeface="Times New Roman"/>
              </a:rPr>
              <a:t> = 1030       - </a:t>
            </a: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h</a:t>
            </a:r>
            <a:r>
              <a:rPr lang="en-US" sz="3400" dirty="0" smtClean="0">
                <a:solidFill>
                  <a:prstClr val="black"/>
                </a:solidFill>
                <a:ea typeface="Calibri"/>
                <a:cs typeface="Times New Roman"/>
              </a:rPr>
              <a:t>as 4 sig figs)</a:t>
            </a:r>
            <a:endParaRPr lang="en-US" sz="3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430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00200"/>
            <a:ext cx="81534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*Measurements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that have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unlimited (undefined)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number of sig figs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: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	-Conversions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	-Counted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items (defined #s)</a:t>
            </a:r>
          </a:p>
        </p:txBody>
      </p:sp>
    </p:spTree>
    <p:extLst>
      <p:ext uri="{BB962C8B-B14F-4D97-AF65-F5344CB8AC3E}">
        <p14:creationId xmlns:p14="http://schemas.microsoft.com/office/powerpoint/2010/main" val="3729201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927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725" y="0"/>
            <a:ext cx="8534400" cy="4427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3600" b="1" u="sng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ea typeface="Calibri"/>
                <a:cs typeface="Times New Roman"/>
              </a:rPr>
              <a:t>Qualitative: </a:t>
            </a:r>
            <a:r>
              <a:rPr lang="en-US" sz="3600" dirty="0">
                <a:ea typeface="Calibri"/>
                <a:cs typeface="Times New Roman"/>
              </a:rPr>
              <a:t>description in </a:t>
            </a:r>
            <a:r>
              <a:rPr lang="en-US" sz="3600" dirty="0" smtClean="0">
                <a:ea typeface="Calibri"/>
                <a:cs typeface="Times New Roman"/>
              </a:rPr>
              <a:t>words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36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>
                <a:ea typeface="Calibri"/>
                <a:cs typeface="Times New Roman"/>
              </a:rPr>
              <a:t>Quantitative: </a:t>
            </a:r>
            <a:r>
              <a:rPr lang="en-US" sz="3600" dirty="0">
                <a:ea typeface="Calibri"/>
                <a:cs typeface="Times New Roman"/>
              </a:rPr>
              <a:t>assigns a number to an observation made with an </a:t>
            </a:r>
            <a:r>
              <a:rPr lang="en-US" sz="3600" dirty="0" smtClean="0">
                <a:ea typeface="Calibri"/>
                <a:cs typeface="Times New Roman"/>
              </a:rPr>
              <a:t>instrument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3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27985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43200"/>
            <a:ext cx="9144000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a typeface="Calibri"/>
                <a:cs typeface="Times New Roman"/>
              </a:rPr>
              <a:t>Class Notes: Sig Figs in </a:t>
            </a:r>
            <a:r>
              <a:rPr lang="en-US" sz="4000" b="1" u="sng" dirty="0" smtClean="0">
                <a:ea typeface="Calibri"/>
                <a:cs typeface="Times New Roman"/>
              </a:rPr>
              <a:t>Calculations</a:t>
            </a:r>
            <a:endParaRPr lang="en-US" sz="4000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6044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 smtClean="0">
                <a:ea typeface="Calibri"/>
                <a:cs typeface="Times New Roman"/>
              </a:rPr>
              <a:t>Sig </a:t>
            </a:r>
            <a:r>
              <a:rPr lang="en-US" sz="4000" b="1" dirty="0">
                <a:ea typeface="Calibri"/>
                <a:cs typeface="Times New Roman"/>
              </a:rPr>
              <a:t>Figs in Calculations: </a:t>
            </a:r>
            <a:r>
              <a:rPr lang="en-US" sz="4000" dirty="0">
                <a:ea typeface="Calibri"/>
                <a:cs typeface="Times New Roman"/>
              </a:rPr>
              <a:t>cannot be more accurate than least accurate data </a:t>
            </a:r>
            <a:r>
              <a:rPr lang="en-US" sz="4000" dirty="0" smtClean="0">
                <a:ea typeface="Calibri"/>
                <a:cs typeface="Times New Roman"/>
              </a:rPr>
              <a:t>point</a:t>
            </a: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9885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458200" cy="6396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*Answers should be rounded off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Choose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the last number you want to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keep: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	-if next digit is 0 – 4, drop remaining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numbers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	-if next digit is 5 – 9, round up</a:t>
            </a:r>
          </a:p>
        </p:txBody>
      </p:sp>
    </p:spTree>
    <p:extLst>
      <p:ext uri="{BB962C8B-B14F-4D97-AF65-F5344CB8AC3E}">
        <p14:creationId xmlns:p14="http://schemas.microsoft.com/office/powerpoint/2010/main" val="6325421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448" y="509144"/>
            <a:ext cx="8382000" cy="6255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a typeface="Calibri"/>
                <a:cs typeface="Times New Roman"/>
              </a:rPr>
              <a:t>Addition/Subtraction: </a:t>
            </a:r>
            <a:r>
              <a:rPr lang="en-US" sz="4000" dirty="0">
                <a:ea typeface="Calibri"/>
                <a:cs typeface="Times New Roman"/>
              </a:rPr>
              <a:t>round off to the left most estimated place in the </a:t>
            </a:r>
            <a:r>
              <a:rPr lang="en-US" sz="4000" dirty="0" smtClean="0">
                <a:ea typeface="Calibri"/>
                <a:cs typeface="Times New Roman"/>
              </a:rPr>
              <a:t>data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*(use decimal place)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ea typeface="Calibri"/>
                <a:cs typeface="Times New Roman"/>
              </a:rPr>
              <a:t>Ex. 1.1 + 1.11 = 2.2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ea typeface="Calibri"/>
                <a:cs typeface="Times New Roman"/>
              </a:rPr>
              <a:t>Ex. 100.1 + 1.11 = </a:t>
            </a:r>
            <a:r>
              <a:rPr lang="en-US" sz="3600" dirty="0" smtClean="0">
                <a:ea typeface="Calibri"/>
                <a:cs typeface="Times New Roman"/>
              </a:rPr>
              <a:t>101.2    (1.012 x 10</a:t>
            </a:r>
            <a:r>
              <a:rPr lang="en-US" sz="3600" baseline="30000" dirty="0" smtClean="0">
                <a:ea typeface="Calibri"/>
                <a:cs typeface="Times New Roman"/>
              </a:rPr>
              <a:t>2</a:t>
            </a:r>
            <a:r>
              <a:rPr lang="en-US" sz="3600" dirty="0" smtClean="0">
                <a:ea typeface="Calibri"/>
                <a:cs typeface="Times New Roman"/>
              </a:rPr>
              <a:t>)</a:t>
            </a:r>
            <a:endParaRPr lang="en-US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 smtClean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315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001000" cy="5560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a typeface="Calibri"/>
                <a:cs typeface="Times New Roman"/>
              </a:rPr>
              <a:t>Multiply/Divide: </a:t>
            </a:r>
            <a:r>
              <a:rPr lang="en-US" sz="4000" dirty="0">
                <a:ea typeface="Calibri"/>
                <a:cs typeface="Times New Roman"/>
              </a:rPr>
              <a:t>Answer cannot have more Sig Figs than least number of Sig Figs in any data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	-Decimal places are </a:t>
            </a:r>
            <a:r>
              <a:rPr lang="en-US" sz="4000" dirty="0" smtClean="0">
                <a:ea typeface="Calibri"/>
                <a:cs typeface="Times New Roman"/>
              </a:rPr>
              <a:t>irrelevant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Ex. 2 x 1111 = 2000  (2 x 10</a:t>
            </a:r>
            <a:r>
              <a:rPr lang="en-US" sz="4000" baseline="30000" dirty="0" smtClean="0">
                <a:ea typeface="Calibri"/>
                <a:cs typeface="Times New Roman"/>
              </a:rPr>
              <a:t>3</a:t>
            </a:r>
            <a:r>
              <a:rPr lang="en-US" sz="4000" dirty="0" smtClean="0">
                <a:ea typeface="Calibri"/>
                <a:cs typeface="Times New Roman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Ex. 1.0 x 1234 = 1200  (1.2 x 10</a:t>
            </a:r>
            <a:r>
              <a:rPr lang="en-US" sz="4000" baseline="30000" dirty="0">
                <a:ea typeface="Calibri"/>
                <a:cs typeface="Times New Roman"/>
              </a:rPr>
              <a:t>3</a:t>
            </a:r>
            <a:r>
              <a:rPr lang="en-US" sz="4000" dirty="0" smtClean="0">
                <a:ea typeface="Calibri"/>
                <a:cs typeface="Times New Roman"/>
              </a:rPr>
              <a:t>)</a:t>
            </a: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306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8001000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u="sng" dirty="0">
                <a:ea typeface="Calibri"/>
                <a:cs typeface="Times New Roman"/>
              </a:rPr>
              <a:t>Defined quantities (values) and temperature measurements</a:t>
            </a:r>
            <a:r>
              <a:rPr lang="en-US" sz="4000" dirty="0">
                <a:ea typeface="Calibri"/>
                <a:cs typeface="Times New Roman"/>
              </a:rPr>
              <a:t> </a:t>
            </a:r>
            <a:r>
              <a:rPr lang="en-US" sz="4000" dirty="0" smtClean="0">
                <a:ea typeface="Calibri"/>
                <a:cs typeface="Times New Roman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   </a:t>
            </a:r>
            <a:r>
              <a:rPr lang="en-US" sz="4000" dirty="0">
                <a:ea typeface="Calibri"/>
                <a:cs typeface="Times New Roman"/>
              </a:rPr>
              <a:t>	</a:t>
            </a:r>
            <a:r>
              <a:rPr lang="en-US" sz="4000" dirty="0" smtClean="0">
                <a:ea typeface="Calibri"/>
                <a:cs typeface="Times New Roman"/>
              </a:rPr>
              <a:t>-</a:t>
            </a:r>
            <a:r>
              <a:rPr lang="en-US" sz="4000" b="1" u="sng" dirty="0" smtClean="0">
                <a:ea typeface="Calibri"/>
                <a:cs typeface="Times New Roman"/>
              </a:rPr>
              <a:t>not</a:t>
            </a:r>
            <a:r>
              <a:rPr lang="en-US" sz="4000" b="1" dirty="0" smtClean="0">
                <a:ea typeface="Calibri"/>
                <a:cs typeface="Times New Roman"/>
              </a:rPr>
              <a:t> </a:t>
            </a:r>
            <a:r>
              <a:rPr lang="en-US" sz="4000" dirty="0">
                <a:ea typeface="Calibri"/>
                <a:cs typeface="Times New Roman"/>
              </a:rPr>
              <a:t>used to determine </a:t>
            </a:r>
            <a:r>
              <a:rPr lang="en-US" sz="4000" dirty="0" smtClean="0">
                <a:ea typeface="Calibri"/>
                <a:cs typeface="Times New Roman"/>
              </a:rPr>
              <a:t>the   	  number </a:t>
            </a:r>
            <a:r>
              <a:rPr lang="en-US" sz="4000" dirty="0">
                <a:ea typeface="Calibri"/>
                <a:cs typeface="Times New Roman"/>
              </a:rPr>
              <a:t>of Sig Figs </a:t>
            </a:r>
          </a:p>
        </p:txBody>
      </p:sp>
    </p:spTree>
    <p:extLst>
      <p:ext uri="{BB962C8B-B14F-4D97-AF65-F5344CB8AC3E}">
        <p14:creationId xmlns:p14="http://schemas.microsoft.com/office/powerpoint/2010/main" val="2084202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10072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95600"/>
            <a:ext cx="9144000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u="sng" dirty="0">
                <a:ea typeface="Calibri"/>
                <a:cs typeface="Times New Roman"/>
              </a:rPr>
              <a:t>Class Notes: Density, </a:t>
            </a:r>
            <a:r>
              <a:rPr lang="en-US" sz="3200" b="1" u="sng" dirty="0" smtClean="0">
                <a:ea typeface="Calibri"/>
                <a:cs typeface="Times New Roman"/>
              </a:rPr>
              <a:t>Temperature, Percent Error, and Solving Problems with Formulas</a:t>
            </a:r>
            <a:endParaRPr lang="en-US" sz="3200" b="1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81901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ea typeface="Calibri"/>
                <a:cs typeface="Times New Roman"/>
              </a:rPr>
              <a:t>Density =                 =        =         = </a:t>
            </a:r>
          </a:p>
          <a:p>
            <a:endParaRPr lang="en-US" sz="3600" dirty="0" smtClean="0">
              <a:ea typeface="Calibri"/>
              <a:cs typeface="Times New Roman"/>
            </a:endParaRPr>
          </a:p>
          <a:p>
            <a:endParaRPr lang="en-US" sz="3600" dirty="0" smtClean="0">
              <a:ea typeface="Calibri"/>
              <a:cs typeface="Times New Roman"/>
            </a:endParaRPr>
          </a:p>
          <a:p>
            <a:r>
              <a:rPr lang="en-US" sz="3600" b="1" dirty="0" smtClean="0">
                <a:ea typeface="Calibri"/>
                <a:cs typeface="Times New Roman"/>
              </a:rPr>
              <a:t>Density: </a:t>
            </a:r>
            <a:r>
              <a:rPr lang="en-US" sz="3600" dirty="0" smtClean="0">
                <a:ea typeface="Calibri"/>
                <a:cs typeface="Times New Roman"/>
              </a:rPr>
              <a:t>A physical property used to compare substances</a:t>
            </a:r>
          </a:p>
          <a:p>
            <a:endParaRPr lang="en-US" sz="3600" dirty="0" smtClean="0">
              <a:ea typeface="Calibri"/>
              <a:cs typeface="Times New Roman"/>
            </a:endParaRPr>
          </a:p>
          <a:p>
            <a:r>
              <a:rPr lang="en-US" sz="3600" dirty="0" smtClean="0">
                <a:ea typeface="Calibri"/>
                <a:cs typeface="Times New Roman"/>
              </a:rPr>
              <a:t>      D</a:t>
            </a:r>
            <a:r>
              <a:rPr lang="en-US" sz="3600" baseline="-25000" dirty="0" smtClean="0">
                <a:ea typeface="Calibri"/>
                <a:cs typeface="Times New Roman"/>
              </a:rPr>
              <a:t>H</a:t>
            </a:r>
            <a:r>
              <a:rPr lang="en-US" sz="3200" baseline="-50000" dirty="0" smtClean="0">
                <a:ea typeface="Calibri"/>
                <a:cs typeface="Times New Roman"/>
              </a:rPr>
              <a:t>2</a:t>
            </a:r>
            <a:r>
              <a:rPr lang="en-US" sz="3600" baseline="-25000" dirty="0" smtClean="0">
                <a:ea typeface="Calibri"/>
                <a:cs typeface="Times New Roman"/>
              </a:rPr>
              <a:t>O</a:t>
            </a:r>
            <a:r>
              <a:rPr lang="en-US" sz="3600" dirty="0" smtClean="0">
                <a:ea typeface="Calibri"/>
                <a:cs typeface="Times New Roman"/>
              </a:rPr>
              <a:t> = 1.00        =  1.00 </a:t>
            </a:r>
          </a:p>
          <a:p>
            <a:endParaRPr lang="en-US" sz="3600" dirty="0" smtClean="0">
              <a:ea typeface="Calibri"/>
              <a:cs typeface="Times New Roman"/>
            </a:endParaRPr>
          </a:p>
          <a:p>
            <a:endParaRPr lang="en-US" sz="3600" dirty="0" smtClean="0">
              <a:ea typeface="Calibri"/>
              <a:cs typeface="Times New Roman"/>
            </a:endParaRPr>
          </a:p>
          <a:p>
            <a:r>
              <a:rPr lang="en-US" sz="3600" dirty="0" smtClean="0">
                <a:ea typeface="Calibri"/>
                <a:cs typeface="Times New Roman"/>
              </a:rPr>
              <a:t>Less dense substances float, more dense substances sink</a:t>
            </a:r>
            <a:endParaRPr lang="en-US" sz="3600" dirty="0">
              <a:ea typeface="Calibri"/>
              <a:cs typeface="Times New Roman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0" y="17537"/>
            <a:ext cx="1676400" cy="1077218"/>
            <a:chOff x="-2362200" y="556146"/>
            <a:chExt cx="1676400" cy="1077218"/>
          </a:xfrm>
        </p:grpSpPr>
        <p:sp>
          <p:nvSpPr>
            <p:cNvPr id="3" name="TextBox 2"/>
            <p:cNvSpPr txBox="1"/>
            <p:nvPr/>
          </p:nvSpPr>
          <p:spPr>
            <a:xfrm>
              <a:off x="-2362200" y="556146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Mass</a:t>
              </a:r>
            </a:p>
            <a:p>
              <a:pPr algn="ctr"/>
              <a:r>
                <a:rPr lang="en-US" sz="3200" dirty="0" smtClean="0"/>
                <a:t>Volume</a:t>
              </a:r>
              <a:endParaRPr lang="en-US" sz="3200" dirty="0"/>
            </a:p>
          </p:txBody>
        </p:sp>
        <p:cxnSp>
          <p:nvCxnSpPr>
            <p:cNvPr id="5" name="Straight Connector 4"/>
            <p:cNvCxnSpPr>
              <a:stCxn id="3" idx="1"/>
              <a:endCxn id="3" idx="3"/>
            </p:cNvCxnSpPr>
            <p:nvPr/>
          </p:nvCxnSpPr>
          <p:spPr>
            <a:xfrm>
              <a:off x="-2362200" y="1094755"/>
              <a:ext cx="16764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4114800" y="17537"/>
            <a:ext cx="1676400" cy="1077218"/>
            <a:chOff x="4126173" y="-521072"/>
            <a:chExt cx="1676400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4126173" y="-521072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m</a:t>
              </a:r>
            </a:p>
            <a:p>
              <a:pPr algn="ctr"/>
              <a:r>
                <a:rPr lang="en-US" sz="3200" dirty="0" smtClean="0"/>
                <a:t>v</a:t>
              </a:r>
              <a:endParaRPr lang="en-US" sz="3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4643366" y="36393"/>
              <a:ext cx="64201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486400" y="-3412"/>
            <a:ext cx="1676400" cy="1077218"/>
            <a:chOff x="5486400" y="-3412"/>
            <a:chExt cx="1676400" cy="1077218"/>
          </a:xfrm>
        </p:grpSpPr>
        <p:sp>
          <p:nvSpPr>
            <p:cNvPr id="13" name="TextBox 12"/>
            <p:cNvSpPr txBox="1"/>
            <p:nvPr/>
          </p:nvSpPr>
          <p:spPr>
            <a:xfrm>
              <a:off x="5486400" y="-3412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ea typeface="Calibri"/>
                  <a:cs typeface="Times New Roman"/>
                </a:rPr>
                <a:t>g</a:t>
              </a:r>
            </a:p>
            <a:p>
              <a:pPr algn="ctr"/>
              <a:r>
                <a:rPr lang="en-US" sz="3200" dirty="0" smtClean="0">
                  <a:ea typeface="Calibri"/>
                  <a:cs typeface="Times New Roman"/>
                </a:rPr>
                <a:t>cm</a:t>
              </a:r>
              <a:r>
                <a:rPr lang="en-US" sz="3200" baseline="30000" dirty="0" smtClean="0">
                  <a:ea typeface="Calibri"/>
                  <a:cs typeface="Times New Roman"/>
                </a:rPr>
                <a:t>3 </a:t>
              </a:r>
              <a:endParaRPr lang="en-US" sz="3200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791200" y="556146"/>
              <a:ext cx="990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7218528" y="0"/>
            <a:ext cx="1676400" cy="1077218"/>
            <a:chOff x="5486400" y="-3412"/>
            <a:chExt cx="1676400" cy="1077218"/>
          </a:xfrm>
        </p:grpSpPr>
        <p:sp>
          <p:nvSpPr>
            <p:cNvPr id="20" name="TextBox 19"/>
            <p:cNvSpPr txBox="1"/>
            <p:nvPr/>
          </p:nvSpPr>
          <p:spPr>
            <a:xfrm>
              <a:off x="5486400" y="-3412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ea typeface="Calibri"/>
                  <a:cs typeface="Times New Roman"/>
                </a:rPr>
                <a:t>g</a:t>
              </a:r>
              <a:endParaRPr lang="en-US" sz="3200" dirty="0" smtClean="0">
                <a:ea typeface="Calibri"/>
                <a:cs typeface="Times New Roman"/>
              </a:endParaRPr>
            </a:p>
            <a:p>
              <a:pPr algn="ctr"/>
              <a:r>
                <a:rPr lang="en-US" sz="3200" dirty="0" smtClean="0">
                  <a:ea typeface="Calibri"/>
                  <a:cs typeface="Times New Roman"/>
                </a:rPr>
                <a:t>mL</a:t>
              </a:r>
              <a:r>
                <a:rPr lang="en-US" sz="3200" baseline="30000" dirty="0" smtClean="0">
                  <a:ea typeface="Calibri"/>
                  <a:cs typeface="Times New Roman"/>
                </a:rPr>
                <a:t> </a:t>
              </a:r>
              <a:endParaRPr lang="en-US" sz="3200" dirty="0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5791200" y="556146"/>
              <a:ext cx="990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124200" y="3105664"/>
            <a:ext cx="1355392" cy="1077218"/>
            <a:chOff x="5486400" y="-3412"/>
            <a:chExt cx="1676400" cy="1077218"/>
          </a:xfrm>
        </p:grpSpPr>
        <p:sp>
          <p:nvSpPr>
            <p:cNvPr id="23" name="TextBox 22"/>
            <p:cNvSpPr txBox="1"/>
            <p:nvPr/>
          </p:nvSpPr>
          <p:spPr>
            <a:xfrm>
              <a:off x="5486400" y="-3412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ea typeface="Calibri"/>
                  <a:cs typeface="Times New Roman"/>
                </a:rPr>
                <a:t>g</a:t>
              </a:r>
            </a:p>
            <a:p>
              <a:pPr algn="ctr"/>
              <a:r>
                <a:rPr lang="en-US" sz="3200" dirty="0" smtClean="0">
                  <a:ea typeface="Calibri"/>
                  <a:cs typeface="Times New Roman"/>
                </a:rPr>
                <a:t>cm</a:t>
              </a:r>
              <a:r>
                <a:rPr lang="en-US" sz="3200" baseline="30000" dirty="0" smtClean="0">
                  <a:ea typeface="Calibri"/>
                  <a:cs typeface="Times New Roman"/>
                </a:rPr>
                <a:t>3 </a:t>
              </a:r>
              <a:endParaRPr lang="en-US" sz="3200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5791200" y="556146"/>
              <a:ext cx="990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5540783" y="3093154"/>
            <a:ext cx="1046328" cy="1077218"/>
            <a:chOff x="5486400" y="-3412"/>
            <a:chExt cx="1676400" cy="1077218"/>
          </a:xfrm>
        </p:grpSpPr>
        <p:sp>
          <p:nvSpPr>
            <p:cNvPr id="29" name="TextBox 28"/>
            <p:cNvSpPr txBox="1"/>
            <p:nvPr/>
          </p:nvSpPr>
          <p:spPr>
            <a:xfrm>
              <a:off x="5486400" y="-3412"/>
              <a:ext cx="1676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ea typeface="Calibri"/>
                  <a:cs typeface="Times New Roman"/>
                </a:rPr>
                <a:t>g</a:t>
              </a:r>
            </a:p>
            <a:p>
              <a:pPr algn="ctr"/>
              <a:r>
                <a:rPr lang="en-US" sz="3200" dirty="0" smtClean="0">
                  <a:ea typeface="Calibri"/>
                  <a:cs typeface="Times New Roman"/>
                </a:rPr>
                <a:t>mL</a:t>
              </a:r>
              <a:r>
                <a:rPr lang="en-US" sz="3200" baseline="30000" dirty="0" smtClean="0">
                  <a:ea typeface="Calibri"/>
                  <a:cs typeface="Times New Roman"/>
                </a:rPr>
                <a:t> </a:t>
              </a:r>
              <a:endParaRPr lang="en-US" sz="3200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5791200" y="556146"/>
              <a:ext cx="9906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8527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4120" y="0"/>
            <a:ext cx="9178119" cy="6467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ea typeface="Calibri"/>
                <a:cs typeface="Times New Roman"/>
              </a:rPr>
              <a:t>Temperature: </a:t>
            </a:r>
            <a:r>
              <a:rPr lang="en-US" sz="3600" dirty="0">
                <a:ea typeface="Calibri"/>
                <a:cs typeface="Times New Roman"/>
              </a:rPr>
              <a:t>the degree of hotness or coldness relative to water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ea typeface="Calibri"/>
                <a:cs typeface="Times New Roman"/>
              </a:rPr>
              <a:t>	-A measure of the KE of particles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6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 smtClean="0">
                <a:ea typeface="Calibri"/>
                <a:cs typeface="Times New Roman"/>
              </a:rPr>
              <a:t>Heat</a:t>
            </a:r>
            <a:r>
              <a:rPr lang="en-US" sz="3600" b="1" u="sng" dirty="0">
                <a:ea typeface="Calibri"/>
                <a:cs typeface="Times New Roman"/>
              </a:rPr>
              <a:t>: </a:t>
            </a:r>
            <a:r>
              <a:rPr lang="en-US" sz="3600" dirty="0">
                <a:ea typeface="Calibri"/>
                <a:cs typeface="Times New Roman"/>
              </a:rPr>
              <a:t>a form of energy; can be transferred between </a:t>
            </a:r>
            <a:r>
              <a:rPr lang="en-US" sz="3600" dirty="0" smtClean="0">
                <a:ea typeface="Calibri"/>
                <a:cs typeface="Times New Roman"/>
              </a:rPr>
              <a:t>objects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ea typeface="Calibri"/>
                <a:cs typeface="Times New Roman"/>
              </a:rPr>
              <a:t>*differences in temperature indicate the direction of heat transfer</a:t>
            </a:r>
          </a:p>
        </p:txBody>
      </p:sp>
    </p:spTree>
    <p:extLst>
      <p:ext uri="{BB962C8B-B14F-4D97-AF65-F5344CB8AC3E}">
        <p14:creationId xmlns:p14="http://schemas.microsoft.com/office/powerpoint/2010/main" val="24801566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064285"/>
            <a:ext cx="4572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Ex. “this pop is cold” or “this pop has a temperature of 3</a:t>
            </a:r>
            <a:r>
              <a:rPr lang="en-US" dirty="0">
                <a:ea typeface="Calibri"/>
                <a:cs typeface="Calibri"/>
              </a:rPr>
              <a:t>°</a:t>
            </a:r>
            <a:r>
              <a:rPr lang="en-US" dirty="0">
                <a:ea typeface="Calibri"/>
                <a:cs typeface="Times New Roman"/>
              </a:rPr>
              <a:t>C”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2023591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95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ea typeface="Calibri"/>
                <a:cs typeface="Times New Roman"/>
              </a:rPr>
              <a:t>Measuring Temperature – 2 </a:t>
            </a:r>
            <a:r>
              <a:rPr lang="en-US" sz="3600" b="1" u="sng" dirty="0" smtClean="0">
                <a:ea typeface="Calibri"/>
                <a:cs typeface="Times New Roman"/>
              </a:rPr>
              <a:t>scales</a:t>
            </a:r>
            <a:endParaRPr lang="en-US" sz="3600" b="1" u="sng" dirty="0"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a typeface="Calibri"/>
                <a:cs typeface="Times New Roman"/>
              </a:rPr>
              <a:t>Celsius (</a:t>
            </a:r>
            <a:r>
              <a:rPr lang="en-US" sz="3600" dirty="0">
                <a:ea typeface="Calibri"/>
                <a:cs typeface="Calibri"/>
              </a:rPr>
              <a:t>°</a:t>
            </a:r>
            <a:r>
              <a:rPr lang="en-US" sz="3600" dirty="0">
                <a:ea typeface="Calibri"/>
                <a:cs typeface="Times New Roman"/>
              </a:rPr>
              <a:t>C</a:t>
            </a:r>
            <a:r>
              <a:rPr lang="en-US" sz="3600" dirty="0" smtClean="0">
                <a:ea typeface="Calibri"/>
                <a:cs typeface="Times New Roman"/>
              </a:rPr>
              <a:t>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3600" dirty="0"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a typeface="Calibri"/>
                <a:cs typeface="Times New Roman"/>
              </a:rPr>
              <a:t>Kelvin (K, no degree </a:t>
            </a:r>
            <a:r>
              <a:rPr lang="en-US" sz="3600" dirty="0">
                <a:ea typeface="Calibri"/>
                <a:cs typeface="Calibri"/>
              </a:rPr>
              <a:t>°</a:t>
            </a:r>
            <a:r>
              <a:rPr lang="en-US" sz="3600" dirty="0">
                <a:ea typeface="Calibri"/>
                <a:cs typeface="Times New Roman"/>
              </a:rPr>
              <a:t>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a typeface="Calibri"/>
                <a:cs typeface="Times New Roman"/>
              </a:rPr>
              <a:t>-Based on absolute zero (motion of particles ceases)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a typeface="Calibri"/>
                <a:cs typeface="Times New Roman"/>
              </a:rPr>
              <a:t>-water freezes at 273K and boils at 373K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a typeface="Calibri"/>
                <a:cs typeface="Times New Roman"/>
              </a:rPr>
              <a:t>	K =  </a:t>
            </a:r>
            <a:r>
              <a:rPr lang="en-US" sz="3600" dirty="0">
                <a:ea typeface="Calibri"/>
                <a:cs typeface="Calibri"/>
              </a:rPr>
              <a:t>°</a:t>
            </a:r>
            <a:r>
              <a:rPr lang="en-US" sz="3600" dirty="0">
                <a:ea typeface="Calibri"/>
                <a:cs typeface="Times New Roman"/>
              </a:rPr>
              <a:t>C + 273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dirty="0">
                <a:ea typeface="Calibri"/>
                <a:cs typeface="Times New Roman"/>
              </a:rPr>
              <a:t>	K – 273 = </a:t>
            </a:r>
            <a:r>
              <a:rPr lang="en-US" sz="3600" dirty="0">
                <a:ea typeface="Calibri"/>
                <a:cs typeface="Calibri"/>
              </a:rPr>
              <a:t>°</a:t>
            </a:r>
            <a:r>
              <a:rPr lang="en-US" sz="3600" dirty="0">
                <a:ea typeface="Calibri"/>
                <a:cs typeface="Times New Roman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770412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371600" y="3786057"/>
            <a:ext cx="0" cy="53860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574512" y="4324668"/>
            <a:ext cx="6096000" cy="1611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55020" y="48341"/>
            <a:ext cx="8956298" cy="320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Percent Error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Accuracy: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nearness to the true (accepted)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Value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55020" y="2514600"/>
            <a:ext cx="92640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Experimental value: 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 one </a:t>
            </a:r>
            <a:r>
              <a:rPr kumimoji="0" lang="en-US" sz="36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you</a:t>
            </a:r>
            <a:r>
              <a:rPr kumimoji="0" lang="en-US" sz="3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measured</a:t>
            </a:r>
            <a:endParaRPr kumimoji="0" lang="en-US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848600" y="3786056"/>
            <a:ext cx="0" cy="53860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-41372" y="3786056"/>
            <a:ext cx="9153526" cy="1077218"/>
            <a:chOff x="-41372" y="3786056"/>
            <a:chExt cx="9153526" cy="1077218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-41372" y="3786056"/>
              <a:ext cx="9153525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Error</a:t>
              </a:r>
              <a:r>
                <a:rPr lang="en-US" sz="3200" dirty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lang="en-US" sz="3200" dirty="0" smtClean="0"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=    </a:t>
              </a: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accepted value – experimental value </a:t>
              </a:r>
              <a:endParaRPr lang="en-US" sz="3200" dirty="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                          </a:t>
              </a:r>
              <a:r>
                <a:rPr kumimoji="0" lang="en-US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Accepted Value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931054" y="4059097"/>
              <a:ext cx="11811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dirty="0" smtClean="0">
                  <a:solidFill>
                    <a:prstClr val="black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x100</a:t>
              </a:r>
              <a:endParaRPr lang="en-US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00986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53"/>
            <a:ext cx="9144000" cy="6537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ea typeface="Calibri"/>
                <a:cs typeface="Times New Roman"/>
              </a:rPr>
              <a:t>5 Steps to foolproof problem solving with formulas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a typeface="Calibri"/>
                <a:cs typeface="Times New Roman"/>
              </a:rPr>
              <a:t>Write the formula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a typeface="Calibri"/>
                <a:cs typeface="Times New Roman"/>
              </a:rPr>
              <a:t>List the variables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a typeface="Calibri"/>
                <a:cs typeface="Times New Roman"/>
              </a:rPr>
              <a:t>Rearrange the formula to solve for the unknown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a typeface="Calibri"/>
                <a:cs typeface="Times New Roman"/>
              </a:rPr>
              <a:t>Plug and chug (plug in numbers, chug out the answers)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3600" u="sng" dirty="0">
                <a:ea typeface="Calibri"/>
                <a:cs typeface="Times New Roman"/>
              </a:rPr>
              <a:t>Check </a:t>
            </a:r>
            <a:r>
              <a:rPr lang="en-US" sz="3600" dirty="0">
                <a:ea typeface="Calibri"/>
                <a:cs typeface="Times New Roman"/>
              </a:rPr>
              <a:t>(estimate answer, SF, sci. not., </a:t>
            </a:r>
            <a:r>
              <a:rPr lang="en-US" sz="3600" dirty="0" smtClean="0">
                <a:ea typeface="Calibri"/>
                <a:cs typeface="Times New Roman"/>
              </a:rPr>
              <a:t>unit, box around answer)</a:t>
            </a:r>
            <a:endParaRPr lang="en-US" sz="3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41214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71600"/>
            <a:ext cx="8686800" cy="3180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ea typeface="Calibri"/>
                <a:cs typeface="Times New Roman"/>
              </a:rPr>
              <a:t>Accuracy: </a:t>
            </a:r>
            <a:r>
              <a:rPr lang="en-US" sz="4000" dirty="0">
                <a:ea typeface="Calibri"/>
                <a:cs typeface="Times New Roman"/>
              </a:rPr>
              <a:t>a measure of how close a measurement comes to the actual or true value of whatever is </a:t>
            </a:r>
            <a:r>
              <a:rPr lang="en-US" sz="4000" dirty="0" smtClean="0">
                <a:ea typeface="Calibri"/>
                <a:cs typeface="Times New Roman"/>
              </a:rPr>
              <a:t>measured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9936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681616"/>
            <a:ext cx="4572000" cy="14947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-to evaluate accuracy the measured value is compared to the correct value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-Depends on the quality of the instrument or tool</a:t>
            </a:r>
            <a:endParaRPr lang="en-US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82036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828800"/>
            <a:ext cx="8382000" cy="2155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Precision: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a measure of how close a series of measurements are to one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another</a:t>
            </a:r>
            <a:endParaRPr lang="en-US" sz="4000" dirty="0" smtClean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4150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617496"/>
            <a:ext cx="4572000" cy="162300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black"/>
                </a:solidFill>
                <a:ea typeface="Calibri"/>
                <a:cs typeface="Times New Roman"/>
              </a:rPr>
              <a:t>-to evaluate precision you must compare two or more repeated measurements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black"/>
                </a:solidFill>
                <a:ea typeface="Calibri"/>
                <a:cs typeface="Times New Roman"/>
              </a:rPr>
              <a:t>-depends on the skill of the scientist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836489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427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u="sng" dirty="0">
                <a:solidFill>
                  <a:prstClr val="black"/>
                </a:solidFill>
                <a:ea typeface="Calibri"/>
                <a:cs typeface="Times New Roman"/>
              </a:rPr>
              <a:t>SI </a:t>
            </a:r>
            <a:r>
              <a:rPr lang="en-US" sz="3600" b="1" u="sng" dirty="0" smtClean="0">
                <a:solidFill>
                  <a:prstClr val="black"/>
                </a:solidFill>
                <a:ea typeface="Calibri"/>
                <a:cs typeface="Times New Roman"/>
              </a:rPr>
              <a:t>System (Metric System)</a:t>
            </a:r>
            <a:endParaRPr lang="en-US" sz="3600" b="1" u="sng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-Preferred by scientists, accepted internationally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-base 10 means no fractions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-similar to metric system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-important prefixes: kilo-, </a:t>
            </a:r>
            <a:r>
              <a:rPr lang="en-US" sz="3600" dirty="0" err="1">
                <a:solidFill>
                  <a:prstClr val="black"/>
                </a:solidFill>
                <a:ea typeface="Calibri"/>
                <a:cs typeface="Times New Roman"/>
              </a:rPr>
              <a:t>deci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-, </a:t>
            </a:r>
            <a:r>
              <a:rPr lang="en-US" sz="3600" dirty="0" err="1">
                <a:solidFill>
                  <a:prstClr val="black"/>
                </a:solidFill>
                <a:ea typeface="Calibri"/>
                <a:cs typeface="Times New Roman"/>
              </a:rPr>
              <a:t>centi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-, </a:t>
            </a:r>
            <a:r>
              <a:rPr lang="en-US" sz="3600" dirty="0" err="1" smtClean="0">
                <a:solidFill>
                  <a:prstClr val="black"/>
                </a:solidFill>
                <a:ea typeface="Calibri"/>
                <a:cs typeface="Times New Roman"/>
              </a:rPr>
              <a:t>milli</a:t>
            </a:r>
            <a:r>
              <a:rPr lang="en-US" sz="3600" dirty="0" smtClean="0">
                <a:solidFill>
                  <a:prstClr val="black"/>
                </a:solidFill>
                <a:ea typeface="Calibri"/>
                <a:cs typeface="Times New Roman"/>
              </a:rPr>
              <a:t>-</a:t>
            </a:r>
            <a:endParaRPr lang="en-US" sz="3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69425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</Template>
  <TotalTime>5502</TotalTime>
  <Words>1098</Words>
  <Application>Microsoft Office PowerPoint</Application>
  <PresentationFormat>On-screen Show (4:3)</PresentationFormat>
  <Paragraphs>168</Paragraphs>
  <Slides>42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Kilter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Ameriprise Financial,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Toy</dc:creator>
  <cp:lastModifiedBy>MELANIE KAPOLKA</cp:lastModifiedBy>
  <cp:revision>48</cp:revision>
  <dcterms:created xsi:type="dcterms:W3CDTF">2012-01-05T19:22:50Z</dcterms:created>
  <dcterms:modified xsi:type="dcterms:W3CDTF">2015-09-14T11:23:40Z</dcterms:modified>
</cp:coreProperties>
</file>