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7" r:id="rId2"/>
    <p:sldId id="256" r:id="rId3"/>
    <p:sldId id="257" r:id="rId4"/>
    <p:sldId id="263" r:id="rId5"/>
    <p:sldId id="290" r:id="rId6"/>
    <p:sldId id="259" r:id="rId7"/>
    <p:sldId id="258" r:id="rId8"/>
    <p:sldId id="260" r:id="rId9"/>
    <p:sldId id="261" r:id="rId10"/>
    <p:sldId id="271" r:id="rId11"/>
    <p:sldId id="299" r:id="rId12"/>
    <p:sldId id="272" r:id="rId13"/>
    <p:sldId id="273" r:id="rId14"/>
    <p:sldId id="274" r:id="rId15"/>
    <p:sldId id="275" r:id="rId16"/>
    <p:sldId id="291" r:id="rId17"/>
    <p:sldId id="265" r:id="rId18"/>
    <p:sldId id="266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93" r:id="rId28"/>
    <p:sldId id="267" r:id="rId29"/>
    <p:sldId id="264" r:id="rId30"/>
    <p:sldId id="296" r:id="rId31"/>
    <p:sldId id="294" r:id="rId32"/>
    <p:sldId id="285" r:id="rId33"/>
    <p:sldId id="269" r:id="rId34"/>
    <p:sldId id="286" r:id="rId35"/>
    <p:sldId id="288" r:id="rId36"/>
    <p:sldId id="297" r:id="rId37"/>
    <p:sldId id="298" r:id="rId38"/>
    <p:sldId id="28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7F1FDD-8D36-4450-B97E-52CDDF52C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3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6F901-DFAC-4D6A-A4A3-849541B31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7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8737868-E89E-4045-84ED-50D588B4D89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A5B5684-0818-4795-BFDA-0D3346D2889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6F29F5A-AF2F-4DC8-8414-9644085A623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2CA49CF0-EB7F-4B72-96BD-5C12B25DF33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61E34757-E7E8-4198-8106-2DE268425B8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A68B9778-6D0F-403A-812A-CE274208D932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ED7F7FF-8EF5-4DF0-ADE5-0989D8CBC41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Food Will Win the War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B0CDEAC-5FFA-49D3-B47E-6636A353091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smtClean="0">
                <a:latin typeface="Arial" pitchFamily="34" charset="0"/>
                <a:ea typeface="ヒラギノ角ゴ Pro W3" pitchFamily="-84" charset="-128"/>
              </a:rPr>
              <a:t>America and the War Effort (p. 636)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92D991A-9838-4275-A411-EFDC2887CBD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“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Remember Your First Thrill of American Liberty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”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 (p. 649)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F5EB488-C840-4712-A898-85F14EC64D26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7553BCB-B5A3-408C-A0CB-AAA9322C75C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A77EF22-0730-4790-8C34-FBBA2F8C06D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569B0E5-645F-488E-AD57-D8E93FBB973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60EE8066-7740-4A78-9FAC-C12AE79E705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B92F536-E452-4753-A295-41E0500404A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9F1C0FE-C318-4592-9438-FA537C812386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37DF719-DCE0-4262-9FA8-C1BC4292A2E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B89DD6A-0095-4418-89A3-A67A710B5BB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B65822-A933-4EE2-B8A0-732F77308EF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A gun crew firing on entrenched German positions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5A4E863-DC0B-4E7E-AC85-A3063E95D8F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Figure 15: American Troops at the Western Front, 1918 ©Houghton Mifflin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231EFBA4-6C04-42C5-8C49-AC0F4341297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smtClean="0">
                <a:latin typeface="Arial" pitchFamily="34" charset="0"/>
                <a:ea typeface="ヒラギノ角ゴ Pro W3" pitchFamily="-84" charset="-128"/>
              </a:rPr>
              <a:t>Map 22.2 U.S Participation on the Western Front, 1918 (p. 644)© 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09D19BAE-BC89-47FB-B818-1C517672B46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Yanks play abandoned German piano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FD1D46F-D968-4AFD-87B1-5A9FCDF82CB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3505B81-2355-410C-B0D5-A00A2CDD4CFD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Celebration of the Armistice, New York City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829ED634-AD4A-4F64-A0E4-E7DAA3D59AEE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0FA673-3AB7-46FD-9FB8-2D9CF8F7957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Figure 31.1: Approximate Comparative Losses in World War I ©Houghton Mifflin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2E4E982-87CC-4577-9675-25D5B4A9294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323A78C-8889-4EF2-8B1E-6069B27A9AF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C099B5F-0598-4834-8746-6FEB203827D6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Map: Europe at War, 1914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4DAB2E6-C8AE-4652-8B6D-0BFFCD9AC24B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Map: Europe after Versailles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A664C95F-FA8F-4398-9E5C-DF0AECC3DEF1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CAC8153-B646-40BE-AA4A-C6963A3B440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smtClean="0">
                <a:latin typeface="Arial" pitchFamily="34" charset="0"/>
                <a:ea typeface="ヒラギノ角ゴ Pro W3" pitchFamily="-84" charset="-128"/>
              </a:rPr>
              <a:t>Map 22.1 European Alliances in 1914 (p. 638)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7477F73-309F-4D9F-973E-812DFD6A457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In this cartoon, the Samson-like War pulls down the temple of Civilization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509194B0-1586-4AA9-8DE7-FB4088A830A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AEBCFEB-CBC5-43FE-AC39-96329E4B155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62B8BB3-EB96-4454-B0B4-3D5FBC30CA3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E533238-C068-43C6-A113-8090F67100D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9BCA6-3288-41FB-8397-D9195F28F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FB7D3-917F-4FB1-A2EB-DC1C1517D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1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E1AD0-E704-44AF-AC6D-B6AC9465C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57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BD337-D060-4B4F-9EB5-D040D78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4A15C-EEC6-44E3-B79A-31EAEB8AE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6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937F9-A955-4959-B2A3-D28CBA3D6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080A5-C362-475A-AF16-B9D5C7EC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84E4A-5CFD-4FC2-A411-CC15ED17E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6393-93B6-496E-926B-83D126866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C34D-28E5-4C8E-A135-C389BAE92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6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954D3-BB32-4110-8F25-3E67795F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36FA-AB7F-4B18-808E-8FF852394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5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CB985-C722-40E9-9499-85124EF28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73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7155E-B366-4A5B-A60B-0D0497CA8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4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E8C05B-EC56-44EC-A00A-A5EE6FCF68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wwi causes etc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609600"/>
            <a:ext cx="537845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Shifting US public opinion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Reports of German cruelty (Huns) reinforced by Lusitania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Ethnic loyalties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Native born Americans (not Indians) favored Britain and French victory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British War Propaganda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Pro-War politicians (TR)</a:t>
            </a:r>
          </a:p>
        </p:txBody>
      </p:sp>
      <p:pic>
        <p:nvPicPr>
          <p:cNvPr id="27653" name="Picture 5" descr="WW1poster-Remember Belgium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0650" y="1981200"/>
            <a:ext cx="2705100" cy="41148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re_crac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More Propaganda</a:t>
            </a:r>
            <a:endParaRPr lang="en-US" altLang="en-US" smtClean="0"/>
          </a:p>
        </p:txBody>
      </p:sp>
      <p:pic>
        <p:nvPicPr>
          <p:cNvPr id="97284" name="Picture 4" descr="poster-US-Beat Back the Hun with Liberty Bond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9450" y="1981200"/>
            <a:ext cx="2705100" cy="41148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Preparedness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Greater $ for military spending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National Security League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National Defense Act: June 1916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Midwest and Western Americans opposed to preparedness (Populists, Progressives, Socialists)</a:t>
            </a:r>
          </a:p>
        </p:txBody>
      </p:sp>
      <p:pic>
        <p:nvPicPr>
          <p:cNvPr id="25603" name="Picture 5" descr="wake-up-ame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981200"/>
            <a:ext cx="28178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Election of 1916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He Kept us out of War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endParaRPr lang="en-US" altLang="ja-JP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Peace efforts had failed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Wilson narrowly won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January 1917, </a:t>
            </a:r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Peace without Victory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r>
              <a:rPr lang="en-US" altLang="ja-JP" smtClean="0">
                <a:solidFill>
                  <a:schemeClr val="bg1"/>
                </a:solidFill>
              </a:rPr>
              <a:t> Speech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April 1917, Wilson asked for declaration of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From Neutrality to War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Zimmermann Telegram (1917)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Russian Revolution (1917)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Unrestricted Submarine Warfare</a:t>
            </a:r>
          </a:p>
          <a:p>
            <a:pPr eaLnBrk="1" hangingPunct="1"/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smtClean="0">
                <a:solidFill>
                  <a:schemeClr val="bg1"/>
                </a:solidFill>
              </a:rPr>
              <a:t>The World Must be made safe for Democracy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r>
              <a:rPr lang="en-US" altLang="ja-JP" sz="2400" smtClean="0">
                <a:solidFill>
                  <a:schemeClr val="bg1"/>
                </a:solidFill>
              </a:rPr>
              <a:t> (Progressive crusade)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29699" name="Picture 5" descr="uncle-s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738" y="1981200"/>
            <a:ext cx="30305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Mobilization in the USA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War Industries Board (Bernard Baruch) coordinated production and price controls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Food Administration (Herbert Hoover) voluntary efforts to conserve food for soldiers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Financing - Liberty Bonds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31747" name="Picture 5" descr="food is am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1981200"/>
            <a:ext cx="27844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25_10.jpg</a:t>
            </a:r>
          </a:p>
        </p:txBody>
      </p:sp>
      <p:pic>
        <p:nvPicPr>
          <p:cNvPr id="78851" name="Picture 3" descr="2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America and the War Effort (p. 636)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"/>
            <a:ext cx="47307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ja-JP" altLang="en-US" sz="1400" smtClean="0">
                <a:solidFill>
                  <a:schemeClr val="bg1"/>
                </a:solidFill>
              </a:rPr>
              <a:t>“</a:t>
            </a:r>
            <a:r>
              <a:rPr lang="en-US" altLang="ja-JP" sz="1400" smtClean="0">
                <a:solidFill>
                  <a:schemeClr val="bg1"/>
                </a:solidFill>
              </a:rPr>
              <a:t>Remember Your First Thrill of American Liberty</a:t>
            </a:r>
            <a:r>
              <a:rPr lang="ja-JP" altLang="en-US" sz="1400" smtClean="0">
                <a:solidFill>
                  <a:schemeClr val="bg1"/>
                </a:solidFill>
              </a:rPr>
              <a:t>”</a:t>
            </a:r>
            <a:r>
              <a:rPr lang="en-US" altLang="ja-JP" sz="1400" smtClean="0">
                <a:solidFill>
                  <a:schemeClr val="bg1"/>
                </a:solidFill>
              </a:rPr>
              <a:t> (p. 649)</a:t>
            </a:r>
            <a:endParaRPr lang="en-US" altLang="en-US" sz="1400" smtClean="0">
              <a:solidFill>
                <a:schemeClr val="bg1"/>
              </a:solidFill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52400"/>
            <a:ext cx="41211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Wartime Public Opinion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Committee on Public Information - propaganda agency in America (George Creel) </a:t>
            </a:r>
            <a:r>
              <a:rPr lang="ja-JP" altLang="en-US" sz="2800" smtClean="0">
                <a:solidFill>
                  <a:schemeClr val="bg1"/>
                </a:solidFill>
              </a:rPr>
              <a:t>“</a:t>
            </a:r>
            <a:r>
              <a:rPr lang="en-US" altLang="ja-JP" sz="2800" smtClean="0">
                <a:solidFill>
                  <a:schemeClr val="bg1"/>
                </a:solidFill>
              </a:rPr>
              <a:t>do your bit</a:t>
            </a:r>
            <a:r>
              <a:rPr lang="ja-JP" altLang="en-US" sz="2800" smtClean="0">
                <a:solidFill>
                  <a:schemeClr val="bg1"/>
                </a:solidFill>
              </a:rPr>
              <a:t>”</a:t>
            </a:r>
            <a:r>
              <a:rPr lang="en-US" altLang="ja-JP" sz="2800" smtClean="0">
                <a:solidFill>
                  <a:schemeClr val="bg1"/>
                </a:solidFill>
              </a:rPr>
              <a:t> for the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Hate the Hun, Liberty Cabbage, Salisbury Steak, Can the Kaiser</a:t>
            </a:r>
          </a:p>
        </p:txBody>
      </p:sp>
      <p:pic>
        <p:nvPicPr>
          <p:cNvPr id="39939" name="Picture 5" descr="together we w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63" y="1981200"/>
            <a:ext cx="32146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Great War: World War I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i="1" smtClean="0">
                <a:solidFill>
                  <a:schemeClr val="bg1"/>
                </a:solidFill>
              </a:rPr>
              <a:t>The War to End All Wars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2057400"/>
          </a:xfrm>
        </p:spPr>
        <p:txBody>
          <a:bodyPr/>
          <a:lstStyle/>
          <a:p>
            <a:pPr eaLnBrk="1" hangingPunct="1"/>
            <a:r>
              <a:rPr lang="ja-JP" altLang="en-US" i="1" smtClean="0">
                <a:solidFill>
                  <a:schemeClr val="bg1"/>
                </a:solidFill>
              </a:rPr>
              <a:t>“</a:t>
            </a:r>
            <a:r>
              <a:rPr lang="en-US" altLang="ja-JP" i="1" smtClean="0">
                <a:solidFill>
                  <a:schemeClr val="bg1"/>
                </a:solidFill>
              </a:rPr>
              <a:t>The lamps have gone out all over Europe and we shall not see them lit again in our lifetime.</a:t>
            </a:r>
            <a:r>
              <a:rPr lang="ja-JP" altLang="en-US" i="1" smtClean="0">
                <a:solidFill>
                  <a:schemeClr val="bg1"/>
                </a:solidFill>
              </a:rPr>
              <a:t>”</a:t>
            </a:r>
            <a:r>
              <a:rPr lang="en-US" altLang="ja-JP" i="1" smtClean="0">
                <a:solidFill>
                  <a:schemeClr val="bg1"/>
                </a:solidFill>
              </a:rPr>
              <a:t> </a:t>
            </a:r>
          </a:p>
          <a:p>
            <a:pPr algn="r" eaLnBrk="1" hangingPunct="1"/>
            <a:r>
              <a:rPr lang="en-US" altLang="en-US" sz="1800" i="1" smtClean="0">
                <a:solidFill>
                  <a:schemeClr val="bg1"/>
                </a:solidFill>
              </a:rPr>
              <a:t>- British Prime Minister Lord 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Wartime Civil Liberties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Espionage and Sedition Acts (1917-18) jail sentences for those critical of disloyal or abusive remarks toward US war effort</a:t>
            </a:r>
          </a:p>
          <a:p>
            <a:pPr eaLnBrk="1" hangingPunct="1"/>
            <a:r>
              <a:rPr lang="en-US" altLang="en-US" sz="2400" i="1" smtClean="0">
                <a:solidFill>
                  <a:schemeClr val="bg1"/>
                </a:solidFill>
              </a:rPr>
              <a:t>Schenck v. United States (1919)</a:t>
            </a:r>
            <a:r>
              <a:rPr lang="en-US" altLang="en-US" sz="2400" smtClean="0">
                <a:solidFill>
                  <a:schemeClr val="bg1"/>
                </a:solidFill>
              </a:rPr>
              <a:t> </a:t>
            </a:r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smtClean="0">
                <a:solidFill>
                  <a:schemeClr val="bg1"/>
                </a:solidFill>
              </a:rPr>
              <a:t>clear and present danger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r>
              <a:rPr lang="en-US" altLang="ja-JP" sz="2400" smtClean="0">
                <a:solidFill>
                  <a:schemeClr val="bg1"/>
                </a:solidFill>
              </a:rPr>
              <a:t> - free speech could be limited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Armed Forces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Selective Service Act (1917) draft: 2.8 million draftees, 2.9 million volunteers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Eventually 2 million were sent to Europe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Blacks - 400,000 served, few officers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Blacks hoped for service abroad = equal rights at home (not so)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American Society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64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Women took mens jobs while men were </a:t>
            </a:r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smtClean="0">
                <a:solidFill>
                  <a:schemeClr val="bg1"/>
                </a:solidFill>
              </a:rPr>
              <a:t>Over There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r>
              <a:rPr lang="en-US" altLang="ja-JP" sz="2400" smtClean="0">
                <a:solidFill>
                  <a:schemeClr val="bg1"/>
                </a:solidFill>
              </a:rPr>
              <a:t> led to Nineteenth Amendment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Mexicans - left Mexico (upheaval and revolution) and took jobs in American West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Blacks - </a:t>
            </a:r>
            <a:r>
              <a:rPr lang="en-US" altLang="en-US" sz="2400" b="1" smtClean="0">
                <a:solidFill>
                  <a:schemeClr val="bg1"/>
                </a:solidFill>
              </a:rPr>
              <a:t>Great Migration</a:t>
            </a:r>
            <a:r>
              <a:rPr lang="en-US" altLang="en-US" sz="2400" smtClean="0">
                <a:solidFill>
                  <a:schemeClr val="bg1"/>
                </a:solidFill>
              </a:rPr>
              <a:t> to northern cities for job opportunities and to escape poverty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46083" name="Picture 5" descr="joanofarc warbo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865563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Fighting the War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429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New style of warfare: mechanized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Machine guns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long-range, heavy artillery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poison gas (various types)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Trench warfare (not entirely new)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smtClean="0">
                <a:solidFill>
                  <a:schemeClr val="bg1"/>
                </a:solidFill>
              </a:rPr>
              <a:t>No-Man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Land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endParaRPr lang="en-US" altLang="ja-JP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Hand grenades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48131" name="Picture 4" descr="gunners s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450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Other factors after US entry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Russian revolution and withdrawal (Treaty of Brest-Litovsk) allowed Germany to focus on Western front entirely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Naval shipping losses = huge. Led to </a:t>
            </a:r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Convoy System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r>
              <a:rPr lang="en-US" altLang="ja-JP" smtClean="0">
                <a:solidFill>
                  <a:schemeClr val="bg1"/>
                </a:solidFill>
              </a:rPr>
              <a:t> and record ship construction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Pershing</a:t>
            </a:r>
            <a:r>
              <a:rPr lang="ja-JP" altLang="en-US" sz="3200" smtClean="0">
                <a:solidFill>
                  <a:schemeClr val="bg1"/>
                </a:solidFill>
              </a:rPr>
              <a:t>’</a:t>
            </a:r>
            <a:r>
              <a:rPr lang="en-US" altLang="ja-JP" sz="3200" smtClean="0">
                <a:solidFill>
                  <a:schemeClr val="bg1"/>
                </a:solidFill>
              </a:rPr>
              <a:t>s Crusaders: The Doughboys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600200"/>
            <a:ext cx="2286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American Expeditionary Force (AEF)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General John J. Pershing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First major action in spring 1918</a:t>
            </a:r>
          </a:p>
        </p:txBody>
      </p:sp>
      <p:pic>
        <p:nvPicPr>
          <p:cNvPr id="52227" name="Picture 5" descr="Pershing-Foch e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810000" cy="2819400"/>
          </a:xfrm>
        </p:spPr>
      </p:pic>
      <p:pic>
        <p:nvPicPr>
          <p:cNvPr id="52228" name="Picture 6" descr="pershings crusaders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203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271253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0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American Battles:1918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German Counter-offensive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Chateau-Thierry (2nd Battle of the Marne)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Belleau Wood (June 1918)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Meuse (river) - Argonnes (forest) Offensive (Fall 1918)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St. Mihiel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November 11, 1918 - Armistice (cease-fire)</a:t>
            </a:r>
          </a:p>
        </p:txBody>
      </p:sp>
      <p:pic>
        <p:nvPicPr>
          <p:cNvPr id="54275" name="Picture 5" descr="tanks meuseargon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8263"/>
            <a:ext cx="3810000" cy="285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25_13.jpg</a:t>
            </a:r>
          </a:p>
        </p:txBody>
      </p:sp>
      <p:pic>
        <p:nvPicPr>
          <p:cNvPr id="82947" name="Picture 3" descr="25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American Troops at the Western Front, 1918</a:t>
            </a:r>
            <a:endParaRPr lang="en-US" altLang="en-US" sz="2800" b="1" smtClean="0">
              <a:solidFill>
                <a:schemeClr val="bg1"/>
              </a:solidFill>
            </a:endParaRPr>
          </a:p>
        </p:txBody>
      </p:sp>
      <p:pic>
        <p:nvPicPr>
          <p:cNvPr id="58370" name="Picture 3" descr="American Tr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4008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954088" y="304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Map 22.2 U.S Participation on the Western Front, 1918 (p. 644)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2400"/>
            <a:ext cx="648811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Long Term Causes 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of World War I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Nationalism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Militarism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Imperialism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Peace time alliances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Long-standing ethnic grudges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25_19.jpg</a:t>
            </a:r>
          </a:p>
        </p:txBody>
      </p:sp>
      <p:pic>
        <p:nvPicPr>
          <p:cNvPr id="89091" name="Picture 3" descr="25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25_16.jpg</a:t>
            </a:r>
          </a:p>
        </p:txBody>
      </p:sp>
      <p:pic>
        <p:nvPicPr>
          <p:cNvPr id="84995" name="Picture 3" descr="25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Casualties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50,000 Americans died in 1918 combat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1918 Influenza epidemic (worldwide) killed thousands of soldiers and millions of people around the globe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112,000 American fatalities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Approximate Comparative Losses in World War I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3787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Winning the Peace: The Versailles Peace Conference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Paris and Palace of Versailles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Big Four: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Woodrow Wilson (USA)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David Lloyd George (GBR)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Georges Clemenceau (FR)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Orlando Vittorio (IT)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581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Russia excluded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Defeated powers humiliated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Wilson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14 points the major proposal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70660" name="Picture 5" descr="43393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5275"/>
            <a:ext cx="36306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Wilson</a:t>
            </a:r>
            <a:r>
              <a:rPr lang="ja-JP" altLang="en-US" smtClean="0">
                <a:solidFill>
                  <a:schemeClr val="bg1"/>
                </a:solidFill>
              </a:rPr>
              <a:t>’</a:t>
            </a:r>
            <a:r>
              <a:rPr lang="en-US" altLang="ja-JP" smtClean="0">
                <a:solidFill>
                  <a:schemeClr val="bg1"/>
                </a:solidFill>
              </a:rPr>
              <a:t>s 14 Points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38100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To </a:t>
            </a:r>
            <a:r>
              <a:rPr lang="ja-JP" altLang="en-US" sz="2800" smtClean="0">
                <a:solidFill>
                  <a:schemeClr val="bg1"/>
                </a:solidFill>
              </a:rPr>
              <a:t>“</a:t>
            </a:r>
            <a:r>
              <a:rPr lang="en-US" altLang="ja-JP" sz="2800" smtClean="0">
                <a:solidFill>
                  <a:schemeClr val="bg1"/>
                </a:solidFill>
              </a:rPr>
              <a:t>make the world safe for democracy</a:t>
            </a:r>
            <a:r>
              <a:rPr lang="ja-JP" altLang="en-US" sz="2800" smtClean="0">
                <a:solidFill>
                  <a:schemeClr val="bg1"/>
                </a:solidFill>
              </a:rPr>
              <a:t>”</a:t>
            </a:r>
            <a:endParaRPr lang="en-US" altLang="ja-JP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#1-5 - international law recommendations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#6-13 - European boundary restructure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#14 - League of Nations</a:t>
            </a:r>
          </a:p>
        </p:txBody>
      </p:sp>
      <p:pic>
        <p:nvPicPr>
          <p:cNvPr id="72707" name="Picture 5" descr="272970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984625" cy="5029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page1012.jpg</a:t>
            </a:r>
          </a:p>
        </p:txBody>
      </p:sp>
      <p:pic>
        <p:nvPicPr>
          <p:cNvPr id="91139" name="Picture 3" descr="page1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page1039.jpg</a:t>
            </a:r>
          </a:p>
        </p:txBody>
      </p:sp>
      <p:pic>
        <p:nvPicPr>
          <p:cNvPr id="93187" name="Picture 3" descr="page1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Map 22.3 The Great Migration and Beyond (p. 650)</a:t>
            </a: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2400"/>
            <a:ext cx="814546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Map 22.1 European Alliances in 1914 (p. 638)</a:t>
            </a: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52400"/>
            <a:ext cx="846296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25_8.jpg</a:t>
            </a:r>
          </a:p>
        </p:txBody>
      </p:sp>
      <p:pic>
        <p:nvPicPr>
          <p:cNvPr id="76803" name="Picture 3" descr="25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Short term timeline leading to World War I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June 28 - Assassination of Austro-Hungarian Archduke and heir, Francis Ferdinand (and Sophie, his wife)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July 23 - Austria issues ultimatum to Serbia and invades on July 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July 28-30 - Russians mobilize as Serbia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1 - Germany, Austria-Hungary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ally, declares war on Russia (and Serbia)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3 - Germany declares war on France (allied with Russia) and invades Belgium en route to Paris, France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4 - Great Britain, France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ally, declares war on Germany</a:t>
            </a: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sides formed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Triple Entente (Allies)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France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Great Britain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Italy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Russia (1917 exit)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United States (1917 entry)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Central Powers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Germany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Austria-Hungary (empire)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Ottoman Empire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United States remains neutral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Woodrow Wilson: </a:t>
            </a:r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Remain neutral in thought as well as deed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endParaRPr lang="en-US" altLang="ja-JP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protect international trading rights</a:t>
            </a:r>
          </a:p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He kept us out of war.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r>
              <a:rPr lang="en-US" altLang="ja-JP" smtClean="0">
                <a:solidFill>
                  <a:schemeClr val="bg1"/>
                </a:solidFill>
              </a:rPr>
              <a:t> 1916 presidential campaign slogan</a:t>
            </a: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U.S. Neutrality under fire</a:t>
            </a:r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962400" cy="46482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bg1"/>
                </a:solidFill>
              </a:rPr>
              <a:t>British blockade of North Sea</a:t>
            </a:r>
          </a:p>
          <a:p>
            <a:pPr eaLnBrk="1" hangingPunct="1"/>
            <a:r>
              <a:rPr lang="en-US" altLang="en-US" sz="2000" smtClean="0">
                <a:solidFill>
                  <a:schemeClr val="bg1"/>
                </a:solidFill>
              </a:rPr>
              <a:t>Germans engage in submarine (u-boat) warfare</a:t>
            </a:r>
          </a:p>
          <a:p>
            <a:pPr eaLnBrk="1" hangingPunct="1"/>
            <a:r>
              <a:rPr lang="en-US" altLang="en-US" sz="2000" i="1" smtClean="0">
                <a:solidFill>
                  <a:schemeClr val="bg1"/>
                </a:solidFill>
              </a:rPr>
              <a:t>Lusitania</a:t>
            </a:r>
            <a:r>
              <a:rPr lang="en-US" altLang="en-US" sz="2000" smtClean="0">
                <a:solidFill>
                  <a:schemeClr val="bg1"/>
                </a:solidFill>
              </a:rPr>
              <a:t> crisis (May 1915) British liner sunk by German U-boats</a:t>
            </a:r>
          </a:p>
          <a:p>
            <a:pPr eaLnBrk="1" hangingPunct="1"/>
            <a:r>
              <a:rPr lang="en-US" altLang="en-US" sz="2000" i="1" smtClean="0">
                <a:solidFill>
                  <a:schemeClr val="bg1"/>
                </a:solidFill>
              </a:rPr>
              <a:t>Arabic</a:t>
            </a:r>
            <a:r>
              <a:rPr lang="en-US" altLang="en-US" sz="2000" smtClean="0">
                <a:solidFill>
                  <a:schemeClr val="bg1"/>
                </a:solidFill>
              </a:rPr>
              <a:t> and </a:t>
            </a:r>
            <a:r>
              <a:rPr lang="en-US" altLang="en-US" sz="2000" i="1" smtClean="0">
                <a:solidFill>
                  <a:schemeClr val="bg1"/>
                </a:solidFill>
              </a:rPr>
              <a:t>Sussex</a:t>
            </a:r>
            <a:r>
              <a:rPr lang="en-US" altLang="en-US" sz="2000" smtClean="0">
                <a:solidFill>
                  <a:schemeClr val="bg1"/>
                </a:solidFill>
              </a:rPr>
              <a:t> sinkings (Germans issue Sussex pledge)</a:t>
            </a:r>
          </a:p>
          <a:p>
            <a:pPr eaLnBrk="1" hangingPunct="1"/>
            <a:r>
              <a:rPr lang="en-US" altLang="en-US" sz="2000" smtClean="0">
                <a:solidFill>
                  <a:schemeClr val="bg1"/>
                </a:solidFill>
              </a:rPr>
              <a:t>Economic ties with Britain and France - war time trade and US financing of allied war effort</a:t>
            </a:r>
          </a:p>
        </p:txBody>
      </p:sp>
      <p:pic>
        <p:nvPicPr>
          <p:cNvPr id="20483" name="Picture 5" descr="lusita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0"/>
            <a:ext cx="2438400" cy="1933575"/>
          </a:xfrm>
        </p:spPr>
      </p:pic>
      <p:pic>
        <p:nvPicPr>
          <p:cNvPr id="7174" name="Picture 6" descr="Lusitania-NY Times front page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3027363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utical023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1147</Words>
  <Application>Microsoft Office PowerPoint</Application>
  <PresentationFormat>On-screen Show (4:3)</PresentationFormat>
  <Paragraphs>186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ヒラギノ角ゴ Pro W3</vt:lpstr>
      <vt:lpstr>MS PGothic</vt:lpstr>
      <vt:lpstr>Blank Presentation</vt:lpstr>
      <vt:lpstr>PowerPoint Presentation</vt:lpstr>
      <vt:lpstr>The Great War: World War I The War to End All Wars</vt:lpstr>
      <vt:lpstr>Long Term Causes  of World War I</vt:lpstr>
      <vt:lpstr>PowerPoint Presentation</vt:lpstr>
      <vt:lpstr>25_8.jpg</vt:lpstr>
      <vt:lpstr>Short term timeline leading to World War I</vt:lpstr>
      <vt:lpstr>The sides formed</vt:lpstr>
      <vt:lpstr>United States remains neutral</vt:lpstr>
      <vt:lpstr>U.S. Neutrality under fire</vt:lpstr>
      <vt:lpstr>Shifting US public opinion</vt:lpstr>
      <vt:lpstr>More Propaganda</vt:lpstr>
      <vt:lpstr>Preparedness</vt:lpstr>
      <vt:lpstr>Election of 1916</vt:lpstr>
      <vt:lpstr>From Neutrality to War</vt:lpstr>
      <vt:lpstr>Mobilization in the USA</vt:lpstr>
      <vt:lpstr>25_10.jpg</vt:lpstr>
      <vt:lpstr>PowerPoint Presentation</vt:lpstr>
      <vt:lpstr>PowerPoint Presentation</vt:lpstr>
      <vt:lpstr>Wartime Public Opinion</vt:lpstr>
      <vt:lpstr>Wartime Civil Liberties</vt:lpstr>
      <vt:lpstr>The Armed Forces</vt:lpstr>
      <vt:lpstr>American Society</vt:lpstr>
      <vt:lpstr>Fighting the War</vt:lpstr>
      <vt:lpstr>Other factors after US entry</vt:lpstr>
      <vt:lpstr>Pershing’s Crusaders: The Doughboys</vt:lpstr>
      <vt:lpstr>American Battles:1918</vt:lpstr>
      <vt:lpstr>25_13.jpg</vt:lpstr>
      <vt:lpstr>American Troops at the Western Front, 1918</vt:lpstr>
      <vt:lpstr>PowerPoint Presentation</vt:lpstr>
      <vt:lpstr>25_19.jpg</vt:lpstr>
      <vt:lpstr>25_16.jpg</vt:lpstr>
      <vt:lpstr>Casualties</vt:lpstr>
      <vt:lpstr>Approximate Comparative Losses in World War I</vt:lpstr>
      <vt:lpstr>Winning the Peace: The Versailles Peace Conference</vt:lpstr>
      <vt:lpstr>Wilson’s 14 Points</vt:lpstr>
      <vt:lpstr>page1012.jpg</vt:lpstr>
      <vt:lpstr>page1039.jpg</vt:lpstr>
      <vt:lpstr>PowerPoint Presentation</vt:lpstr>
    </vt:vector>
  </TitlesOfParts>
  <Company>Lincoln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Great War: World War I The War to End All Wars</dc:title>
  <dc:creator>Lincoln Public Schools</dc:creator>
  <cp:lastModifiedBy>Clarenceville User</cp:lastModifiedBy>
  <cp:revision>12</cp:revision>
  <cp:lastPrinted>2008-02-28T21:09:17Z</cp:lastPrinted>
  <dcterms:created xsi:type="dcterms:W3CDTF">2006-02-07T00:31:16Z</dcterms:created>
  <dcterms:modified xsi:type="dcterms:W3CDTF">2014-02-04T20:52:06Z</dcterms:modified>
</cp:coreProperties>
</file>