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5"/>
    <p:sldMasterId id="2147483722" r:id="rId6"/>
    <p:sldMasterId id="2147483731" r:id="rId7"/>
    <p:sldMasterId id="2147483736" r:id="rId8"/>
  </p:sldMasterIdLst>
  <p:notesMasterIdLst>
    <p:notesMasterId r:id="rId56"/>
  </p:notesMasterIdLst>
  <p:handoutMasterIdLst>
    <p:handoutMasterId r:id="rId57"/>
  </p:handoutMasterIdLst>
  <p:sldIdLst>
    <p:sldId id="257" r:id="rId9"/>
    <p:sldId id="263" r:id="rId10"/>
    <p:sldId id="264" r:id="rId11"/>
    <p:sldId id="317" r:id="rId12"/>
    <p:sldId id="270" r:id="rId13"/>
    <p:sldId id="277" r:id="rId14"/>
    <p:sldId id="278" r:id="rId15"/>
    <p:sldId id="304" r:id="rId16"/>
    <p:sldId id="279" r:id="rId17"/>
    <p:sldId id="280" r:id="rId18"/>
    <p:sldId id="281" r:id="rId19"/>
    <p:sldId id="282" r:id="rId20"/>
    <p:sldId id="305" r:id="rId21"/>
    <p:sldId id="286" r:id="rId22"/>
    <p:sldId id="285" r:id="rId23"/>
    <p:sldId id="284" r:id="rId24"/>
    <p:sldId id="271" r:id="rId25"/>
    <p:sldId id="287" r:id="rId26"/>
    <p:sldId id="288" r:id="rId27"/>
    <p:sldId id="311" r:id="rId28"/>
    <p:sldId id="289" r:id="rId29"/>
    <p:sldId id="290" r:id="rId30"/>
    <p:sldId id="291" r:id="rId31"/>
    <p:sldId id="292" r:id="rId32"/>
    <p:sldId id="318" r:id="rId33"/>
    <p:sldId id="319" r:id="rId34"/>
    <p:sldId id="293" r:id="rId35"/>
    <p:sldId id="294" r:id="rId36"/>
    <p:sldId id="310" r:id="rId37"/>
    <p:sldId id="297" r:id="rId38"/>
    <p:sldId id="298" r:id="rId39"/>
    <p:sldId id="306" r:id="rId40"/>
    <p:sldId id="302" r:id="rId41"/>
    <p:sldId id="308" r:id="rId42"/>
    <p:sldId id="309" r:id="rId43"/>
    <p:sldId id="300" r:id="rId44"/>
    <p:sldId id="301" r:id="rId45"/>
    <p:sldId id="267" r:id="rId46"/>
    <p:sldId id="283" r:id="rId47"/>
    <p:sldId id="295" r:id="rId48"/>
    <p:sldId id="312" r:id="rId49"/>
    <p:sldId id="268" r:id="rId50"/>
    <p:sldId id="303" r:id="rId51"/>
    <p:sldId id="313" r:id="rId52"/>
    <p:sldId id="314" r:id="rId53"/>
    <p:sldId id="315" r:id="rId54"/>
    <p:sldId id="316" r:id="rId55"/>
  </p:sldIdLst>
  <p:sldSz cx="4873625" cy="2743200"/>
  <p:notesSz cx="6858000" cy="9144000"/>
  <p:defaultTextStyle>
    <a:defPPr>
      <a:defRPr lang="en-US"/>
    </a:defPPr>
    <a:lvl1pPr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1pPr>
    <a:lvl2pPr marL="217481"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2pPr>
    <a:lvl3pPr marL="434963"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3pPr>
    <a:lvl4pPr marL="652446"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4pPr>
    <a:lvl5pPr marL="869928" algn="l" rtl="0" fontAlgn="base">
      <a:lnSpc>
        <a:spcPct val="115000"/>
      </a:lnSpc>
      <a:spcBef>
        <a:spcPct val="20000"/>
      </a:spcBef>
      <a:spcAft>
        <a:spcPct val="0"/>
      </a:spcAft>
      <a:buClr>
        <a:srgbClr val="2877C4"/>
      </a:buClr>
      <a:buFont typeface="Wingdings" pitchFamily="2" charset="2"/>
      <a:defRPr sz="1500" kern="1200">
        <a:solidFill>
          <a:schemeClr val="tx1"/>
        </a:solidFill>
        <a:latin typeface="Arial" charset="0"/>
        <a:ea typeface="+mn-ea"/>
        <a:cs typeface="+mn-cs"/>
      </a:defRPr>
    </a:lvl5pPr>
    <a:lvl6pPr marL="1087409" algn="l" defTabSz="434963" rtl="0" eaLnBrk="1" latinLnBrk="0" hangingPunct="1">
      <a:defRPr sz="1500" kern="1200">
        <a:solidFill>
          <a:schemeClr val="tx1"/>
        </a:solidFill>
        <a:latin typeface="Arial" charset="0"/>
        <a:ea typeface="+mn-ea"/>
        <a:cs typeface="+mn-cs"/>
      </a:defRPr>
    </a:lvl6pPr>
    <a:lvl7pPr marL="1304891" algn="l" defTabSz="434963" rtl="0" eaLnBrk="1" latinLnBrk="0" hangingPunct="1">
      <a:defRPr sz="1500" kern="1200">
        <a:solidFill>
          <a:schemeClr val="tx1"/>
        </a:solidFill>
        <a:latin typeface="Arial" charset="0"/>
        <a:ea typeface="+mn-ea"/>
        <a:cs typeface="+mn-cs"/>
      </a:defRPr>
    </a:lvl7pPr>
    <a:lvl8pPr marL="1522372" algn="l" defTabSz="434963" rtl="0" eaLnBrk="1" latinLnBrk="0" hangingPunct="1">
      <a:defRPr sz="1500" kern="1200">
        <a:solidFill>
          <a:schemeClr val="tx1"/>
        </a:solidFill>
        <a:latin typeface="Arial" charset="0"/>
        <a:ea typeface="+mn-ea"/>
        <a:cs typeface="+mn-cs"/>
      </a:defRPr>
    </a:lvl8pPr>
    <a:lvl9pPr marL="1739854" algn="l" defTabSz="434963" rtl="0" eaLnBrk="1" latinLnBrk="0" hangingPunct="1">
      <a:defRPr sz="15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Lesson Info" id="{EA5DD71F-A4FA-0D4D-8282-1157DAF9100E}">
          <p14:sldIdLst>
            <p14:sldId id="257"/>
          </p14:sldIdLst>
        </p14:section>
        <p14:section name="Warm-Up" id="{74A032CA-86DF-D54C-9495-FA589E3FD0F5}">
          <p14:sldIdLst>
            <p14:sldId id="263"/>
            <p14:sldId id="264"/>
            <p14:sldId id="317"/>
          </p14:sldIdLst>
        </p14:section>
        <p14:section name="Instruction" id="{48968595-4C92-1445-A2B7-CDD80AFD45FB}">
          <p14:sldIdLst>
            <p14:sldId id="270"/>
            <p14:sldId id="277"/>
            <p14:sldId id="278"/>
            <p14:sldId id="304"/>
            <p14:sldId id="279"/>
            <p14:sldId id="280"/>
            <p14:sldId id="281"/>
            <p14:sldId id="282"/>
            <p14:sldId id="305"/>
            <p14:sldId id="286"/>
            <p14:sldId id="285"/>
            <p14:sldId id="284"/>
          </p14:sldIdLst>
        </p14:section>
        <p14:section name="Interdependence" id="{7C7A52B0-061F-44B1-B478-1ACE30D24D1F}">
          <p14:sldIdLst>
            <p14:sldId id="271"/>
            <p14:sldId id="287"/>
            <p14:sldId id="288"/>
            <p14:sldId id="311"/>
            <p14:sldId id="289"/>
            <p14:sldId id="290"/>
            <p14:sldId id="291"/>
            <p14:sldId id="292"/>
            <p14:sldId id="318"/>
            <p14:sldId id="319"/>
            <p14:sldId id="293"/>
            <p14:sldId id="294"/>
            <p14:sldId id="310"/>
          </p14:sldIdLst>
        </p14:section>
        <p14:section name="Introduced and Invasive Species" id="{23D7C25B-816A-46EA-859B-963CCE4F54B4}">
          <p14:sldIdLst>
            <p14:sldId id="297"/>
            <p14:sldId id="298"/>
            <p14:sldId id="306"/>
            <p14:sldId id="302"/>
            <p14:sldId id="308"/>
            <p14:sldId id="309"/>
            <p14:sldId id="300"/>
            <p14:sldId id="301"/>
          </p14:sldIdLst>
        </p14:section>
        <p14:section name="Summary" id="{0121F1AA-417A-854B-AA3A-01E733AD0262}">
          <p14:sldIdLst>
            <p14:sldId id="267"/>
            <p14:sldId id="283"/>
            <p14:sldId id="295"/>
            <p14:sldId id="312"/>
            <p14:sldId id="268"/>
          </p14:sldIdLst>
        </p14:section>
        <p14:section name="Primary Assignment" id="{CF8BD5C9-704B-5045-ADF5-56CF86D1D393}">
          <p14:sldIdLst>
            <p14:sldId id="303"/>
            <p14:sldId id="313"/>
            <p14:sldId id="314"/>
            <p14:sldId id="315"/>
            <p14:sldId id="316"/>
          </p14:sldIdLst>
        </p14:section>
        <p14:section name="scraps" id="{7F4B4DE0-F8FC-E946-A39C-BADB48757B7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Tolman" initials="KT" lastIdx="1" clrIdx="0"/>
  <p:cmAuthor id="1" name="Tina Sleeper" initials="TS" lastIdx="1" clrIdx="1"/>
  <p:cmAuthor id="2" name="Danelle Mallen" initials="DM" lastIdx="36" clrIdx="2"/>
  <p:cmAuthor id="3" name="Dennis Desormier" initials="DD" lastIdx="9" clrIdx="3"/>
  <p:cmAuthor id="4" name="Maxfield Lewin" initials="ML" lastIdx="1" clrIdx="4"/>
  <p:cmAuthor id="5" name="Kinnaman" initials="K" lastIdx="3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F22"/>
    <a:srgbClr val="66FF66"/>
    <a:srgbClr val="FFFFD6"/>
    <a:srgbClr val="4D4F58"/>
    <a:srgbClr val="5F5F5F"/>
    <a:srgbClr val="000000"/>
    <a:srgbClr val="FE8600"/>
    <a:srgbClr val="FF6600"/>
    <a:srgbClr val="FF993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8" autoAdjust="0"/>
    <p:restoredTop sz="67496" autoAdjust="0"/>
  </p:normalViewPr>
  <p:slideViewPr>
    <p:cSldViewPr snapToGrid="0" snapToObjects="1">
      <p:cViewPr varScale="1">
        <p:scale>
          <a:sx n="121" d="100"/>
          <a:sy n="121" d="100"/>
        </p:scale>
        <p:origin x="-1302" y="-90"/>
      </p:cViewPr>
      <p:guideLst>
        <p:guide orient="horz" pos="66"/>
        <p:guide orient="horz" pos="864"/>
        <p:guide orient="horz" pos="235"/>
        <p:guide orient="horz" pos="347"/>
        <p:guide pos="1534"/>
        <p:guide pos="2966"/>
        <p:guide pos="108"/>
        <p:guide pos="1644"/>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4160"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D38AD0-1823-D141-B51F-6B8BBF07D8DC}" type="datetimeFigureOut">
              <a:rPr/>
              <a:pPr/>
              <a:t>2/2/12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5DE7F6-EBCC-D648-982F-9F91A7B161A7}" type="slidenum">
              <a:rPr/>
              <a:pPr/>
              <a:t>‹#›</a:t>
            </a:fld>
            <a:endParaRPr lang="en-US"/>
          </a:p>
        </p:txBody>
      </p:sp>
    </p:spTree>
    <p:extLst>
      <p:ext uri="{BB962C8B-B14F-4D97-AF65-F5344CB8AC3E}">
        <p14:creationId xmlns:p14="http://schemas.microsoft.com/office/powerpoint/2010/main" val="2540711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2700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b" anchorCtr="0" compatLnSpc="1">
            <a:prstTxWarp prst="textNoShape">
              <a:avLst/>
            </a:prstTxWarp>
          </a:bodyPr>
          <a:lstStyle>
            <a:lvl1pPr>
              <a:lnSpc>
                <a:spcPct val="100000"/>
              </a:lnSpc>
              <a:spcBef>
                <a:spcPct val="0"/>
              </a:spcBef>
              <a:buClrTx/>
              <a:buFontTx/>
              <a:buNone/>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457200" y="611326"/>
            <a:ext cx="5943600" cy="3346194"/>
          </a:xfrm>
          <a:prstGeom prst="rect">
            <a:avLst/>
          </a:prstGeom>
          <a:no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57201" y="3997480"/>
            <a:ext cx="5943600" cy="506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9" name="Rectangle 7"/>
          <p:cNvSpPr>
            <a:spLocks noGrp="1" noChangeArrowheads="1"/>
          </p:cNvSpPr>
          <p:nvPr>
            <p:ph type="sldNum" sz="quarter" idx="5"/>
          </p:nvPr>
        </p:nvSpPr>
        <p:spPr bwMode="auto">
          <a:xfrm>
            <a:off x="3868199" y="12700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57200" bIns="45720" numCol="1" anchor="b" anchorCtr="0" compatLnSpc="1">
            <a:prstTxWarp prst="textNoShape">
              <a:avLst/>
            </a:prstTxWarp>
          </a:bodyPr>
          <a:lstStyle>
            <a:lvl1pPr algn="r">
              <a:lnSpc>
                <a:spcPct val="100000"/>
              </a:lnSpc>
              <a:spcBef>
                <a:spcPct val="0"/>
              </a:spcBef>
              <a:buClrTx/>
              <a:buFontTx/>
              <a:buNone/>
              <a:defRPr sz="1200"/>
            </a:lvl1pPr>
          </a:lstStyle>
          <a:p>
            <a:fld id="{15F324B6-63DA-4FA6-B8C4-616B282EBE8D}" type="slidenum">
              <a:rPr lang="en-US"/>
              <a:pPr/>
              <a:t>‹#›</a:t>
            </a:fld>
            <a:endParaRPr lang="en-US"/>
          </a:p>
        </p:txBody>
      </p:sp>
    </p:spTree>
    <p:extLst>
      <p:ext uri="{BB962C8B-B14F-4D97-AF65-F5344CB8AC3E}">
        <p14:creationId xmlns:p14="http://schemas.microsoft.com/office/powerpoint/2010/main" val="558979651"/>
      </p:ext>
    </p:extLst>
  </p:cSld>
  <p:clrMap bg1="lt1" tx1="dk1" bg2="lt2" tx2="dk2" accent1="accent1" accent2="accent2" accent3="accent3" accent4="accent4" accent5="accent5" accent6="accent6" hlink="hlink" folHlink="folHlink"/>
  <p:hf hdr="0" ftr="0" dt="0"/>
  <p:notesStyle>
    <a:lvl1pPr algn="l" rtl="0" fontAlgn="base">
      <a:spcBef>
        <a:spcPts val="571"/>
      </a:spcBef>
      <a:spcAft>
        <a:spcPct val="0"/>
      </a:spcAft>
      <a:defRPr sz="1050" kern="1200">
        <a:solidFill>
          <a:schemeClr val="tx1"/>
        </a:solidFill>
        <a:latin typeface="Book Antiqua"/>
        <a:ea typeface="+mn-ea"/>
        <a:cs typeface="Book Antiqua"/>
      </a:defRPr>
    </a:lvl1pPr>
    <a:lvl2pPr marL="217481" algn="l" rtl="0" fontAlgn="base">
      <a:spcBef>
        <a:spcPts val="571"/>
      </a:spcBef>
      <a:spcAft>
        <a:spcPct val="0"/>
      </a:spcAft>
      <a:defRPr sz="1050" kern="1200">
        <a:solidFill>
          <a:schemeClr val="tx1"/>
        </a:solidFill>
        <a:latin typeface="Book Antiqua"/>
        <a:ea typeface="+mn-ea"/>
        <a:cs typeface="Book Antiqua"/>
      </a:defRPr>
    </a:lvl2pPr>
    <a:lvl3pPr marL="434963" algn="l" rtl="0" fontAlgn="base">
      <a:spcBef>
        <a:spcPts val="571"/>
      </a:spcBef>
      <a:spcAft>
        <a:spcPct val="0"/>
      </a:spcAft>
      <a:defRPr sz="1050" kern="1200">
        <a:solidFill>
          <a:schemeClr val="tx1"/>
        </a:solidFill>
        <a:latin typeface="Book Antiqua"/>
        <a:ea typeface="+mn-ea"/>
        <a:cs typeface="Book Antiqua"/>
      </a:defRPr>
    </a:lvl3pPr>
    <a:lvl4pPr marL="652446" algn="l" rtl="0" fontAlgn="base">
      <a:spcBef>
        <a:spcPts val="571"/>
      </a:spcBef>
      <a:spcAft>
        <a:spcPct val="0"/>
      </a:spcAft>
      <a:defRPr sz="1050" kern="1200">
        <a:solidFill>
          <a:schemeClr val="tx1"/>
        </a:solidFill>
        <a:latin typeface="Book Antiqua"/>
        <a:ea typeface="+mn-ea"/>
        <a:cs typeface="Book Antiqua"/>
      </a:defRPr>
    </a:lvl4pPr>
    <a:lvl5pPr marL="869928" algn="l" rtl="0" fontAlgn="base">
      <a:spcBef>
        <a:spcPts val="571"/>
      </a:spcBef>
      <a:spcAft>
        <a:spcPct val="0"/>
      </a:spcAft>
      <a:defRPr sz="1050" kern="1200">
        <a:solidFill>
          <a:schemeClr val="tx1"/>
        </a:solidFill>
        <a:latin typeface="Book Antiqua"/>
        <a:ea typeface="+mn-ea"/>
        <a:cs typeface="Book Antiqua"/>
      </a:defRPr>
    </a:lvl5pPr>
    <a:lvl6pPr marL="1087409" algn="l" defTabSz="434963" rtl="0" eaLnBrk="1" latinLnBrk="0" hangingPunct="1">
      <a:defRPr sz="600" kern="1200">
        <a:solidFill>
          <a:schemeClr val="tx1"/>
        </a:solidFill>
        <a:latin typeface="+mn-lt"/>
        <a:ea typeface="+mn-ea"/>
        <a:cs typeface="+mn-cs"/>
      </a:defRPr>
    </a:lvl6pPr>
    <a:lvl7pPr marL="1304891" algn="l" defTabSz="434963" rtl="0" eaLnBrk="1" latinLnBrk="0" hangingPunct="1">
      <a:defRPr sz="600" kern="1200">
        <a:solidFill>
          <a:schemeClr val="tx1"/>
        </a:solidFill>
        <a:latin typeface="+mn-lt"/>
        <a:ea typeface="+mn-ea"/>
        <a:cs typeface="+mn-cs"/>
      </a:defRPr>
    </a:lvl7pPr>
    <a:lvl8pPr marL="1522372" algn="l" defTabSz="434963" rtl="0" eaLnBrk="1" latinLnBrk="0" hangingPunct="1">
      <a:defRPr sz="600" kern="1200">
        <a:solidFill>
          <a:schemeClr val="tx1"/>
        </a:solidFill>
        <a:latin typeface="+mn-lt"/>
        <a:ea typeface="+mn-ea"/>
        <a:cs typeface="+mn-cs"/>
      </a:defRPr>
    </a:lvl8pPr>
    <a:lvl9pPr marL="1739854" algn="l" defTabSz="434963"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fscience.wordpress.com/2010/01/01/prey-vs-predator/"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flickr.com/photos/e3000/15742118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Timing~0.5 minutes</a:t>
            </a:r>
          </a:p>
          <a:p>
            <a:r>
              <a:rPr lang="en-US" b="1" dirty="0" smtClean="0"/>
              <a:t>Greeting!</a:t>
            </a:r>
          </a:p>
          <a:p>
            <a:r>
              <a:rPr lang="en-US" b="1" dirty="0" smtClean="0"/>
              <a:t>Discuss</a:t>
            </a:r>
            <a:r>
              <a:rPr lang="en-US" b="1" baseline="0" dirty="0" smtClean="0"/>
              <a:t> image: </a:t>
            </a:r>
            <a:r>
              <a:rPr lang="en-US" b="0" baseline="0" dirty="0" smtClean="0"/>
              <a:t>Organisms in an ecosystem interact with one another in different ways. Some competed with each other, while others work together.[address the image specifically please]</a:t>
            </a:r>
            <a:endParaRPr lang="en-US" b="1" baseline="0" dirty="0" smtClean="0"/>
          </a:p>
          <a:p>
            <a:r>
              <a:rPr lang="en-US" b="1" baseline="0" dirty="0" smtClean="0"/>
              <a:t>Discuss title: </a:t>
            </a:r>
            <a:r>
              <a:rPr lang="en-US" b="0" baseline="0" dirty="0" smtClean="0"/>
              <a:t>In this lesson you will learn about the different relationships among organisms.</a:t>
            </a:r>
          </a:p>
          <a:p>
            <a:r>
              <a:rPr lang="en-US" b="1" baseline="0" dirty="0" smtClean="0"/>
              <a:t>Transition to warm up: </a:t>
            </a:r>
            <a:r>
              <a:rPr lang="en-US" b="0" baseline="0" dirty="0" smtClean="0"/>
              <a:t>Before you begin, you will need to recall important terms you should already know, which are used throughout the lesson.</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a:t>
            </a:fld>
            <a:endParaRPr lang="en-US"/>
          </a:p>
        </p:txBody>
      </p:sp>
    </p:spTree>
    <p:extLst>
      <p:ext uri="{BB962C8B-B14F-4D97-AF65-F5344CB8AC3E}">
        <p14:creationId xmlns:p14="http://schemas.microsoft.com/office/powerpoint/2010/main" val="2318482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latin typeface="+mn-lt"/>
                <a:ea typeface="+mn-ea"/>
                <a:cs typeface="+mn-cs"/>
              </a:rPr>
              <a:t>Commensalism is a symbiotic relationship where one species benefits from the interaction and the other species is neither harmed nor</a:t>
            </a:r>
            <a:r>
              <a:rPr lang="en-US" sz="1200" b="1" kern="1200" baseline="0" dirty="0" smtClean="0">
                <a:solidFill>
                  <a:schemeClr val="tx1"/>
                </a:solidFill>
                <a:latin typeface="+mn-lt"/>
                <a:ea typeface="+mn-ea"/>
                <a:cs typeface="+mn-cs"/>
              </a:rPr>
              <a:t> helped.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Discuss the symbiotic</a:t>
            </a:r>
            <a:r>
              <a:rPr lang="en-US" sz="1200" kern="1200" baseline="0" dirty="0" smtClean="0">
                <a:solidFill>
                  <a:schemeClr val="tx1"/>
                </a:solidFill>
                <a:latin typeface="+mn-lt"/>
                <a:ea typeface="+mn-ea"/>
                <a:cs typeface="+mn-cs"/>
              </a:rPr>
              <a:t> relationships shown (each on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[animate] Barnacles cannot move on their own, they attach to whales in order to catch a free ride to food.  The barnacles benefit, but the whales are not affected in any way.  Whales are neither harmed nor helped by the barnacles.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[animate] When a bird builds a nest in a tree, the bird gains shelter and the tree is not affected.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[animate] The cattle egret spends time near animals that are grazing.  As the animals move through the grass, they stir up the insects that the egrets eat.  The grazers are not affected by the egret’s presence.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Barnacles</a:t>
            </a:r>
            <a:r>
              <a:rPr lang="en-US" sz="1200" kern="1200" baseline="0" dirty="0" smtClean="0">
                <a:solidFill>
                  <a:schemeClr val="tx1"/>
                </a:solidFill>
                <a:latin typeface="+mn-lt"/>
                <a:ea typeface="+mn-ea"/>
                <a:cs typeface="+mn-cs"/>
              </a:rPr>
              <a:t> on whale	Phil Konstantin	PD	3/28/97	http://commons.wikimedia.org/wiki/File:GrayWhaleByPhilKonstantin.jpg	2/9/11</a:t>
            </a:r>
          </a:p>
          <a:p>
            <a:r>
              <a:rPr lang="en-US" sz="1200" kern="1200" baseline="0" dirty="0" smtClean="0">
                <a:solidFill>
                  <a:schemeClr val="tx1"/>
                </a:solidFill>
                <a:latin typeface="+mn-lt"/>
                <a:ea typeface="+mn-ea"/>
                <a:cs typeface="+mn-cs"/>
              </a:rPr>
              <a:t>Bird nest 	Fir0002	CC/GNU	4/26/05	http://commons.wikimedia.org/wiki/File:Basket_style_nest.jpg	2/9/11</a:t>
            </a:r>
          </a:p>
          <a:p>
            <a:r>
              <a:rPr lang="en-US" sz="1200" kern="1200" baseline="0" dirty="0" smtClean="0">
                <a:solidFill>
                  <a:schemeClr val="tx1"/>
                </a:solidFill>
                <a:latin typeface="+mn-lt"/>
                <a:ea typeface="+mn-ea"/>
                <a:cs typeface="+mn-cs"/>
              </a:rPr>
              <a:t>Cattle egret	Xav801972	CC/GNU	May 2007	http://commons.wikimedia.org/wiki/File:H%C3%A9ron.jpeg	2/9/11</a:t>
            </a:r>
            <a:endParaRPr lang="en-US" sz="1200" kern="1200" dirty="0" smtClean="0">
              <a:solidFill>
                <a:schemeClr val="tx1"/>
              </a:solidFill>
              <a:latin typeface="+mn-lt"/>
              <a:ea typeface="+mn-ea"/>
              <a:cs typeface="+mn-cs"/>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Timing~</a:t>
            </a:r>
            <a:r>
              <a:rPr lang="en-US" sz="1200" b="1" kern="1200" baseline="0" dirty="0" smtClean="0">
                <a:solidFill>
                  <a:schemeClr val="tx1"/>
                </a:solidFill>
                <a:latin typeface="+mn-lt"/>
                <a:ea typeface="+mn-ea"/>
                <a:cs typeface="+mn-cs"/>
              </a:rPr>
              <a:t> 0.5 minutes</a:t>
            </a:r>
            <a:endParaRPr lang="en-US" sz="1200" b="1"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latin typeface="+mn-lt"/>
                <a:ea typeface="+mn-ea"/>
                <a:cs typeface="+mn-cs"/>
              </a:rPr>
              <a:t>Parasitism</a:t>
            </a:r>
            <a:r>
              <a:rPr lang="en-US" sz="1200" b="1" kern="1200" baseline="0" dirty="0" smtClean="0">
                <a:solidFill>
                  <a:schemeClr val="tx1"/>
                </a:solidFill>
                <a:latin typeface="+mn-lt"/>
                <a:ea typeface="+mn-ea"/>
                <a:cs typeface="+mn-cs"/>
              </a:rPr>
              <a:t> is a symbiotic relationship where one species benefits from the relationship and the other species is harmed.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Please discuss the following examples (each on click):]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[animate] Fleas live on dogs and other animals to gain shelter and food (in the form of blood).  The fleas</a:t>
            </a:r>
            <a:r>
              <a:rPr lang="en-US" sz="1200" kern="1200" baseline="0" dirty="0" smtClean="0">
                <a:solidFill>
                  <a:schemeClr val="tx1"/>
                </a:solidFill>
                <a:latin typeface="+mn-lt"/>
                <a:ea typeface="+mn-ea"/>
                <a:cs typeface="+mn-cs"/>
              </a:rPr>
              <a:t> cause the animals to itch and may cause hair loss.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[animate] Tapeworms can live in the intestines of humans and other animals. The tapeworms “steal” nutrients from their hosts.  Eventually, the host animals become sick due to lack of nutrition.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[animate] Mistletoe is a plant that grows on tree trunks and branches.  The mistletoe gets water and nutrients from the tree’s sap.  Eventually, the tree suffers from lack of water and nutrients, making it vulnerable to disease.</a:t>
            </a:r>
            <a:endParaRPr lang="en-US" sz="1200" kern="1200" dirty="0" smtClean="0">
              <a:solidFill>
                <a:schemeClr val="tx1"/>
              </a:solidFill>
              <a:latin typeface="+mn-lt"/>
              <a:ea typeface="+mn-ea"/>
              <a:cs typeface="+mn-cs"/>
            </a:endParaRPr>
          </a:p>
          <a:p>
            <a:pPr marL="388931" lvl="1" indent="-171450">
              <a:buFont typeface="Arial" pitchFamily="34" charset="0"/>
              <a:buChar char="•"/>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Scanning Electron Micrograph of a Flea	http://commons.wikimedia.org/wiki/File:Scanning_Electron_Micrograph_of_a_Flea.jpg	CDC/ Janice Carr	PD	3/14/12</a:t>
            </a:r>
          </a:p>
          <a:p>
            <a:r>
              <a:rPr lang="en-US" sz="1200" kern="1200" baseline="0" dirty="0" smtClean="0">
                <a:solidFill>
                  <a:schemeClr val="tx1"/>
                </a:solidFill>
                <a:latin typeface="+mn-lt"/>
                <a:ea typeface="+mn-ea"/>
                <a:cs typeface="+mn-cs"/>
              </a:rPr>
              <a:t>Tapeworms	CDC	PD	1971	http://commons.wikimedia.org/wiki/File:Histopathology_of_Taenia_saginata_in_appendix_05G0045_lores.jpg	2/9/11</a:t>
            </a:r>
          </a:p>
          <a:p>
            <a:r>
              <a:rPr lang="en-US" sz="1200" kern="1200" baseline="0" dirty="0" smtClean="0">
                <a:solidFill>
                  <a:schemeClr val="tx1"/>
                </a:solidFill>
                <a:latin typeface="+mn-lt"/>
                <a:ea typeface="+mn-ea"/>
                <a:cs typeface="+mn-cs"/>
              </a:rPr>
              <a:t>Mistletoe	</a:t>
            </a:r>
            <a:r>
              <a:rPr lang="en-US" sz="1200" kern="1200" baseline="0" dirty="0" err="1" smtClean="0">
                <a:solidFill>
                  <a:schemeClr val="tx1"/>
                </a:solidFill>
                <a:latin typeface="+mn-lt"/>
                <a:ea typeface="+mn-ea"/>
                <a:cs typeface="+mn-cs"/>
              </a:rPr>
              <a:t>Semnoz</a:t>
            </a:r>
            <a:r>
              <a:rPr lang="en-US" sz="1200" kern="1200" baseline="0" dirty="0" smtClean="0">
                <a:solidFill>
                  <a:schemeClr val="tx1"/>
                </a:solidFill>
                <a:latin typeface="+mn-lt"/>
                <a:ea typeface="+mn-ea"/>
                <a:cs typeface="+mn-cs"/>
              </a:rPr>
              <a:t>	CC/GNU	January 2005	http://commons.wikimedia.org/wiki/File:200501_Gui_I.JPG	2/9/11</a:t>
            </a:r>
            <a:endParaRPr lang="en-US" sz="1200" kern="1200" dirty="0" smtClean="0">
              <a:solidFill>
                <a:schemeClr val="tx1"/>
              </a:solidFill>
              <a:latin typeface="+mn-lt"/>
              <a:ea typeface="+mn-ea"/>
              <a:cs typeface="+mn-cs"/>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 minute</a:t>
            </a:r>
          </a:p>
          <a:p>
            <a:r>
              <a:rPr lang="en-US" b="1" dirty="0" smtClean="0"/>
              <a:t>Entry</a:t>
            </a:r>
            <a:r>
              <a:rPr lang="en-US" b="1" baseline="0" dirty="0" smtClean="0"/>
              <a:t> audio: </a:t>
            </a:r>
            <a:r>
              <a:rPr lang="en-US" b="0" baseline="0" dirty="0" smtClean="0"/>
              <a:t>Use your understanding of the interactions among organisms, specifically symbiosis, to answer the questions provided.</a:t>
            </a:r>
          </a:p>
          <a:p>
            <a:r>
              <a:rPr lang="en-US" b="1" baseline="0" dirty="0" smtClean="0"/>
              <a:t>Hint audio 1</a:t>
            </a:r>
            <a:r>
              <a:rPr lang="en-US" b="0" baseline="0" dirty="0" smtClean="0"/>
              <a:t>: The interactions described are a form of symbiosis. Symbiosis is a long term relationship between two different species.</a:t>
            </a:r>
          </a:p>
          <a:p>
            <a:r>
              <a:rPr lang="en-US" b="1" baseline="0" dirty="0" smtClean="0"/>
              <a:t>Hint audio 2: </a:t>
            </a:r>
            <a:r>
              <a:rPr lang="en-US" b="0" baseline="0" dirty="0" smtClean="0"/>
              <a:t>Use the definitions you just reviewed to help you identify the relationship described.</a:t>
            </a:r>
          </a:p>
          <a:p>
            <a:r>
              <a:rPr lang="en-US" b="1" baseline="0" dirty="0" smtClean="0"/>
              <a:t>Exit audio: </a:t>
            </a:r>
            <a:r>
              <a:rPr lang="en-US" b="0" baseline="0" dirty="0" smtClean="0"/>
              <a:t>Parasitism is an interaction where one species benefits and the other species is harmed; an example is a tapeworm in the intestines of a human. Commensalism is an interaction where one species benefits and the other species is neither harmed, nor helped; an example is the remora shark attached to a whale. Mutualism is an interaction where both species benefit from the interaction; an example is the exchange of oxygen and carbon dioxide between humans and plants.</a:t>
            </a:r>
          </a:p>
          <a:p>
            <a:endParaRPr lang="en-US"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13</a:t>
            </a:fld>
            <a:endParaRPr lang="en-US"/>
          </a:p>
        </p:txBody>
      </p:sp>
    </p:spTree>
    <p:extLst>
      <p:ext uri="{BB962C8B-B14F-4D97-AF65-F5344CB8AC3E}">
        <p14:creationId xmlns:p14="http://schemas.microsoft.com/office/powerpoint/2010/main" val="357314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[Transition</a:t>
            </a:r>
            <a:r>
              <a:rPr lang="en-US" sz="1200" b="0" baseline="0" dirty="0" smtClean="0"/>
              <a:t> to this real-world connection]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E. coli are a type of bacteria that live in your intestines.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[animate 2x and read questions on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
            </a:endParaRPr>
          </a:p>
          <a:p>
            <a:r>
              <a:rPr lang="en-US" sz="1200" b="1" u="sng" kern="1200" dirty="0" smtClean="0">
                <a:solidFill>
                  <a:schemeClr val="tx1"/>
                </a:solidFill>
                <a:latin typeface="+mn-lt"/>
                <a:ea typeface="+mn-ea"/>
                <a:cs typeface="+mn-cs"/>
              </a:rPr>
              <a:t>SOURCES:</a:t>
            </a:r>
            <a:endParaRPr lang="en-US" b="1" u="sng"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E. Coli	</a:t>
            </a:r>
            <a:r>
              <a:rPr lang="en-US" b="0" baseline="0" dirty="0" err="1" smtClean="0"/>
              <a:t>Microrao</a:t>
            </a:r>
            <a:r>
              <a:rPr lang="en-US" b="0" baseline="0" dirty="0" smtClean="0"/>
              <a:t> PD	8/23/09	http://commons.wikimedia.org/wiki/File:Macconkey_e_coli.jpg	2/11/11</a:t>
            </a:r>
            <a:endParaRPr lang="en-US" b="0" dirty="0" smtClean="0"/>
          </a:p>
          <a:p>
            <a:pPr lvl="1">
              <a:buFont typeface="Arial" pitchFamily="34" charset="0"/>
              <a:buNone/>
            </a:pPr>
            <a:endParaRPr lang="en-US" b="0" dirty="0" smtClean="0"/>
          </a:p>
        </p:txBody>
      </p:sp>
      <p:sp>
        <p:nvSpPr>
          <p:cNvPr id="4" name="Slide Number Placeholder 3"/>
          <p:cNvSpPr>
            <a:spLocks noGrp="1"/>
          </p:cNvSpPr>
          <p:nvPr>
            <p:ph type="sldNum" sz="quarter" idx="10"/>
          </p:nvPr>
        </p:nvSpPr>
        <p:spPr/>
        <p:txBody>
          <a:bodyPr/>
          <a:lstStyle/>
          <a:p>
            <a:fld id="{B7E0AD9D-36F1-43EA-B990-4ECBE42BFFF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Timing ≈ 0.5 minutes</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[Discuss the</a:t>
            </a:r>
            <a:r>
              <a:rPr lang="en-US" sz="1200" kern="1200" baseline="0" dirty="0" smtClean="0">
                <a:solidFill>
                  <a:schemeClr val="tx1"/>
                </a:solidFill>
                <a:latin typeface="+mn-lt"/>
                <a:ea typeface="+mn-ea"/>
                <a:cs typeface="+mn-cs"/>
              </a:rPr>
              <a:t> history of </a:t>
            </a:r>
            <a:r>
              <a:rPr lang="en-US" sz="1200" kern="1200" baseline="0" dirty="0" err="1" smtClean="0">
                <a:solidFill>
                  <a:schemeClr val="tx1"/>
                </a:solidFill>
                <a:latin typeface="+mn-lt"/>
                <a:ea typeface="+mn-ea"/>
                <a:cs typeface="+mn-cs"/>
              </a:rPr>
              <a:t>E.coli</a:t>
            </a:r>
            <a:r>
              <a:rPr lang="en-US" sz="1200" kern="1200" baseline="0" dirty="0" smtClean="0">
                <a:solidFill>
                  <a:schemeClr val="tx1"/>
                </a:solidFill>
                <a:latin typeface="+mn-lt"/>
                <a:ea typeface="+mn-ea"/>
                <a:cs typeface="+mn-cs"/>
              </a:rPr>
              <a:t>. By reading information on the screen] [animate 3x]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Theodor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Escherich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Lipotymia</a:t>
            </a:r>
            <a:r>
              <a:rPr lang="en-US" sz="1200" kern="1200" baseline="0" dirty="0" smtClean="0">
                <a:solidFill>
                  <a:schemeClr val="tx1"/>
                </a:solidFill>
                <a:latin typeface="+mn-lt"/>
                <a:ea typeface="+mn-ea"/>
                <a:cs typeface="+mn-cs"/>
              </a:rPr>
              <a:t>	PD	3/23/06	http://en.wikipedia.org/wiki/File:Theodor_Escherich.jpg	2/11/11</a:t>
            </a:r>
            <a:endParaRPr lang="en-US" sz="1200" kern="1200" dirty="0" smtClean="0">
              <a:solidFill>
                <a:schemeClr val="tx1"/>
              </a:solidFill>
              <a:latin typeface="+mn-lt"/>
              <a:ea typeface="+mn-ea"/>
              <a:cs typeface="+mn-cs"/>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Timing ≈ 0.5 minutes</a:t>
            </a: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The studies by </a:t>
            </a:r>
            <a:r>
              <a:rPr lang="en-US" sz="1200" dirty="0" err="1" smtClean="0"/>
              <a:t>Escherich</a:t>
            </a:r>
            <a:r>
              <a:rPr lang="en-US" sz="1200" dirty="0" smtClean="0"/>
              <a:t> help us understand</a:t>
            </a:r>
            <a:r>
              <a:rPr lang="en-US" sz="1200" baseline="0" dirty="0" smtClean="0"/>
              <a:t> the role of E. coli in our bodies today.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[animate]E. coli bacteria live in your intestines.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[animate]These bacteria gain shelter and food from your intestines.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[animate]In return, they provide you with the Vitamin K (an essential nutrient) you need.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[animate]Which type of symbiotic relationship does this describe?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This describes mutualism [write ‘mutualism’ on slide]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The E. coli bacteria remain in your intestines and do not make you sick, however if they died off, you would become very ill because you would lack essential nutrients.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When humans die, the E. coli in their intestines die too. The E. coli no longer have a source of nutrition.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Humans depend on E. coli for survival, and the E. coli depend on humans for nutrition.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a:t>
            </a:r>
            <a:r>
              <a:rPr lang="en-US" sz="1200" kern="1200" baseline="0" dirty="0" smtClean="0">
                <a:solidFill>
                  <a:schemeClr val="tx1"/>
                </a:solidFill>
                <a:latin typeface="+mn-lt"/>
                <a:ea typeface="+mn-ea"/>
                <a:cs typeface="+mn-cs"/>
              </a:rPr>
              <a:t> that as long as the E. coli bacteria remain in your intestines, they do not make you sick.  E. coli infections occur when poor hygiene results in the spread of E. coli to areas outside the intestines. ]</a:t>
            </a:r>
            <a:endParaRPr lang="en-US" sz="1200" kern="1200" dirty="0" smtClean="0">
              <a:solidFill>
                <a:schemeClr val="tx1"/>
              </a:solidFill>
              <a:latin typeface="+mn-lt"/>
              <a:ea typeface="+mn-ea"/>
              <a:cs typeface="+mn-cs"/>
            </a:endParaRPr>
          </a:p>
          <a:p>
            <a:pPr lvl="1">
              <a:buFont typeface="Arial" pitchFamily="34" charset="0"/>
              <a:buNone/>
            </a:pPr>
            <a:endParaRPr lang="en-US" b="0" baseline="0" dirty="0" smtClean="0"/>
          </a:p>
          <a:p>
            <a:endParaRPr lang="en-US" sz="1200" b="1" u="sng" kern="1200" dirty="0" smtClean="0">
              <a:solidFill>
                <a:schemeClr val="tx1"/>
              </a:solidFill>
              <a:latin typeface="+mn-lt"/>
              <a:ea typeface="+mn-ea"/>
              <a:cs typeface="+mn-cs"/>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Timing~0.5 minutes</a:t>
            </a:r>
          </a:p>
          <a:p>
            <a:r>
              <a:rPr lang="en-US" b="1" baseline="0" dirty="0" smtClean="0"/>
              <a:t>Recap: </a:t>
            </a:r>
            <a:r>
              <a:rPr lang="en-US" b="0" baseline="0" dirty="0" smtClean="0"/>
              <a:t>You just learned the five interactions among organisms including [animate 5x] predation, competition, mutualism, commensalism, and parasitism [note short-term vs. long-term]</a:t>
            </a:r>
          </a:p>
          <a:p>
            <a:r>
              <a:rPr lang="en-US" b="1" baseline="0" dirty="0" smtClean="0"/>
              <a:t>Connect: </a:t>
            </a:r>
            <a:r>
              <a:rPr lang="en-US" b="0" baseline="0" dirty="0" smtClean="0"/>
              <a:t>You are continuing to answer the lesson question [read lesson question]</a:t>
            </a:r>
          </a:p>
          <a:p>
            <a:r>
              <a:rPr lang="en-US" b="1" baseline="0" dirty="0" smtClean="0"/>
              <a:t>Preview: </a:t>
            </a:r>
            <a:r>
              <a:rPr lang="en-US" b="0" baseline="0" dirty="0" smtClean="0"/>
              <a:t>[animate Next] In this section you will learn about the interdependence of organisms.</a:t>
            </a:r>
          </a:p>
          <a:p>
            <a:endParaRPr lang="en-US" baseline="0"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17</a:t>
            </a:fld>
            <a:endParaRPr lang="en-US"/>
          </a:p>
        </p:txBody>
      </p:sp>
    </p:spTree>
    <p:extLst>
      <p:ext uri="{BB962C8B-B14F-4D97-AF65-F5344CB8AC3E}">
        <p14:creationId xmlns:p14="http://schemas.microsoft.com/office/powerpoint/2010/main" val="2913054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Let’s talk about what interdependence</a:t>
            </a:r>
            <a:r>
              <a:rPr lang="en-US" sz="1200" kern="1200" baseline="0" dirty="0" smtClean="0">
                <a:solidFill>
                  <a:schemeClr val="tx1"/>
                </a:solidFill>
                <a:latin typeface="+mn-lt"/>
                <a:ea typeface="+mn-ea"/>
                <a:cs typeface="+mn-cs"/>
              </a:rPr>
              <a:t> is.</a:t>
            </a: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[animate] </a:t>
            </a:r>
            <a:r>
              <a:rPr lang="en-US" sz="1200" b="1" kern="1200" dirty="0" smtClean="0">
                <a:solidFill>
                  <a:schemeClr val="tx1"/>
                </a:solidFill>
                <a:latin typeface="+mn-lt"/>
                <a:ea typeface="+mn-ea"/>
                <a:cs typeface="+mn-cs"/>
              </a:rPr>
              <a:t>Interdependence occurs when organisms in an environment rely</a:t>
            </a:r>
            <a:r>
              <a:rPr lang="en-US" sz="1200" b="1" kern="1200" baseline="0" dirty="0" smtClean="0">
                <a:solidFill>
                  <a:schemeClr val="tx1"/>
                </a:solidFill>
                <a:latin typeface="+mn-lt"/>
                <a:ea typeface="+mn-ea"/>
                <a:cs typeface="+mn-cs"/>
              </a:rPr>
              <a:t> on each other for resources</a:t>
            </a:r>
            <a:r>
              <a:rPr lang="en-US" sz="1200" b="0" kern="1200" baseline="0" dirty="0" smtClean="0">
                <a:solidFill>
                  <a:schemeClr val="tx1"/>
                </a:solidFill>
                <a:latin typeface="+mn-lt"/>
                <a:ea typeface="+mn-ea"/>
                <a:cs typeface="+mn-cs"/>
              </a:rPr>
              <a:t>. [please note that this is over a long period of time] [please address the bees and the flower and how they depend on one another]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Book Antiqua"/>
                <a:ea typeface="+mn-ea"/>
                <a:cs typeface="Book Antiqua"/>
              </a:rPr>
              <a:t>[animate] It can affect the overall population size for each species involved.  For example, increases in one population may lead to decreases in the other population.</a:t>
            </a:r>
            <a:endParaRPr lang="en-US" sz="1200" u="sng" kern="1200" dirty="0" smtClean="0">
              <a:solidFill>
                <a:schemeClr val="tx1"/>
              </a:solidFill>
              <a:latin typeface="Book Antiqua"/>
              <a:ea typeface="+mn-ea"/>
              <a:cs typeface="Book Antiqua"/>
              <a:hlinkClick r:id="rId3"/>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[animate] It can also affect the evolution of the species involved.  Changes in one species over time can lead to changes in the species that it interacts with. This is called </a:t>
            </a:r>
            <a:r>
              <a:rPr lang="en-US" sz="1200" b="1" kern="1200" baseline="0" dirty="0" smtClean="0">
                <a:solidFill>
                  <a:schemeClr val="tx1"/>
                </a:solidFill>
                <a:latin typeface="+mn-lt"/>
                <a:ea typeface="+mn-ea"/>
                <a:cs typeface="+mn-cs"/>
              </a:rPr>
              <a:t>coevolution: a change in one species that results from a change in another species that it interacts with.</a:t>
            </a:r>
            <a:r>
              <a:rPr lang="en-US" sz="1200" b="0" kern="1200" baseline="0" dirty="0" smtClean="0">
                <a:solidFill>
                  <a:schemeClr val="tx1"/>
                </a:solidFill>
                <a:latin typeface="+mn-lt"/>
                <a:ea typeface="+mn-ea"/>
                <a:cs typeface="+mn-cs"/>
              </a:rPr>
              <a:t> </a:t>
            </a:r>
          </a:p>
          <a:p>
            <a:pPr marL="388931" lvl="1" indent="-171450">
              <a:buFont typeface="Arial" pitchFamily="34" charset="0"/>
              <a:buChar char="•"/>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Let’s look closer at coevolution.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[animate hummingbird image] The</a:t>
            </a:r>
            <a:r>
              <a:rPr lang="en-US" sz="1200" kern="1200" baseline="0" dirty="0" smtClean="0">
                <a:solidFill>
                  <a:schemeClr val="tx1"/>
                </a:solidFill>
                <a:latin typeface="+mn-lt"/>
                <a:ea typeface="+mn-ea"/>
                <a:cs typeface="+mn-cs"/>
              </a:rPr>
              <a:t> beak of hummingbird is a perfect match to the shape of the flower.  These two species have changed together over time until they became a perfect match.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[animate snake image] Another example of coevolution involves garter snakes and a certain type of salamander. Over time, the salamander evolved toxic skin to protect itself from its predator (the snake).  The snake, in turn, developed immunity to the toxin.  Changes in one species depend on changes in the species that it interacts with.</a:t>
            </a:r>
            <a:endParaRPr lang="en-US" sz="1200" u="sng" kern="1200" dirty="0" smtClean="0">
              <a:solidFill>
                <a:schemeClr val="tx1"/>
              </a:solidFill>
              <a:latin typeface="+mn-lt"/>
              <a:ea typeface="+mn-ea"/>
              <a:cs typeface="+mn-cs"/>
              <a:hlinkClick r:id="rId3"/>
            </a:endParaRPr>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Hummingbird		</a:t>
            </a:r>
            <a:r>
              <a:rPr lang="en-US" sz="1200" kern="1200" dirty="0" err="1" smtClean="0">
                <a:solidFill>
                  <a:schemeClr val="tx1"/>
                </a:solidFill>
                <a:latin typeface="+mn-lt"/>
                <a:ea typeface="+mn-ea"/>
                <a:cs typeface="+mn-cs"/>
              </a:rPr>
              <a:t>Mdf</a:t>
            </a:r>
            <a:r>
              <a:rPr lang="en-US" sz="1200" kern="1200" dirty="0" smtClean="0">
                <a:solidFill>
                  <a:schemeClr val="tx1"/>
                </a:solidFill>
                <a:latin typeface="+mn-lt"/>
                <a:ea typeface="+mn-ea"/>
                <a:cs typeface="+mn-cs"/>
              </a:rPr>
              <a:t>	CC/GNU	1/30/08	http://en.wikipedia.org/wiki/File:Colibri-thalassinus-001-edit.jpg	2/11/11</a:t>
            </a:r>
          </a:p>
          <a:p>
            <a:r>
              <a:rPr lang="en-US" sz="1200" kern="1200" dirty="0" smtClean="0">
                <a:solidFill>
                  <a:schemeClr val="tx1"/>
                </a:solidFill>
                <a:latin typeface="+mn-lt"/>
                <a:ea typeface="+mn-ea"/>
                <a:cs typeface="+mn-cs"/>
              </a:rPr>
              <a:t>Garter snake	</a:t>
            </a:r>
            <a:r>
              <a:rPr lang="en-US" sz="1200" kern="1200" dirty="0" err="1" smtClean="0">
                <a:solidFill>
                  <a:schemeClr val="tx1"/>
                </a:solidFill>
                <a:latin typeface="+mn-lt"/>
                <a:ea typeface="+mn-ea"/>
                <a:cs typeface="+mn-cs"/>
              </a:rPr>
              <a:t>Thamnophis</a:t>
            </a:r>
            <a:r>
              <a:rPr lang="en-US" sz="1200" kern="1200" dirty="0" smtClean="0">
                <a:solidFill>
                  <a:schemeClr val="tx1"/>
                </a:solidFill>
                <a:latin typeface="+mn-lt"/>
                <a:ea typeface="+mn-ea"/>
                <a:cs typeface="+mn-cs"/>
              </a:rPr>
              <a:t>	CC share alike	3/30/09	http://commons.wikimedia.org/wiki/File:Plains_gartersnake.jpg	2/11/11</a:t>
            </a: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a:spcBef>
                <a:spcPts val="286"/>
              </a:spcBef>
              <a:spcAft>
                <a:spcPts val="286"/>
              </a:spcAft>
            </a:pPr>
            <a:r>
              <a:rPr lang="en-US" sz="1000" b="1" dirty="0" smtClean="0"/>
              <a:t>Timing~ 1 minutes</a:t>
            </a:r>
          </a:p>
          <a:p>
            <a:pPr>
              <a:spcBef>
                <a:spcPts val="286"/>
              </a:spcBef>
              <a:spcAft>
                <a:spcPts val="286"/>
              </a:spcAft>
            </a:pPr>
            <a:r>
              <a:rPr lang="en-US" sz="1000" b="1" dirty="0" smtClean="0"/>
              <a:t>Entry</a:t>
            </a:r>
            <a:r>
              <a:rPr lang="en-US" sz="1000" b="1" baseline="0" dirty="0" smtClean="0"/>
              <a:t> audio: </a:t>
            </a:r>
            <a:r>
              <a:rPr lang="en-US" sz="1000" baseline="0" dirty="0" smtClean="0"/>
              <a:t>Recall the key terms used to describe interdependence of organisms.</a:t>
            </a:r>
          </a:p>
          <a:p>
            <a:pPr>
              <a:spcBef>
                <a:spcPts val="286"/>
              </a:spcBef>
              <a:spcAft>
                <a:spcPts val="286"/>
              </a:spcAft>
            </a:pPr>
            <a:r>
              <a:rPr lang="en-US" sz="1000" b="1" baseline="0" dirty="0" smtClean="0"/>
              <a:t>Exit audio: </a:t>
            </a:r>
            <a:r>
              <a:rPr lang="en-US" sz="1000" baseline="0" dirty="0" smtClean="0"/>
              <a:t>Interdependence is the relationship that results when organisms in an environment rely on each other for resources. It can lead to a change in population size or coevolution, a change in one species that results from a change in another species that it interacts with.</a:t>
            </a:r>
          </a:p>
          <a:p>
            <a:pPr>
              <a:spcBef>
                <a:spcPts val="286"/>
              </a:spcBef>
              <a:spcAft>
                <a:spcPts val="286"/>
              </a:spcAft>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20</a:t>
            </a:fld>
            <a:endParaRPr lang="en-US"/>
          </a:p>
        </p:txBody>
      </p:sp>
    </p:spTree>
    <p:extLst>
      <p:ext uri="{BB962C8B-B14F-4D97-AF65-F5344CB8AC3E}">
        <p14:creationId xmlns:p14="http://schemas.microsoft.com/office/powerpoint/2010/main" val="57996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1.0 minute</a:t>
            </a:r>
          </a:p>
          <a:p>
            <a:r>
              <a:rPr lang="en-US" b="1" dirty="0" smtClean="0"/>
              <a:t>Entry audio: </a:t>
            </a:r>
            <a:r>
              <a:rPr lang="en-US" b="0" dirty="0" smtClean="0"/>
              <a:t>Recall</a:t>
            </a:r>
            <a:r>
              <a:rPr lang="en-US" b="0" baseline="0" dirty="0" smtClean="0"/>
              <a:t> key terms that will be used throughout the lesson.</a:t>
            </a:r>
            <a:endParaRPr lang="en-US" b="1" dirty="0" smtClean="0"/>
          </a:p>
          <a:p>
            <a:r>
              <a:rPr lang="en-US" b="1" dirty="0" smtClean="0"/>
              <a:t>Exit</a:t>
            </a:r>
            <a:r>
              <a:rPr lang="en-US" b="1" baseline="0" dirty="0" smtClean="0"/>
              <a:t> audio: </a:t>
            </a:r>
            <a:r>
              <a:rPr lang="en-US" b="0" baseline="0" dirty="0" smtClean="0"/>
              <a:t>In this lesson you will use these key terms to help you understand relationships among organisms.</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a:t>
            </a:fld>
            <a:endParaRPr lang="en-US"/>
          </a:p>
        </p:txBody>
      </p:sp>
    </p:spTree>
    <p:extLst>
      <p:ext uri="{BB962C8B-B14F-4D97-AF65-F5344CB8AC3E}">
        <p14:creationId xmlns:p14="http://schemas.microsoft.com/office/powerpoint/2010/main" val="358411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Explain that each symbiotic relationship results in interdependence between the species</a:t>
            </a:r>
            <a:r>
              <a:rPr lang="en-US" sz="1200" kern="1200" baseline="0" dirty="0" smtClean="0">
                <a:solidFill>
                  <a:schemeClr val="tx1"/>
                </a:solidFill>
                <a:latin typeface="+mn-lt"/>
                <a:ea typeface="+mn-ea"/>
                <a:cs typeface="+mn-cs"/>
              </a:rPr>
              <a:t> involved.  Tell students that we will now examine the interdependence resulting form each type of relationship.</a:t>
            </a:r>
            <a:endParaRPr lang="en-US" sz="1200" u="sng" kern="1200" dirty="0" smtClean="0">
              <a:solidFill>
                <a:schemeClr val="tx1"/>
              </a:solidFill>
              <a:latin typeface="+mn-lt"/>
              <a:ea typeface="+mn-ea"/>
              <a:cs typeface="+mn-cs"/>
              <a:hlinkClick r:id="rId3"/>
            </a:endParaRPr>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Savanna	</a:t>
            </a:r>
            <a:r>
              <a:rPr lang="en-US" sz="1200" kern="1200" dirty="0" err="1" smtClean="0">
                <a:solidFill>
                  <a:schemeClr val="tx1"/>
                </a:solidFill>
                <a:latin typeface="+mn-lt"/>
                <a:ea typeface="+mn-ea"/>
                <a:cs typeface="+mn-cs"/>
              </a:rPr>
              <a:t>LtPowers</a:t>
            </a:r>
            <a:r>
              <a:rPr lang="en-US" sz="1200" kern="1200" dirty="0" smtClean="0">
                <a:solidFill>
                  <a:schemeClr val="tx1"/>
                </a:solidFill>
                <a:latin typeface="+mn-lt"/>
                <a:ea typeface="+mn-ea"/>
                <a:cs typeface="+mn-cs"/>
              </a:rPr>
              <a:t>	CC share</a:t>
            </a:r>
            <a:r>
              <a:rPr lang="en-US" sz="1200" kern="1200" baseline="0" dirty="0" smtClean="0">
                <a:solidFill>
                  <a:schemeClr val="tx1"/>
                </a:solidFill>
                <a:latin typeface="+mn-lt"/>
                <a:ea typeface="+mn-ea"/>
                <a:cs typeface="+mn-cs"/>
              </a:rPr>
              <a:t> alike	8/29/04	http://wikitravel.org/shared/Image:Walt_Disney_World_-_Animal_Kingdom_-_Savanna.jpg	2/11/11</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(Picture</a:t>
            </a:r>
            <a:r>
              <a:rPr lang="en-US" sz="1200" kern="1200" baseline="0" dirty="0" smtClean="0">
                <a:solidFill>
                  <a:schemeClr val="tx1"/>
                </a:solidFill>
                <a:latin typeface="+mn-lt"/>
                <a:ea typeface="+mn-ea"/>
                <a:cs typeface="+mn-cs"/>
              </a:rPr>
              <a:t> of individual organisms will appear on click after bullets and picture of them together)</a:t>
            </a:r>
            <a:r>
              <a:rPr lang="en-US" sz="1200" kern="1200" dirty="0" smtClean="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[Explain</a:t>
            </a:r>
            <a:r>
              <a:rPr lang="en-US" sz="1200" kern="1200" baseline="0" dirty="0" smtClean="0">
                <a:solidFill>
                  <a:schemeClr val="tx1"/>
                </a:solidFill>
                <a:latin typeface="+mn-lt"/>
                <a:ea typeface="+mn-ea"/>
                <a:cs typeface="+mn-cs"/>
              </a:rPr>
              <a:t> that if the population of clownfish suddenly declined, you would also expect to see a decline in the anemone population because they would lose a food source. The reverse is true as well.  If the anemones decline, the clown fish would decline due to lack of shelter. The size of one population depends on the size of the other population.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[Draw arrows as you talk to show the change in population size.]</a:t>
            </a:r>
            <a:endParaRPr lang="en-US" sz="1200" u="sng" kern="1200" dirty="0" smtClean="0">
              <a:solidFill>
                <a:schemeClr val="tx1"/>
              </a:solidFill>
              <a:latin typeface="+mn-lt"/>
              <a:ea typeface="+mn-ea"/>
              <a:cs typeface="+mn-cs"/>
              <a:hlinkClick r:id="rId3"/>
            </a:endParaRPr>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Clownfish	Nick </a:t>
            </a:r>
            <a:r>
              <a:rPr lang="en-US" sz="1200" kern="1200" dirty="0" err="1" smtClean="0">
                <a:solidFill>
                  <a:schemeClr val="tx1"/>
                </a:solidFill>
                <a:latin typeface="+mn-lt"/>
                <a:ea typeface="+mn-ea"/>
                <a:cs typeface="+mn-cs"/>
              </a:rPr>
              <a:t>Hobgood</a:t>
            </a:r>
            <a:r>
              <a:rPr lang="en-US" sz="1200" kern="1200" dirty="0" smtClean="0">
                <a:solidFill>
                  <a:schemeClr val="tx1"/>
                </a:solidFill>
                <a:latin typeface="+mn-lt"/>
                <a:ea typeface="+mn-ea"/>
                <a:cs typeface="+mn-cs"/>
              </a:rPr>
              <a:t>	CC/GNU	1/18/09	http://commons.wikimedia.org/wiki/File:Amphiprion_ocellaris_(Clown_anemonefish)_Nemo.jpg	2/14/11</a:t>
            </a:r>
          </a:p>
          <a:p>
            <a:r>
              <a:rPr lang="en-US" sz="1200" kern="1200" dirty="0" smtClean="0">
                <a:solidFill>
                  <a:schemeClr val="tx1"/>
                </a:solidFill>
                <a:latin typeface="+mn-lt"/>
                <a:ea typeface="+mn-ea"/>
                <a:cs typeface="+mn-cs"/>
              </a:rPr>
              <a:t>Sea</a:t>
            </a:r>
            <a:r>
              <a:rPr lang="en-US" sz="1200" kern="1200" baseline="0" dirty="0" smtClean="0">
                <a:solidFill>
                  <a:schemeClr val="tx1"/>
                </a:solidFill>
                <a:latin typeface="+mn-lt"/>
                <a:ea typeface="+mn-ea"/>
                <a:cs typeface="+mn-cs"/>
              </a:rPr>
              <a:t> anemone	Ryan E. Poplin	CC share alike	6/8/07	http://www.flickr.com/photos/27446776@N00/578058904	2/14/11</a:t>
            </a:r>
          </a:p>
          <a:p>
            <a:r>
              <a:rPr lang="en-US" sz="1200" kern="1200" baseline="0" dirty="0" smtClean="0">
                <a:solidFill>
                  <a:schemeClr val="tx1"/>
                </a:solidFill>
                <a:latin typeface="+mn-lt"/>
                <a:ea typeface="+mn-ea"/>
                <a:cs typeface="+mn-cs"/>
              </a:rPr>
              <a:t>Clownfish and anemone	Bart de </a:t>
            </a:r>
            <a:r>
              <a:rPr lang="en-US" sz="1200" kern="1200" baseline="0" dirty="0" err="1" smtClean="0">
                <a:solidFill>
                  <a:schemeClr val="tx1"/>
                </a:solidFill>
                <a:latin typeface="+mn-lt"/>
                <a:ea typeface="+mn-ea"/>
                <a:cs typeface="+mn-cs"/>
              </a:rPr>
              <a:t>Goeij</a:t>
            </a:r>
            <a:r>
              <a:rPr lang="en-US" sz="1200" kern="1200" baseline="0" dirty="0" smtClean="0">
                <a:solidFill>
                  <a:schemeClr val="tx1"/>
                </a:solidFill>
                <a:latin typeface="+mn-lt"/>
                <a:ea typeface="+mn-ea"/>
                <a:cs typeface="+mn-cs"/>
              </a:rPr>
              <a:t>	CC share alike	9/12/07	http://commons.wikimedia.org/wiki/File:Common_Clownfish.jpg	2/14/11</a:t>
            </a:r>
          </a:p>
        </p:txBody>
      </p:sp>
      <p:sp>
        <p:nvSpPr>
          <p:cNvPr id="4" name="Slide Number Placeholder 3"/>
          <p:cNvSpPr>
            <a:spLocks noGrp="1"/>
          </p:cNvSpPr>
          <p:nvPr>
            <p:ph type="sldNum" sz="quarter" idx="10"/>
          </p:nvPr>
        </p:nvSpPr>
        <p:spPr/>
        <p:txBody>
          <a:bodyPr/>
          <a:lstStyle/>
          <a:p>
            <a:fld id="{B7E0AD9D-36F1-43EA-B990-4ECBE42BFFF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[Explain that if the cattle population declined in an area, you would likely see a decline in the egret population.  The size</a:t>
            </a:r>
            <a:r>
              <a:rPr lang="en-US" sz="1200" kern="1200" baseline="0" dirty="0" smtClean="0">
                <a:solidFill>
                  <a:schemeClr val="tx1"/>
                </a:solidFill>
                <a:latin typeface="+mn-lt"/>
                <a:ea typeface="+mn-ea"/>
                <a:cs typeface="+mn-cs"/>
              </a:rPr>
              <a:t> of the egret population</a:t>
            </a:r>
            <a:r>
              <a:rPr lang="en-US" sz="1200" kern="1200" dirty="0" smtClean="0">
                <a:solidFill>
                  <a:schemeClr val="tx1"/>
                </a:solidFill>
                <a:latin typeface="+mn-lt"/>
                <a:ea typeface="+mn-ea"/>
                <a:cs typeface="+mn-cs"/>
              </a:rPr>
              <a:t> depends on the size</a:t>
            </a:r>
            <a:r>
              <a:rPr lang="en-US" sz="1200" kern="1200" baseline="0" dirty="0" smtClean="0">
                <a:solidFill>
                  <a:schemeClr val="tx1"/>
                </a:solidFill>
                <a:latin typeface="+mn-lt"/>
                <a:ea typeface="+mn-ea"/>
                <a:cs typeface="+mn-cs"/>
              </a:rPr>
              <a:t> of the cattle population</a:t>
            </a:r>
            <a:r>
              <a:rPr lang="en-US" sz="1200" kern="1200" dirty="0" smtClean="0">
                <a:solidFill>
                  <a:schemeClr val="tx1"/>
                </a:solidFill>
                <a:latin typeface="+mn-lt"/>
                <a:ea typeface="+mn-ea"/>
                <a:cs typeface="+mn-cs"/>
              </a:rPr>
              <a:t>.   However, the size of the egret population would not affect the size of the cattle population because the cattle are not affected. ]</a:t>
            </a:r>
            <a:r>
              <a:rPr lang="en-US" sz="1200" kern="1200" baseline="0" dirty="0" smtClean="0">
                <a:solidFill>
                  <a:schemeClr val="tx1"/>
                </a:solidFill>
                <a:latin typeface="+mn-lt"/>
                <a:ea typeface="+mn-ea"/>
                <a:cs typeface="+mn-cs"/>
              </a:rPr>
              <a:t> [Draw arrows as you talk to show the change in population size.]</a:t>
            </a:r>
            <a:endParaRPr lang="en-US" sz="1200" u="sng" kern="1200" dirty="0" smtClean="0">
              <a:solidFill>
                <a:schemeClr val="tx1"/>
              </a:solidFill>
              <a:latin typeface="+mn-lt"/>
              <a:ea typeface="+mn-ea"/>
              <a:cs typeface="+mn-cs"/>
              <a:hlinkClick r:id="rId3"/>
            </a:endParaRPr>
          </a:p>
          <a:p>
            <a:pPr marL="388931" lvl="1" indent="-171450">
              <a:buFont typeface="Arial" pitchFamily="34" charset="0"/>
              <a:buChar char="•"/>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pPr lvl="1">
              <a:buFont typeface="Arial" pitchFamily="34" charset="0"/>
              <a:buNone/>
            </a:pPr>
            <a:endParaRPr lang="en-US" sz="1200" kern="1200" dirty="0" smtClean="0">
              <a:solidFill>
                <a:schemeClr val="tx1"/>
              </a:solidFill>
              <a:latin typeface="+mn-lt"/>
              <a:ea typeface="+mn-ea"/>
              <a:cs typeface="+mn-cs"/>
            </a:endParaRPr>
          </a:p>
          <a:p>
            <a:pPr lvl="1">
              <a:buFont typeface="Arial" pitchFamily="34" charset="0"/>
              <a:buNone/>
            </a:pPr>
            <a:r>
              <a:rPr lang="en-US" sz="1200" kern="1200" dirty="0" smtClean="0">
                <a:solidFill>
                  <a:schemeClr val="tx1"/>
                </a:solidFill>
                <a:latin typeface="+mn-lt"/>
                <a:ea typeface="+mn-ea"/>
                <a:cs typeface="+mn-cs"/>
              </a:rPr>
              <a:t>Cattle egret and cattle	Charles</a:t>
            </a:r>
            <a:r>
              <a:rPr lang="en-US" sz="1200" kern="1200" baseline="0" dirty="0" smtClean="0">
                <a:solidFill>
                  <a:schemeClr val="tx1"/>
                </a:solidFill>
                <a:latin typeface="+mn-lt"/>
                <a:ea typeface="+mn-ea"/>
                <a:cs typeface="+mn-cs"/>
              </a:rPr>
              <a:t> Lam	CC share alike	12/23/09	http://www.flickr.com/photos/kclama/4220576194/	2/14/11</a:t>
            </a:r>
          </a:p>
          <a:p>
            <a:pPr lvl="1">
              <a:buFont typeface="Arial" pitchFamily="34" charset="0"/>
              <a:buNone/>
            </a:pPr>
            <a:r>
              <a:rPr lang="en-US" sz="1200" kern="1200" baseline="0" dirty="0" smtClean="0">
                <a:solidFill>
                  <a:schemeClr val="tx1"/>
                </a:solidFill>
                <a:latin typeface="+mn-lt"/>
                <a:ea typeface="+mn-ea"/>
                <a:cs typeface="+mn-cs"/>
              </a:rPr>
              <a:t>Cattle egret	Maureen Leong-</a:t>
            </a:r>
            <a:r>
              <a:rPr lang="en-US" sz="1200" kern="1200" baseline="0" dirty="0" err="1" smtClean="0">
                <a:solidFill>
                  <a:schemeClr val="tx1"/>
                </a:solidFill>
                <a:latin typeface="+mn-lt"/>
                <a:ea typeface="+mn-ea"/>
                <a:cs typeface="+mn-cs"/>
              </a:rPr>
              <a:t>Kee</a:t>
            </a:r>
            <a:r>
              <a:rPr lang="en-US" sz="1200" kern="1200" baseline="0" dirty="0" smtClean="0">
                <a:solidFill>
                  <a:schemeClr val="tx1"/>
                </a:solidFill>
                <a:latin typeface="+mn-lt"/>
                <a:ea typeface="+mn-ea"/>
                <a:cs typeface="+mn-cs"/>
              </a:rPr>
              <a:t>	CC share alike	3/20/09	http://www.flickr.com/photos/mleongkee/3382637854/	2/14/11</a:t>
            </a:r>
          </a:p>
          <a:p>
            <a:pPr lvl="1">
              <a:buFont typeface="Arial" pitchFamily="34" charset="0"/>
              <a:buNone/>
            </a:pPr>
            <a:r>
              <a:rPr lang="en-US" sz="1200" kern="1200" baseline="0" dirty="0" smtClean="0">
                <a:solidFill>
                  <a:schemeClr val="tx1"/>
                </a:solidFill>
                <a:latin typeface="+mn-lt"/>
                <a:ea typeface="+mn-ea"/>
                <a:cs typeface="+mn-cs"/>
              </a:rPr>
              <a:t>Heck cattle male	Walter Frisch	CC share alike	12/15/06	http://commons.wikimedia.org/wiki/File:Heck_cattle_male.jpg	2/14/11</a:t>
            </a:r>
          </a:p>
        </p:txBody>
      </p:sp>
      <p:sp>
        <p:nvSpPr>
          <p:cNvPr id="4" name="Slide Number Placeholder 3"/>
          <p:cNvSpPr>
            <a:spLocks noGrp="1"/>
          </p:cNvSpPr>
          <p:nvPr>
            <p:ph type="sldNum" sz="quarter" idx="10"/>
          </p:nvPr>
        </p:nvSpPr>
        <p:spPr/>
        <p:txBody>
          <a:bodyPr/>
          <a:lstStyle/>
          <a:p>
            <a:fld id="{B7E0AD9D-36F1-43EA-B990-4ECBE42BFFF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If the host species’ population declines, you would expect to see a decline in the tapeworm population.  However, if the tapeworm population declined, you would expect to see an increase in the host population.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[Draw arrows as you talk to show the change in population size.]</a:t>
            </a:r>
            <a:endParaRPr lang="en-US" sz="1200" u="sng" kern="1200" dirty="0" smtClean="0">
              <a:solidFill>
                <a:schemeClr val="tx1"/>
              </a:solidFill>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3"/>
            </a:endParaRPr>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pPr lvl="1">
              <a:buFont typeface="Arial" pitchFamily="34" charset="0"/>
              <a:buNone/>
            </a:pPr>
            <a:endParaRPr lang="en-US" dirty="0" smtClean="0"/>
          </a:p>
          <a:p>
            <a:pPr lvl="1">
              <a:buFont typeface="Arial" pitchFamily="34" charset="0"/>
              <a:buNone/>
            </a:pPr>
            <a:r>
              <a:rPr lang="en-US" sz="1200" b="0" i="0" u="none" strike="noStrike" kern="1200" dirty="0" smtClean="0">
                <a:solidFill>
                  <a:schemeClr val="tx1"/>
                </a:solidFill>
                <a:effectLst/>
                <a:latin typeface="+mn-lt"/>
                <a:ea typeface="+mn-ea"/>
                <a:cs typeface="+mn-cs"/>
              </a:rPr>
              <a:t>Tapeworms	CDC	PD	1971	http://commons.wikimedia.org/wiki/File:Histopathology_of_Taenia_saginata_in_appendix_05G0045_lores.jpg	2/9/2011</a:t>
            </a:r>
            <a:r>
              <a:rPr lang="en-US" dirty="0" smtClean="0"/>
              <a:t> </a:t>
            </a:r>
          </a:p>
          <a:p>
            <a:pPr lvl="1">
              <a:buFont typeface="Arial" pitchFamily="34" charset="0"/>
              <a:buNone/>
            </a:pPr>
            <a:r>
              <a:rPr lang="en-US" dirty="0" smtClean="0"/>
              <a:t>Sad dog	protographer23	CC</a:t>
            </a:r>
            <a:r>
              <a:rPr lang="en-US" baseline="0" dirty="0" smtClean="0"/>
              <a:t> share alike	8/9/08	http://www.flickr.com/photos/protographer23/2750299656/	2/14/11</a:t>
            </a: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1.5 minutes</a:t>
            </a:r>
          </a:p>
          <a:p>
            <a:r>
              <a:rPr lang="en-US" b="1" dirty="0" smtClean="0"/>
              <a:t>Entry audio: </a:t>
            </a:r>
            <a:r>
              <a:rPr lang="en-US" dirty="0" smtClean="0"/>
              <a:t>Use your understanding of interdependence and interactions among organisms</a:t>
            </a:r>
            <a:r>
              <a:rPr lang="en-US" baseline="0" dirty="0" smtClean="0"/>
              <a:t> to answer the following questions.</a:t>
            </a:r>
          </a:p>
          <a:p>
            <a:r>
              <a:rPr lang="en-US" b="1" baseline="0" dirty="0" smtClean="0"/>
              <a:t>Exit audio: </a:t>
            </a:r>
            <a:r>
              <a:rPr lang="en-US" baseline="0" dirty="0" smtClean="0"/>
              <a:t>The red-billed </a:t>
            </a:r>
            <a:r>
              <a:rPr lang="en-US" baseline="0" dirty="0" err="1" smtClean="0"/>
              <a:t>oxpecker</a:t>
            </a:r>
            <a:r>
              <a:rPr lang="en-US" baseline="0" dirty="0" smtClean="0"/>
              <a:t> and impala have a mutualistic relationship.  If the population of impala decreases, the population of </a:t>
            </a:r>
            <a:r>
              <a:rPr lang="en-US" baseline="0" dirty="0" err="1" smtClean="0"/>
              <a:t>oxpecker</a:t>
            </a:r>
            <a:r>
              <a:rPr lang="en-US" baseline="0" dirty="0" smtClean="0"/>
              <a:t> would also decrease.  Titan triggerfish and smaller fish have a </a:t>
            </a:r>
            <a:r>
              <a:rPr lang="en-US" baseline="0" dirty="0" err="1" smtClean="0"/>
              <a:t>commensalistic</a:t>
            </a:r>
            <a:r>
              <a:rPr lang="en-US" baseline="0" dirty="0" smtClean="0"/>
              <a:t> relationship.  If the population of triggerfish increases, the population of smaller fish would also increase.</a:t>
            </a:r>
            <a:endParaRPr lang="en-US"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25</a:t>
            </a:fld>
            <a:endParaRPr lang="en-US"/>
          </a:p>
        </p:txBody>
      </p:sp>
    </p:spTree>
    <p:extLst>
      <p:ext uri="{BB962C8B-B14F-4D97-AF65-F5344CB8AC3E}">
        <p14:creationId xmlns:p14="http://schemas.microsoft.com/office/powerpoint/2010/main" val="959641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1.5 minutes</a:t>
            </a:r>
          </a:p>
          <a:p>
            <a:r>
              <a:rPr lang="en-US" b="1" dirty="0" smtClean="0"/>
              <a:t>Entry audio: </a:t>
            </a:r>
            <a:r>
              <a:rPr lang="en-US" dirty="0" smtClean="0"/>
              <a:t>Use your understanding of interdependence and interactions among organisms</a:t>
            </a:r>
            <a:r>
              <a:rPr lang="en-US" baseline="0" dirty="0" smtClean="0"/>
              <a:t> to answer the following questions.</a:t>
            </a:r>
          </a:p>
          <a:p>
            <a:r>
              <a:rPr lang="en-US" b="1" baseline="0" dirty="0" smtClean="0"/>
              <a:t>Exit audio: </a:t>
            </a:r>
            <a:r>
              <a:rPr lang="en-US" baseline="0" dirty="0" smtClean="0"/>
              <a:t>The red-billed </a:t>
            </a:r>
            <a:r>
              <a:rPr lang="en-US" baseline="0" dirty="0" err="1" smtClean="0"/>
              <a:t>oxpecker</a:t>
            </a:r>
            <a:r>
              <a:rPr lang="en-US" baseline="0" dirty="0" smtClean="0"/>
              <a:t> and impala have a mutualistic relationship.  If the population of impala decreases, the population of </a:t>
            </a:r>
            <a:r>
              <a:rPr lang="en-US" baseline="0" dirty="0" err="1" smtClean="0"/>
              <a:t>oxpecker</a:t>
            </a:r>
            <a:r>
              <a:rPr lang="en-US" baseline="0" dirty="0" smtClean="0"/>
              <a:t> would also decrease.  Titan triggerfish and smaller fish have a </a:t>
            </a:r>
            <a:r>
              <a:rPr lang="en-US" baseline="0" dirty="0" err="1" smtClean="0"/>
              <a:t>commensalistic</a:t>
            </a:r>
            <a:r>
              <a:rPr lang="en-US" baseline="0" dirty="0" smtClean="0"/>
              <a:t> relationship.  If the population of triggerfish increases, the population of smaller fish would also increase.</a:t>
            </a:r>
            <a:endParaRPr lang="en-US"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26</a:t>
            </a:fld>
            <a:endParaRPr lang="en-US"/>
          </a:p>
        </p:txBody>
      </p:sp>
    </p:spTree>
    <p:extLst>
      <p:ext uri="{BB962C8B-B14F-4D97-AF65-F5344CB8AC3E}">
        <p14:creationId xmlns:p14="http://schemas.microsoft.com/office/powerpoint/2010/main" val="959641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2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[please point out on screen which color represents each organism. Also, since the text is small, write</a:t>
            </a:r>
            <a:r>
              <a:rPr lang="en-US" sz="1200" kern="1200" baseline="0" dirty="0" smtClean="0">
                <a:solidFill>
                  <a:schemeClr val="tx1"/>
                </a:solidFill>
                <a:latin typeface="+mn-lt"/>
                <a:ea typeface="+mn-ea"/>
                <a:cs typeface="+mn-cs"/>
              </a:rPr>
              <a:t> on the screen as needed to explain]</a:t>
            </a: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Explain that a hare is a rabbit and a lynx is a large cat. Show the</a:t>
            </a:r>
            <a:r>
              <a:rPr lang="en-US" sz="1200" kern="1200" baseline="0" dirty="0" smtClean="0">
                <a:solidFill>
                  <a:schemeClr val="tx1"/>
                </a:solidFill>
                <a:latin typeface="+mn-lt"/>
                <a:ea typeface="+mn-ea"/>
                <a:cs typeface="+mn-cs"/>
              </a:rPr>
              <a:t> cyclical relationship between the two populations.  As the lynx population increases, the hare population decreases, once the hare population decreases, the lynx population starts to decrease because they have less food available.  With less predators, the hare increase again and so 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[Explain that the lynx (predator) and hare (prey) populations keep each other in balance. Without the lynx, the hare would overpopulate, and without the hare, the lynx could go extinct.]</a:t>
            </a:r>
            <a:endParaRPr lang="en-US" sz="1200" u="sng" kern="1200" dirty="0" smtClean="0">
              <a:solidFill>
                <a:schemeClr val="tx1"/>
              </a:solidFill>
              <a:latin typeface="+mn-lt"/>
              <a:ea typeface="+mn-ea"/>
              <a:cs typeface="+mn-cs"/>
              <a:hlinkClick r:id="rId3"/>
            </a:endParaRPr>
          </a:p>
          <a:p>
            <a:pPr lvl="1">
              <a:buFont typeface="Arial" pitchFamily="34" charset="0"/>
              <a:buNone/>
            </a:pPr>
            <a:endParaRPr lang="en-US" b="0" baseline="0" dirty="0" smtClean="0"/>
          </a:p>
          <a:p>
            <a:pPr lvl="1">
              <a:buFont typeface="Arial" pitchFamily="34" charset="0"/>
              <a:buNone/>
            </a:pPr>
            <a:endParaRPr lang="en-US" b="0" baseline="0" dirty="0" smtClean="0"/>
          </a:p>
          <a:p>
            <a:pPr lvl="1">
              <a:buFont typeface="Arial" pitchFamily="34" charset="0"/>
              <a:buNone/>
            </a:pPr>
            <a:r>
              <a:rPr lang="en-US" dirty="0" smtClean="0">
                <a:effectLst/>
                <a:hlinkClick r:id="rId4"/>
              </a:rPr>
              <a:t>http://sfscience.wordpress.com/2010/01/01/prey-vs-predator/</a:t>
            </a:r>
            <a:endParaRPr lang="en-US" b="0" baseline="0" dirty="0" smtClean="0"/>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Lotka-Volterra</a:t>
            </a:r>
            <a:r>
              <a:rPr lang="en-US" sz="1200" kern="1200" dirty="0" smtClean="0">
                <a:solidFill>
                  <a:schemeClr val="tx1"/>
                </a:solidFill>
                <a:latin typeface="+mn-lt"/>
                <a:ea typeface="+mn-ea"/>
                <a:cs typeface="+mn-cs"/>
              </a:rPr>
              <a:t> diagram	Bloor	CC/GNU	9/12/07	http://commons.wikimedia.org/wiki/File:Lotka_Volterra_Dynamique.gif	2/14/11</a:t>
            </a: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Different</a:t>
            </a:r>
            <a:r>
              <a:rPr lang="en-US" sz="1200" kern="1200" baseline="0" dirty="0" smtClean="0">
                <a:solidFill>
                  <a:schemeClr val="tx1"/>
                </a:solidFill>
                <a:latin typeface="+mn-lt"/>
                <a:ea typeface="+mn-ea"/>
                <a:cs typeface="+mn-cs"/>
              </a:rPr>
              <a:t> warbler species compete for the same food.  Over time, they have evolved to live in different areas of the tree in order to reduce competition.  Some species prefer the top of the tree, other species prefer the middle, and other warbler species prefer to live at the bottom of the tree. If the warbler species did not adapt or evolve to reduce competition, the stronger species’ population would increase and the weaker species’ population would decline (possibly to extinction).</a:t>
            </a:r>
            <a:endParaRPr lang="en-US" sz="1200" u="sng" kern="1200" dirty="0" smtClean="0">
              <a:solidFill>
                <a:schemeClr val="tx1"/>
              </a:solidFill>
              <a:latin typeface="+mn-lt"/>
              <a:ea typeface="+mn-ea"/>
              <a:cs typeface="+mn-cs"/>
              <a:hlinkClick r:id="rId3"/>
            </a:endParaRPr>
          </a:p>
          <a:p>
            <a:pPr lvl="1">
              <a:buFont typeface="Arial" pitchFamily="34" charset="0"/>
              <a:buNone/>
            </a:pPr>
            <a:endParaRPr lang="en-US" b="1" baseline="0" dirty="0" smtClean="0"/>
          </a:p>
          <a:p>
            <a:r>
              <a:rPr lang="en-US" sz="1200" b="1" u="sng" kern="1200" dirty="0" smtClean="0">
                <a:solidFill>
                  <a:schemeClr val="tx1"/>
                </a:solidFill>
                <a:latin typeface="+mn-lt"/>
                <a:ea typeface="+mn-ea"/>
                <a:cs typeface="+mn-cs"/>
              </a:rPr>
              <a:t>SOURCES:</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Yellow</a:t>
            </a:r>
            <a:r>
              <a:rPr lang="en-US" sz="1200" kern="1200" baseline="0" dirty="0" smtClean="0">
                <a:solidFill>
                  <a:schemeClr val="tx1"/>
                </a:solidFill>
                <a:latin typeface="+mn-lt"/>
                <a:ea typeface="+mn-ea"/>
                <a:cs typeface="+mn-cs"/>
              </a:rPr>
              <a:t> warbler	Wolfgang Wander	CC/GNU	6/11/05	http://commons.wikimedia.org/wiki/File:Prairie-Warbler.jpg	2/14/11</a:t>
            </a:r>
          </a:p>
          <a:p>
            <a:r>
              <a:rPr lang="en-US" sz="1200" b="0" kern="1200" baseline="0" dirty="0" smtClean="0">
                <a:solidFill>
                  <a:schemeClr val="tx1"/>
                </a:solidFill>
                <a:latin typeface="+mn-lt"/>
                <a:ea typeface="+mn-ea"/>
                <a:cs typeface="+mn-cs"/>
              </a:rPr>
              <a:t>Red warbler	Dominic </a:t>
            </a:r>
            <a:r>
              <a:rPr lang="en-US" sz="1200" b="0" kern="1200" baseline="0" dirty="0" err="1" smtClean="0">
                <a:solidFill>
                  <a:schemeClr val="tx1"/>
                </a:solidFill>
                <a:latin typeface="+mn-lt"/>
                <a:ea typeface="+mn-ea"/>
                <a:cs typeface="+mn-cs"/>
              </a:rPr>
              <a:t>Sherony</a:t>
            </a:r>
            <a:r>
              <a:rPr lang="en-US" sz="1200" b="0" kern="1200" baseline="0" dirty="0" smtClean="0">
                <a:solidFill>
                  <a:schemeClr val="tx1"/>
                </a:solidFill>
                <a:latin typeface="+mn-lt"/>
                <a:ea typeface="+mn-ea"/>
                <a:cs typeface="+mn-cs"/>
              </a:rPr>
              <a:t>	CC share alike	2/13/09	http://www.flickr.com/photos/9765210@N03/3323645553	2/14/11</a:t>
            </a:r>
          </a:p>
          <a:p>
            <a:r>
              <a:rPr lang="en-US" sz="1200" b="0" kern="1200" baseline="0" dirty="0" smtClean="0">
                <a:solidFill>
                  <a:schemeClr val="tx1"/>
                </a:solidFill>
                <a:latin typeface="+mn-lt"/>
                <a:ea typeface="+mn-ea"/>
                <a:cs typeface="+mn-cs"/>
              </a:rPr>
              <a:t>Blue warbler	</a:t>
            </a:r>
            <a:r>
              <a:rPr lang="en-US" sz="1200" b="0" kern="1200" baseline="0" dirty="0" err="1" smtClean="0">
                <a:solidFill>
                  <a:schemeClr val="tx1"/>
                </a:solidFill>
                <a:latin typeface="+mn-lt"/>
                <a:ea typeface="+mn-ea"/>
                <a:cs typeface="+mn-cs"/>
              </a:rPr>
              <a:t>Mdf</a:t>
            </a:r>
            <a:r>
              <a:rPr lang="en-US" sz="1200" b="0" kern="1200" baseline="0" dirty="0" smtClean="0">
                <a:solidFill>
                  <a:schemeClr val="tx1"/>
                </a:solidFill>
                <a:latin typeface="+mn-lt"/>
                <a:ea typeface="+mn-ea"/>
                <a:cs typeface="+mn-cs"/>
              </a:rPr>
              <a:t>	CC share alike	5/18/09	http://commons.wikimedia.org/wiki/File:Dendroica-caerulescens-001.jpg	2/14/11</a:t>
            </a:r>
            <a:endParaRPr lang="en-US" b="0"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1.5 minutes</a:t>
            </a:r>
          </a:p>
          <a:p>
            <a:r>
              <a:rPr lang="en-US" b="1" dirty="0" smtClean="0"/>
              <a:t>Entry audio: </a:t>
            </a:r>
            <a:r>
              <a:rPr lang="en-US" dirty="0" smtClean="0"/>
              <a:t>Use your understanding of interdependence and interactions among organisms</a:t>
            </a:r>
            <a:r>
              <a:rPr lang="en-US" baseline="0" dirty="0" smtClean="0"/>
              <a:t> to answer the following questions.</a:t>
            </a:r>
          </a:p>
          <a:p>
            <a:r>
              <a:rPr lang="en-US" b="1" baseline="0" dirty="0" smtClean="0"/>
              <a:t>Exit audio: </a:t>
            </a:r>
            <a:r>
              <a:rPr lang="en-US" baseline="0" dirty="0" smtClean="0"/>
              <a:t>Having too many fish in a pond can cause competition and limit the amount of food and space available for the fish.  Predation occurs between the cheetah and the gazelle because the cheetah depends on the gazelle for food.  If the population of cheetah decreases, the population of gazelle would increase.</a:t>
            </a:r>
            <a:endParaRPr lang="en-US"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29</a:t>
            </a:fld>
            <a:endParaRPr lang="en-US"/>
          </a:p>
        </p:txBody>
      </p:sp>
    </p:spTree>
    <p:extLst>
      <p:ext uri="{BB962C8B-B14F-4D97-AF65-F5344CB8AC3E}">
        <p14:creationId xmlns:p14="http://schemas.microsoft.com/office/powerpoint/2010/main" val="3564059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Timing~0.5 minutes</a:t>
            </a:r>
          </a:p>
          <a:p>
            <a:r>
              <a:rPr lang="en-US" b="1" dirty="0" smtClean="0"/>
              <a:t>Recap: </a:t>
            </a:r>
            <a:r>
              <a:rPr lang="en-US" b="0" dirty="0" smtClean="0"/>
              <a:t>The interdependence of organisms is the relationship that results when organisms in an environment rely on each other for resources. It can lead to coevolution</a:t>
            </a:r>
            <a:r>
              <a:rPr lang="en-US" b="0" baseline="0" dirty="0" smtClean="0"/>
              <a:t> or changes in population size.</a:t>
            </a:r>
            <a:endParaRPr lang="en-US" b="1" dirty="0" smtClean="0"/>
          </a:p>
          <a:p>
            <a:r>
              <a:rPr lang="en-US" b="1" dirty="0" smtClean="0"/>
              <a:t>Connect: </a:t>
            </a:r>
            <a:r>
              <a:rPr lang="en-US" b="0" dirty="0" smtClean="0"/>
              <a:t>Sometimes the natural interactions</a:t>
            </a:r>
            <a:r>
              <a:rPr lang="en-US" b="0" baseline="0" dirty="0" smtClean="0"/>
              <a:t> are disturbed when a new species comes into the environment and begin interacting. These interactions between organisms can affect interdependence and disrupt the environment.</a:t>
            </a:r>
            <a:endParaRPr lang="en-US" b="0" dirty="0" smtClean="0"/>
          </a:p>
          <a:p>
            <a:r>
              <a:rPr lang="en-US" b="1" dirty="0" smtClean="0"/>
              <a:t>Preview: </a:t>
            </a:r>
            <a:r>
              <a:rPr lang="en-US" b="0" dirty="0" smtClean="0"/>
              <a:t>[animate</a:t>
            </a:r>
            <a:r>
              <a:rPr lang="en-US" b="0" baseline="0" dirty="0" smtClean="0"/>
              <a:t> Next] </a:t>
            </a:r>
            <a:r>
              <a:rPr lang="en-US" b="0" dirty="0" smtClean="0"/>
              <a:t>In this section you will learn how invasive species can affect the environment they live in.</a:t>
            </a:r>
          </a:p>
          <a:p>
            <a:r>
              <a:rPr lang="en-US" dirty="0" smtClean="0"/>
              <a:t>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30</a:t>
            </a:fld>
            <a:endParaRPr lang="en-US"/>
          </a:p>
        </p:txBody>
      </p:sp>
    </p:spTree>
    <p:extLst>
      <p:ext uri="{BB962C8B-B14F-4D97-AF65-F5344CB8AC3E}">
        <p14:creationId xmlns:p14="http://schemas.microsoft.com/office/powerpoint/2010/main" val="300657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smtClean="0"/>
              <a:t>Timing~ 0.5 minutes</a:t>
            </a:r>
          </a:p>
          <a:p>
            <a:pPr marL="171450" indent="-171450">
              <a:buFont typeface="Arial" pitchFamily="34" charset="0"/>
              <a:buChar char="•"/>
            </a:pPr>
            <a:r>
              <a:rPr lang="en-US" dirty="0" smtClean="0"/>
              <a:t>In</a:t>
            </a:r>
            <a:r>
              <a:rPr lang="en-US" baseline="0" dirty="0" smtClean="0"/>
              <a:t> the warm up, you recalled the definitions of species, ecosystem, and biodiversity.  These vocabulary words will be important as you learn about the relationships among organisms.  In this lesson, you will:</a:t>
            </a:r>
          </a:p>
          <a:p>
            <a:pPr marL="171450" indent="-171450">
              <a:buFont typeface="Arial" pitchFamily="34" charset="0"/>
              <a:buChar char="•"/>
            </a:pPr>
            <a:r>
              <a:rPr lang="en-US" baseline="0" dirty="0" smtClean="0"/>
              <a:t>[animate] Describe the five major types of interactions between organisms.</a:t>
            </a:r>
          </a:p>
          <a:p>
            <a:pPr marL="171450" indent="-171450">
              <a:buFont typeface="Arial" pitchFamily="34" charset="0"/>
              <a:buChar char="•"/>
            </a:pPr>
            <a:r>
              <a:rPr lang="en-US" baseline="0" dirty="0" smtClean="0"/>
              <a:t>[animate] You will then examine how symbiotic relationships can create dependency among species.</a:t>
            </a:r>
          </a:p>
          <a:p>
            <a:pPr marL="171450" indent="-171450">
              <a:buFont typeface="Arial" pitchFamily="34" charset="0"/>
              <a:buChar char="•"/>
            </a:pPr>
            <a:r>
              <a:rPr lang="en-US" baseline="0" dirty="0" smtClean="0"/>
              <a:t>[animate] You will also explain how invasive species affect the environment they occupy.</a:t>
            </a:r>
          </a:p>
          <a:p>
            <a:pPr marL="171450" indent="-171450">
              <a:buFont typeface="Arial" pitchFamily="34" charset="0"/>
              <a:buChar char="•"/>
            </a:pPr>
            <a:r>
              <a:rPr lang="en-US" baseline="0" dirty="0" smtClean="0"/>
              <a:t>[animate] Lastly, you will describe various ways evidence can be interpreted or explained.</a:t>
            </a:r>
          </a:p>
        </p:txBody>
      </p:sp>
      <p:sp>
        <p:nvSpPr>
          <p:cNvPr id="4" name="Slide Number Placeholder 3"/>
          <p:cNvSpPr>
            <a:spLocks noGrp="1"/>
          </p:cNvSpPr>
          <p:nvPr>
            <p:ph type="sldNum" sz="quarter" idx="10"/>
          </p:nvPr>
        </p:nvSpPr>
        <p:spPr/>
        <p:txBody>
          <a:bodyPr/>
          <a:lstStyle/>
          <a:p>
            <a:fld id="{15F324B6-63DA-4FA6-B8C4-616B282EBE8D}" type="slidenum">
              <a:rPr lang="en-US" smtClean="0"/>
              <a:pPr/>
              <a:t>4</a:t>
            </a:fld>
            <a:endParaRPr lang="en-US"/>
          </a:p>
        </p:txBody>
      </p:sp>
    </p:spTree>
    <p:extLst>
      <p:ext uri="{BB962C8B-B14F-4D97-AF65-F5344CB8AC3E}">
        <p14:creationId xmlns:p14="http://schemas.microsoft.com/office/powerpoint/2010/main" val="1749879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Timing~0.5 minutes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Interactions</a:t>
            </a:r>
            <a:r>
              <a:rPr lang="en-US" baseline="0" dirty="0" smtClean="0"/>
              <a:t> among organisms can be interrupted when a new species is introduced into the environment.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Over past 200 years, several thousand foreign plant &amp; animal species have become established in the US! They</a:t>
            </a:r>
            <a:r>
              <a:rPr lang="en-US" baseline="0" dirty="0" smtClean="0"/>
              <a:t> are known as introduced species because they originated from somewhere else.</a:t>
            </a:r>
            <a:endParaRPr lang="en-US" dirty="0" smtClean="0"/>
          </a:p>
          <a:p>
            <a:pPr marL="388931" lvl="1" indent="-171450">
              <a:buFont typeface="Arial" pitchFamily="34" charset="0"/>
              <a:buChar char="•"/>
            </a:pPr>
            <a:r>
              <a:rPr lang="en-US" b="1" dirty="0" smtClean="0"/>
              <a:t>[animate]An introduced species, also known as a non native species, </a:t>
            </a:r>
            <a:r>
              <a:rPr lang="en-US" b="1" baseline="0" dirty="0" smtClean="0"/>
              <a:t> is an organism that is brought into a new ecosystem where it is not native. </a:t>
            </a:r>
            <a:r>
              <a:rPr lang="en-US" b="0" baseline="0" dirty="0" smtClean="0"/>
              <a:t>Humans are usually responsible for this introduction. This can happen either accidentally or intentionally. After a species is introduced it can become invasive.  [the image on the screen is a butterfly bush which was introduced to America in the 1900s from China] These organisms begin to interact in the environment and they being to disrupt the environment.</a:t>
            </a:r>
          </a:p>
          <a:p>
            <a:pPr marL="388931" lvl="1" indent="-171450">
              <a:buFont typeface="Arial" pitchFamily="34" charset="0"/>
              <a:buChar char="•"/>
            </a:pPr>
            <a:r>
              <a:rPr lang="en-US" b="1" baseline="0" dirty="0" smtClean="0"/>
              <a:t>[animate]An invasive species is a species that is introduced to a new ecosystem, becomes established in that ecosystem, and threatens local biodiversity.  </a:t>
            </a:r>
            <a:r>
              <a:rPr lang="en-US" b="0" baseline="0" dirty="0" smtClean="0"/>
              <a:t>1 in 7 of the species that entered the US has become invasive. This means that the new species begins to take over their new ecosystem and threatens the local plants and animals.</a:t>
            </a:r>
            <a:endParaRPr lang="en-US" b="1"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31</a:t>
            </a:fld>
            <a:endParaRPr lang="en-US"/>
          </a:p>
        </p:txBody>
      </p:sp>
    </p:spTree>
    <p:extLst>
      <p:ext uri="{BB962C8B-B14F-4D97-AF65-F5344CB8AC3E}">
        <p14:creationId xmlns:p14="http://schemas.microsoft.com/office/powerpoint/2010/main" val="577772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Timing~ 1 minute</a:t>
            </a:r>
          </a:p>
          <a:p>
            <a:pPr marL="171450" indent="-171450">
              <a:buFont typeface="Arial" pitchFamily="34" charset="0"/>
              <a:buChar char="•"/>
            </a:pPr>
            <a:r>
              <a:rPr lang="en-US" dirty="0" smtClean="0"/>
              <a:t>Humans are the main source of species introductions. Most introduced species are carried to their new ecosystem accidentally.</a:t>
            </a:r>
          </a:p>
          <a:p>
            <a:pPr marL="171450" indent="-171450">
              <a:buFont typeface="Arial" pitchFamily="34" charset="0"/>
              <a:buChar char="•"/>
            </a:pPr>
            <a:r>
              <a:rPr lang="en-US" dirty="0" smtClean="0"/>
              <a:t>[ Please discuss the examples on the slide.]</a:t>
            </a:r>
          </a:p>
          <a:p>
            <a:pPr marL="171450" indent="-171450">
              <a:buFont typeface="Arial" pitchFamily="34" charset="0"/>
              <a:buChar char="•"/>
            </a:pPr>
            <a:endParaRPr lang="en-US" dirty="0" smtClean="0"/>
          </a:p>
          <a:p>
            <a:pPr marL="171450" indent="-171450">
              <a:buFont typeface="Arial" pitchFamily="34" charset="0"/>
              <a:buChar char="•"/>
            </a:pPr>
            <a:r>
              <a:rPr lang="en-US" dirty="0" smtClean="0"/>
              <a:t>[animate]They may be accidentally carried along with cargo in planes, trains, or boats.  They climb into the crates before shipment. Many insects and rodents are introduced this way. </a:t>
            </a:r>
          </a:p>
          <a:p>
            <a:pPr marL="171450" indent="-171450">
              <a:buFont typeface="Arial" pitchFamily="34" charset="0"/>
              <a:buChar char="•"/>
            </a:pPr>
            <a:endParaRPr lang="en-US" dirty="0" smtClean="0"/>
          </a:p>
          <a:p>
            <a:pPr marL="171450" indent="-171450">
              <a:buFont typeface="Arial" pitchFamily="34" charset="0"/>
              <a:buChar char="•"/>
            </a:pPr>
            <a:r>
              <a:rPr lang="en-US" dirty="0" smtClean="0"/>
              <a:t>[animate]Marine and freshwater organisms are often introduced to new environments by ships. Some actually cling onto the ship (barnacles) others are accidentally carried in the ships ballast tanks.  When a ship empties its cargo at its destination, it becomes much lighter. In order to compensate for this, ships have ballast tanks. They fill these tanks up with lake or ocean water in order to balance the ship.  When they return home, they empty these tanks into their lake or ocean.  The problem is, they don’t just suck water into these tanks, many small marine and freshwater organisms are sucked in too and are accidentally carried to a new ecosystem.</a:t>
            </a:r>
          </a:p>
          <a:p>
            <a:pPr marL="171450" indent="-171450">
              <a:buFont typeface="Arial" pitchFamily="34" charset="0"/>
              <a:buChar char="•"/>
            </a:pPr>
            <a:endParaRPr lang="en-US" dirty="0" smtClean="0"/>
          </a:p>
          <a:p>
            <a:pPr marL="171450" indent="-171450">
              <a:buFont typeface="Arial" pitchFamily="34" charset="0"/>
              <a:buChar char="•"/>
            </a:pPr>
            <a:r>
              <a:rPr lang="en-US" dirty="0" smtClean="0"/>
              <a:t>[animate]Many pest species are carried in produce or meat. The organism is living on the produce in their native environment. Once the produce is harvested, they are carried to the new environment where it is sold.  Mediterranean fruit flies were introduced to the US this way.</a:t>
            </a:r>
          </a:p>
          <a:p>
            <a:pPr marL="171450" indent="-171450">
              <a:buFont typeface="Arial" pitchFamily="34" charset="0"/>
              <a:buChar char="•"/>
            </a:pPr>
            <a:endParaRPr lang="en-US" dirty="0" smtClean="0"/>
          </a:p>
          <a:p>
            <a:pPr marL="171450" indent="-171450">
              <a:buFont typeface="Arial" pitchFamily="34" charset="0"/>
              <a:buChar char="•"/>
            </a:pPr>
            <a:r>
              <a:rPr lang="en-US" dirty="0" smtClean="0"/>
              <a:t>[animate]People can accidentally carry small organisms on their clothing or in their luggage when they travel. They end up bringing home more than just souvenirs when they travel.</a:t>
            </a:r>
          </a:p>
          <a:p>
            <a:pPr marL="171450" indent="-171450">
              <a:buFont typeface="Arial" pitchFamily="34" charset="0"/>
              <a:buChar char="•"/>
            </a:pPr>
            <a:endParaRPr lang="en-US" dirty="0" smtClean="0"/>
          </a:p>
          <a:p>
            <a:pPr marL="171450" indent="-171450">
              <a:buFont typeface="Arial" pitchFamily="34" charset="0"/>
              <a:buChar char="•"/>
            </a:pPr>
            <a:r>
              <a:rPr lang="en-US" dirty="0" smtClean="0"/>
              <a:t>[animate]Some species are intentionally introduced by humans. When people first came to America, they brought with them birds from Europe to make it seem more like home.  People have introduced many beautiful plants into new environments for landscaping and many other organisms for food or pets. For example, Lovebirds are native to Africa, but are sold in the US as pets. People released their lovebirds in Arizona because they no longer wanted them. Lovebirds have become established in Arizona and are outcompeting native birds for nest space.</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32</a:t>
            </a:fld>
            <a:endParaRPr lang="en-US"/>
          </a:p>
        </p:txBody>
      </p:sp>
    </p:spTree>
    <p:extLst>
      <p:ext uri="{BB962C8B-B14F-4D97-AF65-F5344CB8AC3E}">
        <p14:creationId xmlns:p14="http://schemas.microsoft.com/office/powerpoint/2010/main" val="3938125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Timing~ 0.5 minutes</a:t>
            </a:r>
          </a:p>
          <a:p>
            <a:pPr marL="171450" indent="-171450">
              <a:buFont typeface="Arial" pitchFamily="34" charset="0"/>
              <a:buChar char="•"/>
            </a:pPr>
            <a:r>
              <a:rPr lang="en-US" dirty="0" smtClean="0"/>
              <a:t>Let’s think about those lovebirds, how were they able to become established in a different ecosystem. First, they were introduced to a habitat similar to their own. Southern Arizona is similar to the African desert. And, they were able to outcompete native bird species for food and nest sites.</a:t>
            </a:r>
          </a:p>
          <a:p>
            <a:pPr marL="171450" indent="-171450">
              <a:buFont typeface="Arial" pitchFamily="34" charset="0"/>
              <a:buChar char="•"/>
            </a:pPr>
            <a:r>
              <a:rPr lang="en-US" dirty="0" smtClean="0"/>
              <a:t>There are five characteristics that make an introduced species likely to become invasive[animate through the five</a:t>
            </a:r>
            <a:r>
              <a:rPr lang="en-US" baseline="0" dirty="0" smtClean="0"/>
              <a:t> examples]</a:t>
            </a:r>
            <a:r>
              <a:rPr lang="en-US" dirty="0" smtClean="0"/>
              <a:t>:</a:t>
            </a:r>
          </a:p>
          <a:p>
            <a:pPr marL="171450" indent="-171450">
              <a:buFont typeface="Arial" pitchFamily="34" charset="0"/>
              <a:buChar char="•"/>
            </a:pPr>
            <a:r>
              <a:rPr lang="en-US" dirty="0" smtClean="0"/>
              <a:t>[animate] Introduced to a habitat similar to their own</a:t>
            </a:r>
          </a:p>
          <a:p>
            <a:pPr marL="171450" indent="-171450">
              <a:buFont typeface="Arial" pitchFamily="34" charset="0"/>
              <a:buChar char="•"/>
            </a:pPr>
            <a:r>
              <a:rPr lang="en-US" dirty="0" smtClean="0"/>
              <a:t>[animate] Out compete native species(for food or shelter)</a:t>
            </a:r>
          </a:p>
          <a:p>
            <a:pPr marL="171450" indent="-171450">
              <a:buFont typeface="Arial" pitchFamily="34" charset="0"/>
              <a:buChar char="•"/>
            </a:pPr>
            <a:r>
              <a:rPr lang="en-US" dirty="0" smtClean="0"/>
              <a:t>[animate]</a:t>
            </a:r>
            <a:r>
              <a:rPr lang="en-US" baseline="0" dirty="0" smtClean="0"/>
              <a:t> </a:t>
            </a:r>
            <a:r>
              <a:rPr lang="en-US" dirty="0" smtClean="0"/>
              <a:t>Generally have no native predator(which would have kept their population in check)</a:t>
            </a:r>
          </a:p>
          <a:p>
            <a:pPr marL="171450" indent="-171450">
              <a:buFont typeface="Arial" pitchFamily="34" charset="0"/>
              <a:buChar char="•"/>
            </a:pPr>
            <a:r>
              <a:rPr lang="en-US" dirty="0" smtClean="0"/>
              <a:t>[animate] Often have high reproductive rates</a:t>
            </a:r>
          </a:p>
          <a:p>
            <a:pPr marL="171450" indent="-171450">
              <a:buFont typeface="Arial" pitchFamily="34" charset="0"/>
              <a:buChar char="•"/>
            </a:pPr>
            <a:r>
              <a:rPr lang="en-US" dirty="0" smtClean="0"/>
              <a:t>[animate] Can tolerate a range of conditions(can adapt to different climates, food sources, </a:t>
            </a:r>
            <a:r>
              <a:rPr lang="en-US" dirty="0" err="1" smtClean="0"/>
              <a:t>etc</a:t>
            </a:r>
            <a:r>
              <a:rPr lang="en-US" dirty="0" smtClean="0"/>
              <a: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33</a:t>
            </a:fld>
            <a:endParaRPr lang="en-US"/>
          </a:p>
        </p:txBody>
      </p:sp>
    </p:spTree>
    <p:extLst>
      <p:ext uri="{BB962C8B-B14F-4D97-AF65-F5344CB8AC3E}">
        <p14:creationId xmlns:p14="http://schemas.microsoft.com/office/powerpoint/2010/main" val="2537999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217481" lvl="1" indent="0">
              <a:buFont typeface="Arial" pitchFamily="34" charset="0"/>
              <a:buNone/>
            </a:pPr>
            <a:r>
              <a:rPr lang="en-US" b="1" dirty="0" smtClean="0"/>
              <a:t>Timing</a:t>
            </a:r>
            <a:r>
              <a:rPr lang="en-US" b="1" baseline="0" dirty="0" smtClean="0"/>
              <a:t> ~ 0.5 minutes</a:t>
            </a:r>
            <a:endParaRPr lang="en-US" b="1" dirty="0" smtClean="0"/>
          </a:p>
          <a:p>
            <a:pPr marL="388931" lvl="1" indent="-171450">
              <a:buFont typeface="Arial" pitchFamily="34" charset="0"/>
              <a:buChar char="•"/>
            </a:pPr>
            <a:r>
              <a:rPr lang="en-US" b="0" dirty="0" smtClean="0"/>
              <a:t>[animate]Invasive</a:t>
            </a:r>
            <a:r>
              <a:rPr lang="en-US" b="0" baseline="0" dirty="0" smtClean="0"/>
              <a:t> species threaten their new environment. They out compete native species and threaten biodiversity in the ecosystem. They disrupt food chains and throw off the ecological balance in these ecosystems.</a:t>
            </a:r>
          </a:p>
          <a:p>
            <a:pPr marL="388931" lvl="1" indent="-171450">
              <a:buFont typeface="Arial" pitchFamily="34" charset="0"/>
              <a:buChar char="•"/>
            </a:pPr>
            <a:endParaRPr lang="en-US" b="0" baseline="0" dirty="0" smtClean="0"/>
          </a:p>
          <a:p>
            <a:pPr marL="388931" lvl="1" indent="-171450">
              <a:buFont typeface="Arial" pitchFamily="34" charset="0"/>
              <a:buChar char="•"/>
            </a:pPr>
            <a:r>
              <a:rPr lang="en-US" b="0" baseline="0" dirty="0" smtClean="0"/>
              <a:t>[animate]Invasive species cause economic harm. Fruit flies for example damage the crops of many farmers. A species of termite introduced to New Orleans causes millions of dollars in damage to homes and buildings. Invasive species are difficult to get rid of. Millions of dollars are spent trying to remove these species.</a:t>
            </a:r>
          </a:p>
          <a:p>
            <a:pPr marL="388931" lvl="1" indent="-171450">
              <a:buFont typeface="Arial" pitchFamily="34" charset="0"/>
              <a:buChar char="•"/>
            </a:pPr>
            <a:endParaRPr lang="en-US" b="0" baseline="0" dirty="0" smtClean="0"/>
          </a:p>
          <a:p>
            <a:pPr marL="388931" lvl="1" indent="-171450">
              <a:buFont typeface="Arial" pitchFamily="34" charset="0"/>
              <a:buChar char="•"/>
            </a:pPr>
            <a:r>
              <a:rPr lang="en-US" b="0" baseline="0" dirty="0" smtClean="0"/>
              <a:t>[animate]Invasive species are harmful to human health. Africanized killer bees were introduced to the US threatening humans. A small worm introduced to the San Francisco bay causes a rash called swimmers itch when it imbeds itself in the skin of people swimming in the area.</a:t>
            </a:r>
            <a:endParaRPr lang="en-US" b="0" dirty="0" smtClean="0"/>
          </a:p>
          <a:p>
            <a:pPr marL="388931" lvl="1" indent="-171450">
              <a:buFont typeface="Arial" pitchFamily="34" charset="0"/>
              <a:buChar cha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34</a:t>
            </a:fld>
            <a:endParaRPr lang="en-US"/>
          </a:p>
        </p:txBody>
      </p:sp>
    </p:spTree>
    <p:extLst>
      <p:ext uri="{BB962C8B-B14F-4D97-AF65-F5344CB8AC3E}">
        <p14:creationId xmlns:p14="http://schemas.microsoft.com/office/powerpoint/2010/main" val="1401790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Timing~1 minute</a:t>
            </a:r>
          </a:p>
          <a:p>
            <a:r>
              <a:rPr lang="en-US" b="1" dirty="0" smtClean="0"/>
              <a:t>Entry audio: </a:t>
            </a:r>
            <a:r>
              <a:rPr lang="en-US" b="0" dirty="0" smtClean="0"/>
              <a:t>Use your understandin</a:t>
            </a:r>
            <a:r>
              <a:rPr lang="en-US" b="0" baseline="0" dirty="0" smtClean="0"/>
              <a:t>g of introduced and invasive species to answer the questions provided.</a:t>
            </a:r>
            <a:endParaRPr lang="en-US" b="0" dirty="0" smtClean="0"/>
          </a:p>
          <a:p>
            <a:r>
              <a:rPr lang="en-US" b="1" dirty="0" smtClean="0"/>
              <a:t>Exit audio: </a:t>
            </a:r>
            <a:r>
              <a:rPr lang="en-US" b="0" dirty="0" smtClean="0"/>
              <a:t>A species that is introduced into a new ecosystem is known as an</a:t>
            </a:r>
            <a:r>
              <a:rPr lang="en-US" b="0" baseline="0" dirty="0" smtClean="0"/>
              <a:t> introduced species. Once it becomes established in the ecosystem and threatens biodiversity, it is known as an invasive species.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35</a:t>
            </a:fld>
            <a:endParaRPr lang="en-US"/>
          </a:p>
        </p:txBody>
      </p:sp>
    </p:spTree>
    <p:extLst>
      <p:ext uri="{BB962C8B-B14F-4D97-AF65-F5344CB8AC3E}">
        <p14:creationId xmlns:p14="http://schemas.microsoft.com/office/powerpoint/2010/main" val="1492805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Timing~ 1 minute</a:t>
            </a:r>
          </a:p>
          <a:p>
            <a:pPr marL="171450" indent="-171450">
              <a:buFont typeface="Arial" pitchFamily="34" charset="0"/>
              <a:buChar char="•"/>
            </a:pPr>
            <a:endParaRPr lang="en-US" dirty="0" smtClean="0"/>
          </a:p>
          <a:p>
            <a:pPr marL="171450" indent="-171450">
              <a:buFont typeface="Arial" pitchFamily="34" charset="0"/>
              <a:buChar char="•"/>
            </a:pPr>
            <a:r>
              <a:rPr lang="en-US" dirty="0" smtClean="0"/>
              <a:t>[this</a:t>
            </a:r>
            <a:r>
              <a:rPr lang="en-US" baseline="0" dirty="0" smtClean="0"/>
              <a:t> is also the science practice: different way evidence can be interpreted or explained]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[please address that people thought it was harmless to bring new species to America, and other parts of the world. Over time, however, these species became established and began causing problems for the environment and native species]</a:t>
            </a:r>
          </a:p>
          <a:p>
            <a:pPr marL="171450" indent="-171450">
              <a:buFont typeface="Arial" pitchFamily="34" charset="0"/>
              <a:buChar char="•"/>
            </a:pPr>
            <a:r>
              <a:rPr lang="en-US" dirty="0" smtClean="0"/>
              <a:t>Let’s take a look at two examples of invasive species.</a:t>
            </a:r>
          </a:p>
          <a:p>
            <a:pPr marL="171450" indent="-171450">
              <a:buFont typeface="Arial" pitchFamily="34" charset="0"/>
              <a:buChar char="•"/>
            </a:pPr>
            <a:r>
              <a:rPr lang="en-US" dirty="0" smtClean="0"/>
              <a:t>[animated by row; there are 4 total rows]</a:t>
            </a:r>
          </a:p>
          <a:p>
            <a:pPr marL="171450" indent="-171450">
              <a:buFont typeface="Arial" pitchFamily="34" charset="0"/>
              <a:buChar char="•"/>
            </a:pPr>
            <a:r>
              <a:rPr lang="en-US" dirty="0" smtClean="0"/>
              <a:t>[animate] The Gypsy Moth is native to Europe.</a:t>
            </a:r>
          </a:p>
          <a:p>
            <a:pPr marL="171450" indent="-171450">
              <a:buFont typeface="Arial" pitchFamily="34" charset="0"/>
              <a:buChar char="•"/>
            </a:pPr>
            <a:r>
              <a:rPr lang="en-US" dirty="0" smtClean="0"/>
              <a:t>[animate] There were two invasions of Gypsy moth: The first invasion was Massachusetts and then spread throughout the Northeast. The second invasion was in North Carolina and spread throughout the Southeast.</a:t>
            </a:r>
          </a:p>
          <a:p>
            <a:pPr marL="171450" indent="-171450">
              <a:buFont typeface="Arial" pitchFamily="34" charset="0"/>
              <a:buChar char="•"/>
            </a:pPr>
            <a:r>
              <a:rPr lang="en-US" dirty="0" smtClean="0"/>
              <a:t>[animate] In 1869, a French Monk brought some Gypsy Moths to the U.S. from Europe in order to experiment with them. Some escaped. In 1993, a ship docked in North Carolina, opened its cargo hold, and out flew dozens of Gypsy Moths.</a:t>
            </a:r>
          </a:p>
          <a:p>
            <a:pPr marL="171450" indent="-171450">
              <a:buFont typeface="Arial" pitchFamily="34" charset="0"/>
              <a:buChar char="•"/>
            </a:pPr>
            <a:r>
              <a:rPr lang="en-US" dirty="0" smtClean="0"/>
              <a:t>[animate] Gypsy Moths eat the leaves of trees. The female moth can fly making it easy to spread. The moth has no predator in the US.  With a high birthrate, no predator, and the ability to fly….you can see how this quickly became a problem.  The moths devour leaves and damage forest ecosystems all over the east coast.</a:t>
            </a:r>
          </a:p>
          <a:p>
            <a:pPr marL="171450" indent="-171450">
              <a:buFont typeface="Arial" pitchFamily="34" charset="0"/>
              <a:buChar char="•"/>
            </a:pPr>
            <a:endParaRPr lang="en-US" dirty="0" smtClean="0"/>
          </a:p>
          <a:p>
            <a:pPr marL="0" indent="0">
              <a:buFont typeface="Arial" pitchFamily="34" charset="0"/>
              <a:buNone/>
            </a:pPr>
            <a:r>
              <a:rPr lang="en-US" b="1" u="sng" dirty="0" smtClean="0"/>
              <a:t>SOURCES:</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kern="1200" dirty="0" smtClean="0">
                <a:solidFill>
                  <a:schemeClr val="tx1"/>
                </a:solidFill>
                <a:latin typeface="Book Antiqua"/>
                <a:ea typeface="+mn-ea"/>
                <a:cs typeface="Book Antiqua"/>
              </a:rPr>
              <a:t>Gypsy</a:t>
            </a:r>
            <a:r>
              <a:rPr lang="en-US" sz="1050" kern="1200" baseline="0" dirty="0" smtClean="0">
                <a:solidFill>
                  <a:schemeClr val="tx1"/>
                </a:solidFill>
                <a:latin typeface="Book Antiqua"/>
                <a:ea typeface="+mn-ea"/>
                <a:cs typeface="Book Antiqua"/>
              </a:rPr>
              <a:t> moth	Olaf </a:t>
            </a:r>
            <a:r>
              <a:rPr lang="en-US" sz="1050" kern="1200" baseline="0" dirty="0" err="1" smtClean="0">
                <a:solidFill>
                  <a:schemeClr val="tx1"/>
                </a:solidFill>
                <a:latin typeface="Book Antiqua"/>
                <a:ea typeface="+mn-ea"/>
                <a:cs typeface="Book Antiqua"/>
              </a:rPr>
              <a:t>Leillinger</a:t>
            </a:r>
            <a:r>
              <a:rPr lang="en-US" sz="1050" kern="1200" baseline="0" dirty="0" smtClean="0">
                <a:solidFill>
                  <a:schemeClr val="tx1"/>
                </a:solidFill>
                <a:latin typeface="Book Antiqua"/>
                <a:ea typeface="+mn-ea"/>
                <a:cs typeface="Book Antiqua"/>
              </a:rPr>
              <a:t>	CC/GNU	8/10/08	http://commons.wikimedia.org/wiki/File:Lymantria.dispar.7679.jpg	5/18/11</a:t>
            </a:r>
            <a:endParaRPr lang="en-US" sz="1050" kern="1200" dirty="0" smtClean="0">
              <a:solidFill>
                <a:schemeClr val="tx1"/>
              </a:solidFill>
              <a:latin typeface="Book Antiqua"/>
              <a:ea typeface="+mn-ea"/>
              <a:cs typeface="Book Antiqua"/>
            </a:endParaRPr>
          </a:p>
          <a:p>
            <a:pPr marL="0" indent="0">
              <a:buFont typeface="Arial" pitchFamily="34" charset="0"/>
              <a:buNone/>
            </a:pPr>
            <a:endParaRPr lang="en-US" b="1" u="sng"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36</a:t>
            </a:fld>
            <a:endParaRPr lang="en-US"/>
          </a:p>
        </p:txBody>
      </p:sp>
    </p:spTree>
    <p:extLst>
      <p:ext uri="{BB962C8B-B14F-4D97-AF65-F5344CB8AC3E}">
        <p14:creationId xmlns:p14="http://schemas.microsoft.com/office/powerpoint/2010/main" val="330387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pPr marL="0" indent="0" eaLnBrk="1" hangingPunct="1">
              <a:buFont typeface="Arial" pitchFamily="34" charset="0"/>
              <a:buNone/>
              <a:defRPr/>
            </a:pPr>
            <a:r>
              <a:rPr lang="en-US" b="1" dirty="0" smtClean="0"/>
              <a:t>Timing~ 1 minute</a:t>
            </a:r>
          </a:p>
          <a:p>
            <a:pPr marL="171450" indent="-171450" eaLnBrk="1" hangingPunct="1">
              <a:buFont typeface="Arial" pitchFamily="34" charset="0"/>
              <a:buChar char="•"/>
              <a:defRPr/>
            </a:pPr>
            <a:r>
              <a:rPr lang="en-US" dirty="0" smtClean="0"/>
              <a:t>[please animate by row; there are 4 total rows]</a:t>
            </a:r>
          </a:p>
          <a:p>
            <a:pPr marL="171450" indent="-171450" eaLnBrk="1" hangingPunct="1">
              <a:buFont typeface="Arial" pitchFamily="34" charset="0"/>
              <a:buChar char="•"/>
              <a:defRPr/>
            </a:pPr>
            <a:r>
              <a:rPr lang="en-US" dirty="0" smtClean="0"/>
              <a:t>[animate] The Brown Tree Snake is native to Australia.</a:t>
            </a:r>
          </a:p>
          <a:p>
            <a:pPr marL="171450" indent="-171450" eaLnBrk="1" hangingPunct="1">
              <a:buFont typeface="Arial" pitchFamily="34" charset="0"/>
              <a:buChar char="•"/>
              <a:defRPr/>
            </a:pPr>
            <a:r>
              <a:rPr lang="en-US" dirty="0" smtClean="0"/>
              <a:t>[animate] It was</a:t>
            </a:r>
            <a:r>
              <a:rPr lang="en-US" baseline="0" dirty="0" smtClean="0"/>
              <a:t> introduced to the island of Guam.  Invasive species are especially dangerous in island ecosystems. There as many as 12,000 snakes per mile on Guam!!</a:t>
            </a:r>
            <a:endParaRPr lang="en-US" dirty="0" smtClean="0"/>
          </a:p>
          <a:p>
            <a:pPr marL="171450" indent="-171450" eaLnBrk="1" hangingPunct="1">
              <a:buFont typeface="Arial" pitchFamily="34" charset="0"/>
              <a:buChar char="•"/>
              <a:defRPr/>
            </a:pPr>
            <a:r>
              <a:rPr lang="en-US" dirty="0" smtClean="0"/>
              <a:t>[animate] It was brought over concealed in a WW II military transport plane. The snake has a high reproductive rate, eats a variety</a:t>
            </a:r>
            <a:r>
              <a:rPr lang="en-US" baseline="0" dirty="0" smtClean="0"/>
              <a:t> of animals, and has no predator on Guam.  It quickly became invasive.  </a:t>
            </a:r>
          </a:p>
          <a:p>
            <a:pPr marL="171450" indent="-171450" eaLnBrk="1" hangingPunct="1">
              <a:buFont typeface="Arial" pitchFamily="34" charset="0"/>
              <a:buChar char="•"/>
              <a:defRPr/>
            </a:pPr>
            <a:r>
              <a:rPr lang="en-US" sz="1050" baseline="0" dirty="0" smtClean="0"/>
              <a:t>[animate] </a:t>
            </a:r>
            <a:r>
              <a:rPr lang="en-US" sz="1050" dirty="0" smtClean="0"/>
              <a:t>It is too late to save Guam’s wildlife from the snake.  It has decimated the native population of birds, mammals, and amphibians.</a:t>
            </a:r>
          </a:p>
          <a:p>
            <a:pPr marL="171450" indent="-171450" eaLnBrk="1" hangingPunct="1">
              <a:lnSpc>
                <a:spcPct val="90000"/>
              </a:lnSpc>
              <a:buFont typeface="Arial" pitchFamily="34" charset="0"/>
              <a:buChar char="•"/>
              <a:defRPr/>
            </a:pPr>
            <a:r>
              <a:rPr lang="en-US" sz="1050" dirty="0" smtClean="0"/>
              <a:t>The snakes climb along electric wires causing power outages every 6 days! </a:t>
            </a:r>
          </a:p>
          <a:p>
            <a:pPr marL="171450" indent="-171450" eaLnBrk="1" hangingPunct="1">
              <a:lnSpc>
                <a:spcPct val="90000"/>
              </a:lnSpc>
              <a:buFont typeface="Arial" pitchFamily="34" charset="0"/>
              <a:buChar char="•"/>
              <a:defRPr/>
            </a:pPr>
            <a:r>
              <a:rPr lang="en-US" sz="1050" dirty="0" smtClean="0"/>
              <a:t>They have climbed aboard ships and made it to Hawaii at least 6 times. Luckily,</a:t>
            </a:r>
            <a:r>
              <a:rPr lang="en-US" sz="1050" baseline="0" dirty="0" smtClean="0"/>
              <a:t> they have been caught before they made it to the islands.</a:t>
            </a:r>
          </a:p>
          <a:p>
            <a:pPr marL="171450" indent="-171450" eaLnBrk="1" hangingPunct="1">
              <a:lnSpc>
                <a:spcPct val="90000"/>
              </a:lnSpc>
              <a:buFont typeface="Arial" pitchFamily="34" charset="0"/>
              <a:buChar char="•"/>
              <a:defRPr/>
            </a:pPr>
            <a:endParaRPr lang="en-US" sz="1050" baseline="0" dirty="0" smtClean="0"/>
          </a:p>
          <a:p>
            <a:pPr marL="0" indent="0" eaLnBrk="1" hangingPunct="1">
              <a:lnSpc>
                <a:spcPct val="90000"/>
              </a:lnSpc>
              <a:buFont typeface="Arial" pitchFamily="34" charset="0"/>
              <a:buNone/>
              <a:defRPr/>
            </a:pPr>
            <a:r>
              <a:rPr lang="en-US" sz="1050" b="1" u="sng" baseline="0" dirty="0" smtClean="0"/>
              <a:t>SOURCES:</a:t>
            </a:r>
          </a:p>
          <a:p>
            <a:pPr marL="0" marR="0" indent="0" algn="l" defTabSz="914400" rtl="0" eaLnBrk="1" fontAlgn="base" latinLnBrk="0" hangingPunct="1">
              <a:lnSpc>
                <a:spcPct val="90000"/>
              </a:lnSpc>
              <a:spcBef>
                <a:spcPts val="571"/>
              </a:spcBef>
              <a:spcAft>
                <a:spcPct val="0"/>
              </a:spcAft>
              <a:buClrTx/>
              <a:buSzTx/>
              <a:buFont typeface="Arial" pitchFamily="34" charset="0"/>
              <a:buNone/>
              <a:tabLst/>
              <a:defRPr/>
            </a:pPr>
            <a:r>
              <a:rPr lang="en-US" sz="1050" kern="1200" dirty="0" smtClean="0">
                <a:solidFill>
                  <a:schemeClr val="tx1"/>
                </a:solidFill>
                <a:latin typeface="Book Antiqua"/>
                <a:ea typeface="+mn-ea"/>
                <a:cs typeface="Book Antiqua"/>
              </a:rPr>
              <a:t>Brown tree snake	Mark</a:t>
            </a:r>
            <a:r>
              <a:rPr lang="en-US" sz="1050" kern="1200" baseline="0" dirty="0" smtClean="0">
                <a:solidFill>
                  <a:schemeClr val="tx1"/>
                </a:solidFill>
                <a:latin typeface="Book Antiqua"/>
                <a:ea typeface="+mn-ea"/>
                <a:cs typeface="Book Antiqua"/>
              </a:rPr>
              <a:t> </a:t>
            </a:r>
            <a:r>
              <a:rPr lang="en-US" sz="1050" kern="1200" baseline="0" dirty="0" err="1" smtClean="0">
                <a:solidFill>
                  <a:schemeClr val="tx1"/>
                </a:solidFill>
                <a:latin typeface="Book Antiqua"/>
                <a:ea typeface="+mn-ea"/>
                <a:cs typeface="Book Antiqua"/>
              </a:rPr>
              <a:t>Kempen</a:t>
            </a:r>
            <a:r>
              <a:rPr lang="en-US" sz="1050" kern="1200" baseline="0" dirty="0" smtClean="0">
                <a:solidFill>
                  <a:schemeClr val="tx1"/>
                </a:solidFill>
                <a:latin typeface="Book Antiqua"/>
                <a:ea typeface="+mn-ea"/>
                <a:cs typeface="Book Antiqua"/>
              </a:rPr>
              <a:t>	CC/GNU	2003	http://en.wikipedia.org/wiki/File:Snake_browntree.jpg	5/18/11</a:t>
            </a:r>
            <a:endParaRPr lang="en-US" sz="1050" kern="1200" dirty="0" smtClean="0">
              <a:solidFill>
                <a:schemeClr val="tx1"/>
              </a:solidFill>
              <a:latin typeface="Book Antiqua"/>
              <a:ea typeface="+mn-ea"/>
              <a:cs typeface="Book Antiqua"/>
            </a:endParaRPr>
          </a:p>
          <a:p>
            <a:pPr marL="0" indent="0" eaLnBrk="1" hangingPunct="1">
              <a:lnSpc>
                <a:spcPct val="90000"/>
              </a:lnSpc>
              <a:buFont typeface="Arial" pitchFamily="34" charset="0"/>
              <a:buNone/>
              <a:defRPr/>
            </a:pPr>
            <a:endParaRPr lang="en-US" b="1" u="sng"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37</a:t>
            </a:fld>
            <a:endParaRPr lang="en-US"/>
          </a:p>
        </p:txBody>
      </p:sp>
    </p:spTree>
    <p:extLst>
      <p:ext uri="{BB962C8B-B14F-4D97-AF65-F5344CB8AC3E}">
        <p14:creationId xmlns:p14="http://schemas.microsoft.com/office/powerpoint/2010/main" val="778895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 0.5 minutes.</a:t>
            </a:r>
          </a:p>
          <a:p>
            <a:pPr marL="171450" indent="-171450">
              <a:buFont typeface="Arial" pitchFamily="34" charset="0"/>
              <a:buChar char="•"/>
            </a:pPr>
            <a:r>
              <a:rPr lang="en-US" dirty="0" smtClean="0"/>
              <a:t>In</a:t>
            </a:r>
            <a:r>
              <a:rPr lang="en-US" baseline="0" dirty="0" smtClean="0"/>
              <a:t> this lesson you were answering the lesson question “How do organisms interact with each other and the environment?”, which identifies the unique interactions among organisms in the environment.</a:t>
            </a:r>
          </a:p>
          <a:p>
            <a:pPr marL="171450" indent="-171450">
              <a:buFont typeface="Arial" pitchFamily="34" charset="0"/>
              <a:buChar char="•"/>
            </a:pPr>
            <a:r>
              <a:rPr lang="en-US" baseline="0" dirty="0" smtClean="0"/>
              <a:t>Let’s review what you have learned today.</a:t>
            </a:r>
          </a:p>
        </p:txBody>
      </p:sp>
      <p:sp>
        <p:nvSpPr>
          <p:cNvPr id="4" name="Slide Number Placeholder 3"/>
          <p:cNvSpPr>
            <a:spLocks noGrp="1"/>
          </p:cNvSpPr>
          <p:nvPr>
            <p:ph type="sldNum" sz="quarter" idx="10"/>
          </p:nvPr>
        </p:nvSpPr>
        <p:spPr/>
        <p:txBody>
          <a:bodyPr/>
          <a:lstStyle/>
          <a:p>
            <a:fld id="{15F324B6-63DA-4FA6-B8C4-616B282EBE8D}" type="slidenum">
              <a:rPr lang="en-US" smtClean="0"/>
              <a:pPr/>
              <a:t>38</a:t>
            </a:fld>
            <a:endParaRPr lang="en-US"/>
          </a:p>
        </p:txBody>
      </p:sp>
    </p:spTree>
    <p:extLst>
      <p:ext uri="{BB962C8B-B14F-4D97-AF65-F5344CB8AC3E}">
        <p14:creationId xmlns:p14="http://schemas.microsoft.com/office/powerpoint/2010/main" val="1974390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Timing ≈ 0.5 minutes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[please review the main points; animate 3x]</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r>
              <a:rPr lang="en-US" sz="1200" b="1" u="sng" kern="1200" dirty="0" smtClean="0">
                <a:solidFill>
                  <a:schemeClr val="tx1"/>
                </a:solidFill>
                <a:latin typeface="+mn-lt"/>
                <a:ea typeface="+mn-ea"/>
                <a:cs typeface="+mn-cs"/>
              </a:rPr>
              <a:t>SOURCES:</a:t>
            </a:r>
            <a:endParaRPr lang="en-US" dirty="0" smtClean="0"/>
          </a:p>
          <a:p>
            <a:pPr lvl="1">
              <a:buFont typeface="Arial" pitchFamily="34" charset="0"/>
              <a:buNone/>
            </a:pPr>
            <a:r>
              <a:rPr lang="en-US" dirty="0" smtClean="0"/>
              <a:t>Ray and fish	</a:t>
            </a:r>
            <a:r>
              <a:rPr lang="en-US" dirty="0" err="1" smtClean="0"/>
              <a:t>icelight</a:t>
            </a:r>
            <a:r>
              <a:rPr lang="en-US" dirty="0" smtClean="0"/>
              <a:t>	CC generic	12/16/07	http://www.flickr.com/photos/icelight/2116064994/	2/11/11</a:t>
            </a: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[please review the main points; animate 3X]</a:t>
            </a:r>
            <a:endParaRPr lang="en-US" sz="1200" u="sng" kern="1200" dirty="0" smtClean="0">
              <a:solidFill>
                <a:schemeClr val="tx1"/>
              </a:solidFill>
              <a:latin typeface="+mn-lt"/>
              <a:ea typeface="+mn-ea"/>
              <a:cs typeface="+mn-cs"/>
              <a:hlinkClick r:id="rId3"/>
            </a:endParaRPr>
          </a:p>
          <a:p>
            <a:pPr lvl="1">
              <a:buFont typeface="Arial" pitchFamily="34" charset="0"/>
              <a:buNone/>
            </a:pPr>
            <a:endParaRPr lang="en-US" b="1"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r>
              <a:rPr lang="en-US" sz="1200" b="1" u="sng" kern="1200" dirty="0" smtClean="0">
                <a:solidFill>
                  <a:schemeClr val="tx1"/>
                </a:solidFill>
                <a:latin typeface="+mn-lt"/>
                <a:ea typeface="+mn-ea"/>
                <a:cs typeface="+mn-cs"/>
              </a:rPr>
              <a:t>SOURCES:</a:t>
            </a:r>
            <a:endParaRPr lang="en-US" b="1"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0.5 minutes</a:t>
            </a:r>
          </a:p>
          <a:p>
            <a:r>
              <a:rPr lang="en-US" b="1" dirty="0" smtClean="0"/>
              <a:t>Recap: </a:t>
            </a:r>
            <a:r>
              <a:rPr lang="en-US" b="0" dirty="0" smtClean="0"/>
              <a:t>In t</a:t>
            </a:r>
            <a:r>
              <a:rPr lang="en-US" b="0" baseline="0" dirty="0" smtClean="0"/>
              <a:t>he warm up you identified key terms that will help you in this lesson. You recalled that a species is a group of organisms that breed and produce offspring that can breed. When species live in the same area, they often interact with one another.</a:t>
            </a:r>
            <a:endParaRPr lang="en-US" b="1" dirty="0" smtClean="0"/>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smtClean="0"/>
              <a:t>Connect: </a:t>
            </a:r>
            <a:r>
              <a:rPr lang="en-US" b="0" dirty="0" smtClean="0"/>
              <a:t>Throughout</a:t>
            </a:r>
            <a:r>
              <a:rPr lang="en-US" b="0" baseline="0" dirty="0" smtClean="0"/>
              <a:t> this lesson you will be answering the lesson question [read lesson question]</a:t>
            </a:r>
            <a:endParaRPr lang="en-US" b="1" dirty="0" smtClean="0"/>
          </a:p>
          <a:p>
            <a:r>
              <a:rPr lang="en-US" b="1" dirty="0" smtClean="0"/>
              <a:t>Preview</a:t>
            </a:r>
            <a:r>
              <a:rPr lang="en-US" b="0" dirty="0" smtClean="0"/>
              <a:t>: [animate Next and first</a:t>
            </a:r>
            <a:r>
              <a:rPr lang="en-US" b="0" baseline="0" dirty="0" smtClean="0"/>
              <a:t> two boxes</a:t>
            </a:r>
            <a:r>
              <a:rPr lang="en-US" b="0" dirty="0" smtClean="0"/>
              <a:t>]You will begin with</a:t>
            </a:r>
            <a:r>
              <a:rPr lang="en-US" b="0" baseline="0" dirty="0" smtClean="0"/>
              <a:t> the short term interactions among organisms including predation and competition. [animate bottom three boxes] You will then learn about interactions that are long term such as mutualism, commensalism, and parasitism.[note the differences in color of boxes and that these are all vocab terms that will be defined within the lesson]</a:t>
            </a:r>
            <a:endParaRPr lang="en-US" b="1"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5</a:t>
            </a:fld>
            <a:endParaRPr lang="en-US"/>
          </a:p>
        </p:txBody>
      </p:sp>
    </p:spTree>
    <p:extLst>
      <p:ext uri="{BB962C8B-B14F-4D97-AF65-F5344CB8AC3E}">
        <p14:creationId xmlns:p14="http://schemas.microsoft.com/office/powerpoint/2010/main" val="1073981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0.5 minutes</a:t>
            </a:r>
          </a:p>
          <a:p>
            <a:r>
              <a:rPr lang="en-US" dirty="0" smtClean="0"/>
              <a:t>[please</a:t>
            </a:r>
            <a:r>
              <a:rPr lang="en-US" baseline="0" dirty="0" smtClean="0"/>
              <a:t> review; animate 3x]</a:t>
            </a:r>
            <a:endParaRPr lang="en-US"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41</a:t>
            </a:fld>
            <a:endParaRPr lang="en-US"/>
          </a:p>
        </p:txBody>
      </p:sp>
    </p:spTree>
    <p:extLst>
      <p:ext uri="{BB962C8B-B14F-4D97-AF65-F5344CB8AC3E}">
        <p14:creationId xmlns:p14="http://schemas.microsoft.com/office/powerpoint/2010/main" val="1679796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457200"/>
            <a:ext cx="5859462" cy="3298825"/>
          </a:xfrm>
        </p:spPr>
      </p:sp>
      <p:sp>
        <p:nvSpPr>
          <p:cNvPr id="3" name="Notes Placeholder 2"/>
          <p:cNvSpPr>
            <a:spLocks noGrp="1"/>
          </p:cNvSpPr>
          <p:nvPr>
            <p:ph type="body" idx="1"/>
          </p:nvPr>
        </p:nvSpPr>
        <p:spPr/>
        <p:txBody>
          <a:bodyPr/>
          <a:lstStyle/>
          <a:p>
            <a:r>
              <a:rPr lang="en-US" b="1" dirty="0" smtClean="0"/>
              <a:t>Timing ≈ 0.5 minutes</a:t>
            </a:r>
          </a:p>
          <a:p>
            <a:pPr marL="0" marR="0" indent="0" algn="l" defTabSz="914400" rtl="0" eaLnBrk="1" fontAlgn="base" latinLnBrk="0" hangingPunct="1">
              <a:lnSpc>
                <a:spcPct val="100000"/>
              </a:lnSpc>
              <a:spcBef>
                <a:spcPts val="571"/>
              </a:spcBef>
              <a:spcAft>
                <a:spcPct val="0"/>
              </a:spcAft>
              <a:buClrTx/>
              <a:buSzTx/>
              <a:buFontTx/>
              <a:buNone/>
              <a:tabLst/>
              <a:defRPr/>
            </a:pPr>
            <a:r>
              <a:rPr lang="en-US" dirty="0" smtClean="0"/>
              <a:t>Review the lesson’s objectives, which are listed on the slide. As a result of this lesson, you now should be able to do all of these things.</a:t>
            </a:r>
            <a:endParaRPr lang="en-US" b="0" dirty="0" smtClean="0"/>
          </a:p>
        </p:txBody>
      </p:sp>
      <p:sp>
        <p:nvSpPr>
          <p:cNvPr id="4" name="Slide Number Placeholder 3"/>
          <p:cNvSpPr>
            <a:spLocks noGrp="1"/>
          </p:cNvSpPr>
          <p:nvPr>
            <p:ph type="sldNum" sz="quarter" idx="10"/>
          </p:nvPr>
        </p:nvSpPr>
        <p:spPr/>
        <p:txBody>
          <a:bodyPr/>
          <a:lstStyle/>
          <a:p>
            <a:fld id="{15F324B6-63DA-4FA6-B8C4-616B282EBE8D}" type="slidenum">
              <a:rPr lang="en-US" smtClean="0"/>
              <a:pPr/>
              <a:t>42</a:t>
            </a:fld>
            <a:endParaRPr lang="en-US"/>
          </a:p>
        </p:txBody>
      </p:sp>
    </p:spTree>
    <p:extLst>
      <p:ext uri="{BB962C8B-B14F-4D97-AF65-F5344CB8AC3E}">
        <p14:creationId xmlns:p14="http://schemas.microsoft.com/office/powerpoint/2010/main" val="1067581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a:t>
            </a:r>
            <a:r>
              <a:rPr lang="en-US" b="1" baseline="0" dirty="0" smtClean="0"/>
              <a:t> 0.5 minutes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smtClean="0"/>
              <a:t>Entry audio: </a:t>
            </a:r>
            <a:r>
              <a:rPr lang="en-US" b="0" dirty="0" smtClean="0"/>
              <a:t>In</a:t>
            </a:r>
            <a:r>
              <a:rPr lang="en-US" b="1" dirty="0" smtClean="0"/>
              <a:t> </a:t>
            </a:r>
            <a:r>
              <a:rPr lang="en-US" dirty="0" smtClean="0"/>
              <a:t>this assignment, you will explore common interactions among organisms. You will use the information you learn to answer questions related to the five interactions among organisms as well as information on invasive species.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43</a:t>
            </a:fld>
            <a:endParaRPr lang="en-US"/>
          </a:p>
        </p:txBody>
      </p:sp>
    </p:spTree>
    <p:extLst>
      <p:ext uri="{BB962C8B-B14F-4D97-AF65-F5344CB8AC3E}">
        <p14:creationId xmlns:p14="http://schemas.microsoft.com/office/powerpoint/2010/main" val="1479693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5 minutes</a:t>
            </a:r>
          </a:p>
          <a:p>
            <a:r>
              <a:rPr lang="en-US" b="1" dirty="0" smtClean="0"/>
              <a:t>Entry audio</a:t>
            </a:r>
            <a:r>
              <a:rPr lang="en-US" dirty="0" smtClean="0"/>
              <a:t>: Read the information on predators</a:t>
            </a:r>
            <a:r>
              <a:rPr lang="en-US" baseline="0" dirty="0" smtClean="0"/>
              <a:t> using the link provided, then answer the questions.</a:t>
            </a:r>
          </a:p>
          <a:p>
            <a:r>
              <a:rPr lang="en-US" b="1" baseline="0" dirty="0" smtClean="0"/>
              <a:t>Hint audio 1: </a:t>
            </a:r>
            <a:r>
              <a:rPr lang="en-US" baseline="0" dirty="0" smtClean="0"/>
              <a:t>Predators are organisms that hunt or prey on other animals for food.</a:t>
            </a:r>
          </a:p>
          <a:p>
            <a:r>
              <a:rPr lang="en-US" b="1" baseline="0" dirty="0" smtClean="0"/>
              <a:t>Hint audio 2: </a:t>
            </a:r>
            <a:r>
              <a:rPr lang="en-US" baseline="0" dirty="0" smtClean="0"/>
              <a:t>The weapons used by predators are also known as adaptations. Adaptations are traits that help an organism survive.</a:t>
            </a:r>
          </a:p>
          <a:p>
            <a:r>
              <a:rPr lang="en-US" b="1" baseline="0" dirty="0" smtClean="0"/>
              <a:t>Exit audio: </a:t>
            </a:r>
            <a:r>
              <a:rPr lang="en-US" baseline="0" dirty="0" smtClean="0"/>
              <a:t>Predators prey on other animals for food. Teeth, claws, and jaws are the three main weapons used by predators to catch their prey.</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44</a:t>
            </a:fld>
            <a:endParaRPr lang="en-US"/>
          </a:p>
        </p:txBody>
      </p:sp>
    </p:spTree>
    <p:extLst>
      <p:ext uri="{BB962C8B-B14F-4D97-AF65-F5344CB8AC3E}">
        <p14:creationId xmlns:p14="http://schemas.microsoft.com/office/powerpoint/2010/main" val="1274192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5 </a:t>
            </a:r>
            <a:r>
              <a:rPr lang="en-US" b="1" baseline="0" dirty="0" smtClean="0"/>
              <a:t> minutes</a:t>
            </a:r>
            <a:endParaRPr lang="en-US" b="1" dirty="0" smtClean="0"/>
          </a:p>
          <a:p>
            <a:r>
              <a:rPr lang="en-US" b="1" dirty="0" smtClean="0"/>
              <a:t>Entry audio: </a:t>
            </a:r>
            <a:r>
              <a:rPr lang="en-US" b="0" dirty="0" smtClean="0"/>
              <a:t>Read</a:t>
            </a:r>
            <a:r>
              <a:rPr lang="en-US" b="0" baseline="0" dirty="0" smtClean="0"/>
              <a:t> the information on symbiosis using the link, then answer the questions provided.</a:t>
            </a:r>
            <a:r>
              <a:rPr lang="en-US" b="1" dirty="0" smtClean="0"/>
              <a:t/>
            </a:r>
            <a:br>
              <a:rPr lang="en-US" b="1" dirty="0" smtClean="0"/>
            </a:br>
            <a:r>
              <a:rPr lang="en-US" b="1" dirty="0" smtClean="0"/>
              <a:t>Exit audio: </a:t>
            </a:r>
            <a:r>
              <a:rPr lang="en-US" b="0" dirty="0" smtClean="0"/>
              <a:t>Symbiosis is a long term interaction between</a:t>
            </a:r>
            <a:r>
              <a:rPr lang="en-US" b="0" baseline="0" dirty="0" smtClean="0"/>
              <a:t> two different species. Mutualism, commensalism, and parasitism are the three types of symbiosis.</a:t>
            </a:r>
            <a:endParaRPr lang="en-US" b="0" dirty="0" smtClean="0"/>
          </a:p>
          <a:p>
            <a:r>
              <a:rPr lang="en-US" sz="1050" kern="1200" dirty="0" smtClean="0">
                <a:solidFill>
                  <a:schemeClr val="tx1"/>
                </a:solidFill>
                <a:latin typeface="Book Antiqua"/>
                <a:ea typeface="+mn-ea"/>
                <a:cs typeface="Book Antiqua"/>
              </a:rPr>
              <a:t/>
            </a:r>
            <a:br>
              <a:rPr lang="en-US" sz="1050" kern="1200" dirty="0" smtClean="0">
                <a:solidFill>
                  <a:schemeClr val="tx1"/>
                </a:solidFill>
                <a:latin typeface="Book Antiqua"/>
                <a:ea typeface="+mn-ea"/>
                <a:cs typeface="Book Antiqua"/>
              </a:rPr>
            </a:b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45</a:t>
            </a:fld>
            <a:endParaRPr lang="en-US"/>
          </a:p>
        </p:txBody>
      </p:sp>
    </p:spTree>
    <p:extLst>
      <p:ext uri="{BB962C8B-B14F-4D97-AF65-F5344CB8AC3E}">
        <p14:creationId xmlns:p14="http://schemas.microsoft.com/office/powerpoint/2010/main" val="2145250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5 minutes</a:t>
            </a:r>
          </a:p>
          <a:p>
            <a:r>
              <a:rPr lang="en-US" b="1" dirty="0" smtClean="0"/>
              <a:t>Entry audio: Read about</a:t>
            </a:r>
            <a:r>
              <a:rPr lang="en-US" b="1" baseline="0" dirty="0" smtClean="0"/>
              <a:t> invasive species in Wisconsin using the link provided, then answer the questions.</a:t>
            </a:r>
            <a:r>
              <a:rPr lang="en-US" b="1" dirty="0" smtClean="0"/>
              <a:t/>
            </a:r>
            <a:br>
              <a:rPr lang="en-US" b="1" dirty="0" smtClean="0"/>
            </a:br>
            <a:r>
              <a:rPr lang="en-US" b="1" dirty="0" smtClean="0"/>
              <a:t>Exit audio: </a:t>
            </a:r>
            <a:r>
              <a:rPr lang="en-US" b="0" dirty="0" smtClean="0"/>
              <a:t>Wild parsnip are an invasive species in Wisconsin. It is unknown</a:t>
            </a:r>
            <a:r>
              <a:rPr lang="en-US" b="0" baseline="0" dirty="0" smtClean="0"/>
              <a:t> how it invaded Wisconsin, but it is seen throughout the state and grows rapidly. If your skin comes into contact with wild parsnip and it interacts with ultraviolet light, you will have a burn on your skin from the wild parsnip. The burn can blister and last for up to two days. To remove the parsnip it needs to be cut at the root and for large populations you can use a power brush cutter.</a:t>
            </a:r>
            <a:endParaRPr lang="en-US" b="1"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46</a:t>
            </a:fld>
            <a:endParaRPr lang="en-US"/>
          </a:p>
        </p:txBody>
      </p:sp>
    </p:spTree>
    <p:extLst>
      <p:ext uri="{BB962C8B-B14F-4D97-AF65-F5344CB8AC3E}">
        <p14:creationId xmlns:p14="http://schemas.microsoft.com/office/powerpoint/2010/main" val="2393859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Timing~5 minutes</a:t>
            </a:r>
          </a:p>
          <a:p>
            <a:r>
              <a:rPr lang="en-US" b="1" dirty="0" smtClean="0"/>
              <a:t>Entry audio: </a:t>
            </a:r>
            <a:r>
              <a:rPr lang="en-US" b="0" dirty="0" smtClean="0"/>
              <a:t>Read about how you can avoid spreading invasive species using this</a:t>
            </a:r>
            <a:r>
              <a:rPr lang="en-US" b="0" baseline="0" dirty="0" smtClean="0"/>
              <a:t> link, then answer the questions provided.</a:t>
            </a:r>
            <a:endParaRPr lang="en-US" b="0" dirty="0" smtClean="0"/>
          </a:p>
          <a:p>
            <a:r>
              <a:rPr lang="en-US" b="1" dirty="0" smtClean="0"/>
              <a:t>Exit audio: </a:t>
            </a:r>
            <a:r>
              <a:rPr lang="en-US" b="0" dirty="0" smtClean="0"/>
              <a:t>There are things you can do</a:t>
            </a:r>
            <a:r>
              <a:rPr lang="en-US" b="0" baseline="0" dirty="0" smtClean="0"/>
              <a:t> to avoid the spread of invasive plant species from one area to another. A few things you can do include cleaning yourself, pets, equipment, shoes to remove any plant seeds or plant parts. You can also stay on trails when hiking, throw seeds you find at home in the trash, and use firewood in the same place you find it. All of these things can help reduce the spread of invasive </a:t>
            </a:r>
            <a:r>
              <a:rPr lang="en-US" b="0" baseline="0" smtClean="0"/>
              <a:t>plant species.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47</a:t>
            </a:fld>
            <a:endParaRPr lang="en-US"/>
          </a:p>
        </p:txBody>
      </p:sp>
    </p:spTree>
    <p:extLst>
      <p:ext uri="{BB962C8B-B14F-4D97-AF65-F5344CB8AC3E}">
        <p14:creationId xmlns:p14="http://schemas.microsoft.com/office/powerpoint/2010/main" val="311917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latin typeface="+mn-lt"/>
                <a:ea typeface="+mn-ea"/>
                <a:cs typeface="+mn-cs"/>
              </a:rPr>
              <a:t>Predation</a:t>
            </a:r>
            <a:r>
              <a:rPr lang="en-US" sz="1200" b="1" kern="1200" baseline="0" dirty="0" smtClean="0">
                <a:solidFill>
                  <a:schemeClr val="tx1"/>
                </a:solidFill>
                <a:latin typeface="+mn-lt"/>
                <a:ea typeface="+mn-ea"/>
                <a:cs typeface="+mn-cs"/>
              </a:rPr>
              <a:t> is an interaction where one species kills and consumes another species.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Please discuss the following examples (each on click):]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[animate]A lion kills and eats a zebra for food.  [circle the lion, noting the lion is the predator]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[animate]A snake kills and eats a mouse for food.  The snake kills and eats the mouse. [circle the snake’s face, noting the snake is the predator]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endParaRPr lang="en-US" sz="1200" b="1" u="sng"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pPr lvl="1">
              <a:buFont typeface="Arial" pitchFamily="34" charset="0"/>
              <a:buNone/>
            </a:pPr>
            <a:endParaRPr lang="en-US" dirty="0" smtClean="0"/>
          </a:p>
          <a:p>
            <a:pPr lvl="1">
              <a:buFont typeface="Arial" pitchFamily="34" charset="0"/>
              <a:buNone/>
            </a:pPr>
            <a:r>
              <a:rPr lang="en-US" dirty="0" smtClean="0"/>
              <a:t>Lion</a:t>
            </a:r>
            <a:r>
              <a:rPr lang="en-US" baseline="0" dirty="0" smtClean="0"/>
              <a:t> and zebra	image licensed by </a:t>
            </a:r>
            <a:r>
              <a:rPr lang="en-US" baseline="0" dirty="0" err="1" smtClean="0"/>
              <a:t>iStock</a:t>
            </a:r>
            <a:r>
              <a:rPr lang="en-US" baseline="0" dirty="0" smtClean="0"/>
              <a:t>	2/11/11</a:t>
            </a:r>
          </a:p>
          <a:p>
            <a:pPr lvl="1">
              <a:buFont typeface="Arial" pitchFamily="34" charset="0"/>
              <a:buNone/>
            </a:pPr>
            <a:r>
              <a:rPr lang="en-US" baseline="0" dirty="0" smtClean="0"/>
              <a:t>Snake and mouse	Cole </a:t>
            </a:r>
            <a:r>
              <a:rPr lang="en-US" baseline="0" dirty="0" err="1" smtClean="0"/>
              <a:t>Shatto</a:t>
            </a:r>
            <a:r>
              <a:rPr lang="en-US" baseline="0" dirty="0" smtClean="0"/>
              <a:t>	CC/GNU	12/11/06	http://commons.wikimedia.org/wiki/File:Rosy_boa_eating.JPG	2/9/11</a:t>
            </a: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latin typeface="+mn-lt"/>
                <a:ea typeface="+mn-ea"/>
                <a:cs typeface="+mn-cs"/>
              </a:rPr>
              <a:t>Competition is an</a:t>
            </a:r>
            <a:r>
              <a:rPr lang="en-US" sz="1200" b="1" kern="1200" baseline="0" dirty="0" smtClean="0">
                <a:solidFill>
                  <a:schemeClr val="tx1"/>
                </a:solidFill>
                <a:latin typeface="+mn-lt"/>
                <a:ea typeface="+mn-ea"/>
                <a:cs typeface="+mn-cs"/>
              </a:rPr>
              <a:t> interaction </a:t>
            </a:r>
            <a:r>
              <a:rPr lang="en-US" sz="1200" b="1" kern="1200" dirty="0" smtClean="0">
                <a:solidFill>
                  <a:schemeClr val="tx1"/>
                </a:solidFill>
                <a:latin typeface="+mn-lt"/>
                <a:ea typeface="+mn-ea"/>
                <a:cs typeface="+mn-cs"/>
              </a:rPr>
              <a:t>where two species require the same limited resource such as food, water, shelter,</a:t>
            </a:r>
            <a:r>
              <a:rPr lang="en-US" sz="1200" b="1" kern="1200" baseline="0" dirty="0" smtClean="0">
                <a:solidFill>
                  <a:schemeClr val="tx1"/>
                </a:solidFill>
                <a:latin typeface="+mn-lt"/>
                <a:ea typeface="+mn-ea"/>
                <a:cs typeface="+mn-cs"/>
              </a:rPr>
              <a:t> or sunlight</a:t>
            </a:r>
            <a:r>
              <a:rPr lang="en-US" sz="1200" b="1" kern="1200" dirty="0" smtClean="0">
                <a:solidFill>
                  <a:schemeClr val="tx1"/>
                </a:solidFill>
                <a:latin typeface="+mn-lt"/>
                <a:ea typeface="+mn-ea"/>
                <a:cs typeface="+mn-cs"/>
              </a:rPr>
              <a:t>. A resource is an element needed for survival (food, water, shelter, or sunlight)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Please explain the</a:t>
            </a:r>
            <a:r>
              <a:rPr lang="en-US" sz="1200" b="0" kern="1200" baseline="0" dirty="0" smtClean="0">
                <a:solidFill>
                  <a:schemeClr val="tx1"/>
                </a:solidFill>
                <a:latin typeface="+mn-lt"/>
                <a:ea typeface="+mn-ea"/>
                <a:cs typeface="+mn-cs"/>
              </a:rPr>
              <a:t> examples (each on click).]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[animate] Hyenas and other African carnivores (like these vultures)  have the same food source (zebras, gazelles) and live in the same environment.  They compete fiercely and even battle for food.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[animate] Different species of birds like the bluebird and sparrow compete for places to build their nests.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[animate] The trees in a rainforest compete for sunlight.  Trees need to grow tall in order to gain the sunlight they need.  They crowd out smaller trees as they compete for light and space.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Hyena vs. vultures	Matthew</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Westercamp</a:t>
            </a:r>
            <a:r>
              <a:rPr lang="en-US" sz="1200" kern="1200" baseline="0" dirty="0" smtClean="0">
                <a:solidFill>
                  <a:schemeClr val="tx1"/>
                </a:solidFill>
                <a:latin typeface="+mn-lt"/>
                <a:ea typeface="+mn-ea"/>
                <a:cs typeface="+mn-cs"/>
              </a:rPr>
              <a:t>	CC share alike	6/1/08	http://www.flickr.com/photos/silentcow/2842633020/in/photostream/	2/11/11</a:t>
            </a:r>
          </a:p>
          <a:p>
            <a:r>
              <a:rPr lang="en-US" sz="1200" kern="1200" baseline="0" dirty="0" smtClean="0">
                <a:solidFill>
                  <a:schemeClr val="tx1"/>
                </a:solidFill>
                <a:latin typeface="+mn-lt"/>
                <a:ea typeface="+mn-ea"/>
                <a:cs typeface="+mn-cs"/>
              </a:rPr>
              <a:t>Forest in Bangladesh	USAID	PD	9/18/04	http://en.wikipedia.org/wiki/File:BN-forest.jpg	2/11/11</a:t>
            </a:r>
          </a:p>
          <a:p>
            <a:r>
              <a:rPr lang="en-US" sz="1200" kern="1200" baseline="0" dirty="0" smtClean="0">
                <a:solidFill>
                  <a:schemeClr val="tx1"/>
                </a:solidFill>
                <a:latin typeface="+mn-lt"/>
                <a:ea typeface="+mn-ea"/>
                <a:cs typeface="+mn-cs"/>
              </a:rPr>
              <a:t>Bluebird nest	</a:t>
            </a:r>
            <a:r>
              <a:rPr lang="en-US" sz="1200" kern="1200" baseline="0" dirty="0" err="1" smtClean="0">
                <a:solidFill>
                  <a:schemeClr val="tx1"/>
                </a:solidFill>
                <a:latin typeface="+mn-lt"/>
                <a:ea typeface="+mn-ea"/>
                <a:cs typeface="+mn-cs"/>
              </a:rPr>
              <a:t>VivaVictoria</a:t>
            </a:r>
            <a:r>
              <a:rPr lang="en-US" sz="1200" kern="1200" baseline="0" dirty="0" smtClean="0">
                <a:solidFill>
                  <a:schemeClr val="tx1"/>
                </a:solidFill>
                <a:latin typeface="+mn-lt"/>
                <a:ea typeface="+mn-ea"/>
                <a:cs typeface="+mn-cs"/>
              </a:rPr>
              <a:t>	CC/GNU	5/6/07	http://commons.wikimedia.org/wiki/File:Sialia-Mexicana-Sunnyvale-Male-Feeding.jpg	2/11/11</a:t>
            </a:r>
            <a:endParaRPr lang="en-US" sz="1200" kern="1200" dirty="0" smtClean="0">
              <a:solidFill>
                <a:schemeClr val="tx1"/>
              </a:solidFill>
              <a:latin typeface="+mn-lt"/>
              <a:ea typeface="+mn-ea"/>
              <a:cs typeface="+mn-cs"/>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lstStyle/>
          <a:p>
            <a:r>
              <a:rPr lang="en-US" b="1" dirty="0" smtClean="0"/>
              <a:t>Timing~ 1 minute</a:t>
            </a:r>
          </a:p>
          <a:p>
            <a:r>
              <a:rPr lang="en-US" b="1" dirty="0" smtClean="0"/>
              <a:t>Entry</a:t>
            </a:r>
            <a:r>
              <a:rPr lang="en-US" b="1" baseline="0" dirty="0" smtClean="0"/>
              <a:t> audio: </a:t>
            </a:r>
            <a:r>
              <a:rPr lang="en-US" baseline="0" dirty="0" smtClean="0"/>
              <a:t>Recall the first two interactions among organisms and use that knowledge to help you answer the questions provided.</a:t>
            </a:r>
          </a:p>
          <a:p>
            <a:r>
              <a:rPr lang="en-US" b="1" baseline="0" dirty="0" smtClean="0"/>
              <a:t>Exit audio: </a:t>
            </a:r>
            <a:r>
              <a:rPr lang="en-US" b="0" baseline="0" dirty="0" smtClean="0"/>
              <a:t>An interaction where one species benefits and the other species is killed, is known as predation. An interaction where two species compete for the same resource is known as competition.</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8</a:t>
            </a:fld>
            <a:endParaRPr lang="en-US"/>
          </a:p>
        </p:txBody>
      </p:sp>
    </p:spTree>
    <p:extLst>
      <p:ext uri="{BB962C8B-B14F-4D97-AF65-F5344CB8AC3E}">
        <p14:creationId xmlns:p14="http://schemas.microsoft.com/office/powerpoint/2010/main" val="225985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Timing ≈ 0.5 minutes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You will now take a look at the three long term relationships among organisms,</a:t>
            </a:r>
            <a:r>
              <a:rPr lang="en-US" sz="1200" kern="1200" baseline="0" dirty="0" smtClean="0">
                <a:solidFill>
                  <a:schemeClr val="tx1"/>
                </a:solidFill>
                <a:latin typeface="+mn-lt"/>
                <a:ea typeface="+mn-ea"/>
                <a:cs typeface="+mn-cs"/>
              </a:rPr>
              <a:t> which collectively are known as symbiotic relationships.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tx1"/>
                </a:solidFill>
                <a:latin typeface="+mn-lt"/>
                <a:ea typeface="+mn-ea"/>
                <a:cs typeface="+mn-cs"/>
              </a:rPr>
              <a:t>Symbiosis is a long term relationship between two different species. </a:t>
            </a:r>
          </a:p>
          <a:p>
            <a:pPr marL="388931"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[Explain that the animals live together and interact over a long period of time. This is different than predation because the interaction happens one time: one species eats the other. In competition, the interaction is also short term: one species dominates and the other either moves on or dies out.]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There are 3 types of symbiotic interactions</a:t>
            </a:r>
          </a:p>
          <a:p>
            <a:pPr marL="388931"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[animate the three interactions – mutualism, commensalism, and parasitism. Have students write these terms down and we will define them next]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You will now learn about each of these interactions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sz="1200" b="1" u="sng" kern="1200" dirty="0" smtClean="0">
                <a:solidFill>
                  <a:schemeClr val="tx1"/>
                </a:solidFill>
                <a:latin typeface="+mn-lt"/>
                <a:ea typeface="+mn-ea"/>
                <a:cs typeface="+mn-cs"/>
              </a:rPr>
              <a:t>SOURCES:</a:t>
            </a:r>
            <a:endParaRPr lang="en-US" b="1"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11188"/>
            <a:ext cx="5943600" cy="3346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Timing~ 0.5 minutes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latin typeface="+mn-lt"/>
                <a:ea typeface="+mn-ea"/>
                <a:cs typeface="+mn-cs"/>
              </a:rPr>
              <a:t>Mutualism is a symbiotic relationship where both species benefit from the</a:t>
            </a:r>
            <a:r>
              <a:rPr lang="en-US" sz="1200" b="1" kern="1200" baseline="0" dirty="0" smtClean="0">
                <a:solidFill>
                  <a:schemeClr val="tx1"/>
                </a:solidFill>
                <a:latin typeface="+mn-lt"/>
                <a:ea typeface="+mn-ea"/>
                <a:cs typeface="+mn-cs"/>
              </a:rPr>
              <a:t> interaction. </a:t>
            </a:r>
            <a:r>
              <a:rPr lang="en-US" sz="1200" kern="1200" dirty="0" smtClean="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[Discuss the symbiotic relationships shown.  (Each picture</a:t>
            </a:r>
            <a:r>
              <a:rPr lang="en-US" sz="1200" kern="1200" baseline="0" dirty="0" smtClean="0">
                <a:solidFill>
                  <a:schemeClr val="tx1"/>
                </a:solidFill>
                <a:latin typeface="+mn-lt"/>
                <a:ea typeface="+mn-ea"/>
                <a:cs typeface="+mn-cs"/>
              </a:rPr>
              <a:t> on click)]</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[animate] Anemone provides the clown fish with protection from predators. The territorial clownfish protects it’s home from anemone-eating fish, thus protecting the anemone. Scientists also speculate that clownfish waste may serve as a source of nutrition for the anemones. Both benefit.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[animate] </a:t>
            </a:r>
            <a:r>
              <a:rPr lang="en-US" sz="1200" kern="1200" baseline="0" dirty="0" err="1" smtClean="0">
                <a:solidFill>
                  <a:schemeClr val="tx1"/>
                </a:solidFill>
                <a:latin typeface="Book Antiqua"/>
                <a:ea typeface="+mn-ea"/>
                <a:cs typeface="Book Antiqua"/>
              </a:rPr>
              <a:t>Wattled</a:t>
            </a:r>
            <a:r>
              <a:rPr lang="en-US" sz="1200" kern="1200" baseline="0" dirty="0" smtClean="0">
                <a:solidFill>
                  <a:schemeClr val="tx1"/>
                </a:solidFill>
                <a:latin typeface="Book Antiqua"/>
                <a:ea typeface="+mn-ea"/>
                <a:cs typeface="Book Antiqua"/>
              </a:rPr>
              <a:t> Starling eat the ticks on the back of African Buffalos.  The bird gets food, and the buffalo benefits by having the bothersome ticks removed.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Book Antiqua"/>
              <a:ea typeface="+mn-ea"/>
              <a:cs typeface="Book Antiqua"/>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Book Antiqua"/>
                <a:ea typeface="+mn-ea"/>
                <a:cs typeface="Book Antiqua"/>
              </a:rPr>
              <a:t> [animate] The bee gains food from the flower, the flower benefits by having its pollen carried to other flowers (reproduction)</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1">
              <a:buFont typeface="Arial" pitchFamily="34" charset="0"/>
              <a:buNone/>
            </a:pPr>
            <a:endParaRPr lang="en-US" b="0" baseline="0" dirty="0" smtClean="0"/>
          </a:p>
          <a:p>
            <a:r>
              <a:rPr lang="en-US" sz="1200" b="1" u="sng" kern="1200" dirty="0" smtClean="0">
                <a:solidFill>
                  <a:schemeClr val="tx1"/>
                </a:solidFill>
                <a:latin typeface="+mn-lt"/>
                <a:ea typeface="+mn-ea"/>
                <a:cs typeface="+mn-cs"/>
              </a:rPr>
              <a:t>SOURCES:</a:t>
            </a:r>
          </a:p>
          <a:p>
            <a:r>
              <a:rPr lang="en-US" sz="1200" kern="1200" dirty="0" smtClean="0">
                <a:solidFill>
                  <a:schemeClr val="tx1"/>
                </a:solidFill>
                <a:latin typeface="+mn-lt"/>
                <a:ea typeface="+mn-ea"/>
                <a:cs typeface="+mn-cs"/>
              </a:rPr>
              <a:t>Clownfish	Jenny	CC</a:t>
            </a:r>
            <a:r>
              <a:rPr lang="en-US" sz="1200" kern="1200" baseline="0" dirty="0" smtClean="0">
                <a:solidFill>
                  <a:schemeClr val="tx1"/>
                </a:solidFill>
                <a:latin typeface="+mn-lt"/>
                <a:ea typeface="+mn-ea"/>
                <a:cs typeface="+mn-cs"/>
              </a:rPr>
              <a:t> generic	5/24/06	http://commons.wikimedia.org/wiki/File:Ocellaris_clownfish,_Flickr.jpg	2/9/11</a:t>
            </a:r>
          </a:p>
          <a:p>
            <a:r>
              <a:rPr lang="en-US" sz="1200" kern="1200" baseline="0" dirty="0" smtClean="0">
                <a:solidFill>
                  <a:schemeClr val="tx1"/>
                </a:solidFill>
                <a:latin typeface="+mn-lt"/>
                <a:ea typeface="+mn-ea"/>
                <a:cs typeface="+mn-cs"/>
              </a:rPr>
              <a:t>Buffalo and Starling	</a:t>
            </a:r>
            <a:r>
              <a:rPr lang="en-US" sz="1200" kern="1200" baseline="0" dirty="0" err="1" smtClean="0">
                <a:solidFill>
                  <a:schemeClr val="tx1"/>
                </a:solidFill>
                <a:latin typeface="+mn-lt"/>
                <a:ea typeface="+mn-ea"/>
                <a:cs typeface="+mn-cs"/>
              </a:rPr>
              <a:t>Ikiwaner</a:t>
            </a:r>
            <a:r>
              <a:rPr lang="en-US" sz="1200" kern="1200" baseline="0" dirty="0" smtClean="0">
                <a:solidFill>
                  <a:schemeClr val="tx1"/>
                </a:solidFill>
                <a:latin typeface="+mn-lt"/>
                <a:ea typeface="+mn-ea"/>
                <a:cs typeface="+mn-cs"/>
              </a:rPr>
              <a:t>	GNU	7/30/10	http://commons.wikimedia.org/wiki/File:Serengeti_Bueffel1.jpg	2/9/11</a:t>
            </a:r>
          </a:p>
          <a:p>
            <a:r>
              <a:rPr lang="en-US" sz="1200" kern="1200" baseline="0" dirty="0" smtClean="0">
                <a:solidFill>
                  <a:schemeClr val="tx1"/>
                </a:solidFill>
                <a:latin typeface="+mn-lt"/>
                <a:ea typeface="+mn-ea"/>
                <a:cs typeface="+mn-cs"/>
              </a:rPr>
              <a:t>Pollinating bee 2	Jon Sullivan	PD	8/14/04	http://commons.wikimedia.org/wiki/File:Bees_Collecting_Pollen_2004-08-14.jpg	2/9/11</a:t>
            </a:r>
            <a:endParaRPr lang="en-US" sz="1200" kern="1200" dirty="0" smtClean="0">
              <a:solidFill>
                <a:schemeClr val="tx1"/>
              </a:solidFill>
              <a:latin typeface="+mn-lt"/>
              <a:ea typeface="+mn-ea"/>
              <a:cs typeface="+mn-cs"/>
            </a:endParaRP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7E0AD9D-36F1-43EA-B990-4ECBE42BFFF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For Development Us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77426" cy="182880"/>
          </a:xfrm>
        </p:spPr>
        <p:txBody>
          <a:bodyPr lIns="130489" rIns="130489" anchor="t" anchorCtr="0">
            <a:noAutofit/>
          </a:bodyPr>
          <a:lstStyle>
            <a:lvl1pPr algn="l">
              <a:defRPr sz="700" b="1">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 y="182880"/>
            <a:ext cx="4873625" cy="2529840"/>
          </a:xfrm>
        </p:spPr>
        <p:txBody>
          <a:bodyPr lIns="130489" rIns="130489">
            <a:normAutofit/>
          </a:bodyPr>
          <a:lstStyle>
            <a:lvl1pPr>
              <a:defRPr sz="700"/>
            </a:lvl1pPr>
            <a:lvl2pPr>
              <a:defRPr sz="700"/>
            </a:lvl2pPr>
            <a:lvl3pPr>
              <a:defRPr sz="700"/>
            </a:lvl3pPr>
            <a:lvl4pPr>
              <a:defRPr sz="700"/>
            </a:lvl4pPr>
            <a:lvl5pPr>
              <a:defRPr sz="700"/>
            </a:lvl5pPr>
          </a:lstStyle>
          <a:p>
            <a:pPr lvl="0"/>
            <a:r>
              <a:rPr lang="en-US" dirty="0"/>
              <a:t>Click to edit Master text styles</a:t>
            </a:r>
          </a:p>
          <a:p>
            <a:pPr lvl="1"/>
            <a:r>
              <a:rPr lang="en-US" dirty="0"/>
              <a:t>Second </a:t>
            </a:r>
            <a:r>
              <a:rPr lang="en-US" dirty="0" smtClean="0"/>
              <a:t>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518042" y="0"/>
            <a:ext cx="2355585" cy="182880"/>
          </a:xfrm>
          <a:prstGeom prst="rect">
            <a:avLst/>
          </a:prstGeom>
        </p:spPr>
        <p:txBody>
          <a:bodyPr lIns="130489" tIns="21748" rIns="130489" bIns="21748" anchor="t" anchorCtr="0">
            <a:noAutofit/>
          </a:bodyPr>
          <a:lstStyle>
            <a:lvl1pPr algn="r">
              <a:lnSpc>
                <a:spcPct val="100000"/>
              </a:lnSpc>
              <a:spcBef>
                <a:spcPts val="0"/>
              </a:spcBef>
              <a:defRPr sz="700" b="1">
                <a:solidFill>
                  <a:schemeClr val="accent6">
                    <a:lumMod val="50000"/>
                  </a:schemeClr>
                </a:solidFill>
              </a:defRPr>
            </a:lvl1pPr>
          </a:lstStyle>
          <a:p>
            <a:r>
              <a:rPr lang="en-US" smtClean="0"/>
              <a:t>Lesson Title (Go to Insert &gt; Header and Footer...)</a:t>
            </a:r>
            <a:endParaRPr lang="en-US" dirty="0"/>
          </a:p>
        </p:txBody>
      </p:sp>
    </p:spTree>
    <p:extLst>
      <p:ext uri="{BB962C8B-B14F-4D97-AF65-F5344CB8AC3E}">
        <p14:creationId xmlns:p14="http://schemas.microsoft.com/office/powerpoint/2010/main" val="24353633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71450" y="2062890"/>
            <a:ext cx="4537076" cy="680320"/>
          </a:xfrm>
        </p:spPr>
        <p:txBody>
          <a:bodyPr tIns="18288" anchor="ctr" anchorCtr="0"/>
          <a:lstStyle>
            <a:lvl1pPr marL="512763" indent="-512763" algn="l">
              <a:defRPr sz="1100" b="1"/>
            </a:lvl1pPr>
          </a:lstStyle>
          <a:p>
            <a:pPr lvl="0"/>
            <a:r>
              <a:rPr lang="en-US" noProof="0" dirty="0" smtClean="0"/>
              <a:t>Click to edit Master subtitle style</a:t>
            </a:r>
          </a:p>
        </p:txBody>
      </p:sp>
      <p:sp>
        <p:nvSpPr>
          <p:cNvPr id="7"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9" name="Footer Placeholder 1"/>
          <p:cNvSpPr>
            <a:spLocks noGrp="1"/>
          </p:cNvSpPr>
          <p:nvPr>
            <p:ph type="ftr" sz="quarter" idx="11"/>
          </p:nvPr>
        </p:nvSpPr>
        <p:spPr>
          <a:xfrm>
            <a:off x="0" y="1600200"/>
            <a:ext cx="4873625" cy="548640"/>
          </a:xfrm>
          <a:prstGeom prst="rect">
            <a:avLst/>
          </a:prstGeom>
          <a:solidFill>
            <a:srgbClr val="4D4F58"/>
          </a:solidFill>
        </p:spPr>
        <p:txBody>
          <a:bodyPr lIns="164592" tIns="21745" rIns="164592" bIns="21745" anchor="ctr" anchorCtr="0"/>
          <a:lstStyle>
            <a:lvl1pPr algn="l">
              <a:lnSpc>
                <a:spcPct val="100000"/>
              </a:lnSpc>
              <a:spcBef>
                <a:spcPts val="0"/>
              </a:spcBef>
              <a:defRPr sz="1400" b="1">
                <a:solidFill>
                  <a:schemeClr val="bg1"/>
                </a:solidFill>
              </a:defRPr>
            </a:lvl1pPr>
          </a:lstStyle>
          <a:p>
            <a:r>
              <a:rPr lang="en-US" dirty="0" smtClean="0"/>
              <a:t>Example Deck</a:t>
            </a:r>
            <a:endParaRPr lang="en-US" dirty="0"/>
          </a:p>
        </p:txBody>
      </p:sp>
    </p:spTree>
    <p:extLst>
      <p:ext uri="{BB962C8B-B14F-4D97-AF65-F5344CB8AC3E}">
        <p14:creationId xmlns:p14="http://schemas.microsoft.com/office/powerpoint/2010/main" val="24146717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4873623" cy="548640"/>
          </a:xfrm>
          <a:prstGeom prst="rect">
            <a:avLst/>
          </a:prstGeom>
          <a:solidFill>
            <a:schemeClr val="accent4"/>
          </a:solidFill>
        </p:spPr>
        <p:txBody>
          <a:bodyPr anchor="ctr" anchorCtr="0"/>
          <a:lstStyle>
            <a:lvl1pPr marL="544513" indent="-544513">
              <a:defRPr sz="1400">
                <a:solidFill>
                  <a:schemeClr val="bg2"/>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5"/>
          <p:cNvSpPr/>
          <p:nvPr userDrawn="1"/>
        </p:nvSpPr>
        <p:spPr bwMode="auto">
          <a:xfrm>
            <a:off x="3273425" y="2148839"/>
            <a:ext cx="1600200" cy="594361"/>
          </a:xfrm>
          <a:prstGeom prst="rect">
            <a:avLst/>
          </a:prstGeom>
          <a:solidFill>
            <a:schemeClr val="accent4"/>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smtClean="0">
              <a:ln>
                <a:noFill/>
              </a:ln>
              <a:solidFill>
                <a:schemeClr val="tx1"/>
              </a:solidFill>
              <a:effectLst/>
              <a:latin typeface="Arial" charset="0"/>
            </a:endParaRPr>
          </a:p>
        </p:txBody>
      </p:sp>
      <p:sp>
        <p:nvSpPr>
          <p:cNvPr id="4" name="Content Placeholder 3"/>
          <p:cNvSpPr>
            <a:spLocks noGrp="1"/>
          </p:cNvSpPr>
          <p:nvPr>
            <p:ph sz="quarter" idx="13"/>
          </p:nvPr>
        </p:nvSpPr>
        <p:spPr>
          <a:xfrm>
            <a:off x="171450" y="549275"/>
            <a:ext cx="3101975" cy="2051050"/>
          </a:xfrm>
        </p:spPr>
        <p:txBody>
          <a:bodyPr rIns="164592"/>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73425" y="548640"/>
            <a:ext cx="1600200" cy="1600200"/>
          </a:xfrm>
          <a:prstGeom prst="rect">
            <a:avLst/>
          </a:prstGeom>
          <a:ln w="3175">
            <a:noFill/>
          </a:ln>
        </p:spPr>
      </p:pic>
    </p:spTree>
    <p:extLst>
      <p:ext uri="{BB962C8B-B14F-4D97-AF65-F5344CB8AC3E}">
        <p14:creationId xmlns:p14="http://schemas.microsoft.com/office/powerpoint/2010/main" val="19818146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4873623" cy="548640"/>
          </a:xfrm>
          <a:prstGeom prst="rect">
            <a:avLst/>
          </a:prstGeom>
          <a:solidFill>
            <a:schemeClr val="accent4"/>
          </a:solidFill>
        </p:spPr>
        <p:txBody>
          <a:bodyPr/>
          <a:lstStyle>
            <a:lvl1pPr marL="544513" indent="-544513">
              <a:defRPr sz="1400">
                <a:solidFill>
                  <a:schemeClr val="bg2"/>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5"/>
          <p:cNvSpPr/>
          <p:nvPr userDrawn="1"/>
        </p:nvSpPr>
        <p:spPr bwMode="auto">
          <a:xfrm>
            <a:off x="3273425" y="2148839"/>
            <a:ext cx="1600200" cy="594361"/>
          </a:xfrm>
          <a:prstGeom prst="rect">
            <a:avLst/>
          </a:prstGeom>
          <a:solidFill>
            <a:schemeClr val="accent4"/>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smtClean="0">
              <a:ln>
                <a:noFill/>
              </a:ln>
              <a:solidFill>
                <a:schemeClr val="tx1"/>
              </a:solidFill>
              <a:effectLst/>
              <a:latin typeface="Arial" charset="0"/>
            </a:endParaRPr>
          </a:p>
        </p:txBody>
      </p:sp>
      <p:sp>
        <p:nvSpPr>
          <p:cNvPr id="4" name="Content Placeholder 3"/>
          <p:cNvSpPr>
            <a:spLocks noGrp="1"/>
          </p:cNvSpPr>
          <p:nvPr>
            <p:ph sz="quarter" idx="13" hasCustomPrompt="1"/>
          </p:nvPr>
        </p:nvSpPr>
        <p:spPr>
          <a:xfrm>
            <a:off x="171450" y="653142"/>
            <a:ext cx="1325880" cy="1947184"/>
          </a:xfrm>
          <a:solidFill>
            <a:srgbClr val="FF0000"/>
          </a:solidFill>
        </p:spPr>
        <p:txBody>
          <a:bodyPr/>
          <a:lstStyle/>
          <a:p>
            <a:pPr lvl="0"/>
            <a:r>
              <a:rPr lang="en-US" dirty="0" smtClean="0"/>
              <a:t>PICTURE</a:t>
            </a:r>
          </a:p>
        </p:txBody>
      </p:sp>
      <p:sp>
        <p:nvSpPr>
          <p:cNvPr id="8" name="Content Placeholder 3"/>
          <p:cNvSpPr>
            <a:spLocks noGrp="1"/>
          </p:cNvSpPr>
          <p:nvPr>
            <p:ph sz="quarter" idx="14"/>
          </p:nvPr>
        </p:nvSpPr>
        <p:spPr>
          <a:xfrm>
            <a:off x="1737360" y="548640"/>
            <a:ext cx="1325880" cy="205168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73425" y="548640"/>
            <a:ext cx="1600200" cy="1600200"/>
          </a:xfrm>
          <a:prstGeom prst="rect">
            <a:avLst/>
          </a:prstGeom>
          <a:ln w="3175">
            <a:noFill/>
          </a:ln>
        </p:spPr>
      </p:pic>
    </p:spTree>
    <p:extLst>
      <p:ext uri="{BB962C8B-B14F-4D97-AF65-F5344CB8AC3E}">
        <p14:creationId xmlns:p14="http://schemas.microsoft.com/office/powerpoint/2010/main" val="21047557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4873623" cy="548640"/>
          </a:xfrm>
          <a:prstGeom prst="rect">
            <a:avLst/>
          </a:prstGeom>
          <a:solidFill>
            <a:schemeClr val="accent4"/>
          </a:solidFill>
        </p:spPr>
        <p:txBody>
          <a:bodyPr/>
          <a:lstStyle>
            <a:lvl1pPr marL="544513" indent="-544513">
              <a:defRPr sz="1400">
                <a:solidFill>
                  <a:schemeClr val="bg2"/>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5"/>
          <p:cNvSpPr/>
          <p:nvPr userDrawn="1"/>
        </p:nvSpPr>
        <p:spPr bwMode="auto">
          <a:xfrm>
            <a:off x="3273425" y="2148839"/>
            <a:ext cx="1600200" cy="594361"/>
          </a:xfrm>
          <a:prstGeom prst="rect">
            <a:avLst/>
          </a:prstGeom>
          <a:solidFill>
            <a:schemeClr val="accent4"/>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smtClean="0">
              <a:ln>
                <a:noFill/>
              </a:ln>
              <a:solidFill>
                <a:schemeClr val="tx1"/>
              </a:solidFill>
              <a:effectLst/>
              <a:latin typeface="Arial" charset="0"/>
            </a:endParaRPr>
          </a:p>
        </p:txBody>
      </p:sp>
      <p:sp>
        <p:nvSpPr>
          <p:cNvPr id="4" name="Content Placeholder 3"/>
          <p:cNvSpPr>
            <a:spLocks noGrp="1"/>
          </p:cNvSpPr>
          <p:nvPr>
            <p:ph sz="quarter" idx="13"/>
          </p:nvPr>
        </p:nvSpPr>
        <p:spPr>
          <a:xfrm>
            <a:off x="171450" y="550863"/>
            <a:ext cx="1325880" cy="2049462"/>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3"/>
          <p:cNvSpPr>
            <a:spLocks noGrp="1"/>
          </p:cNvSpPr>
          <p:nvPr>
            <p:ph sz="quarter" idx="14"/>
          </p:nvPr>
        </p:nvSpPr>
        <p:spPr>
          <a:xfrm>
            <a:off x="1735211" y="548640"/>
            <a:ext cx="1325880" cy="205168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73425" y="548640"/>
            <a:ext cx="1600200" cy="1600200"/>
          </a:xfrm>
          <a:prstGeom prst="rect">
            <a:avLst/>
          </a:prstGeom>
          <a:ln w="3175">
            <a:noFill/>
          </a:ln>
        </p:spPr>
      </p:pic>
    </p:spTree>
    <p:extLst>
      <p:ext uri="{BB962C8B-B14F-4D97-AF65-F5344CB8AC3E}">
        <p14:creationId xmlns:p14="http://schemas.microsoft.com/office/powerpoint/2010/main" val="31499711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3"/>
          <p:cNvSpPr>
            <a:spLocks noGrp="1" noChangeArrowheads="1"/>
          </p:cNvSpPr>
          <p:nvPr>
            <p:ph idx="1"/>
          </p:nvPr>
        </p:nvSpPr>
        <p:spPr bwMode="auto">
          <a:xfrm>
            <a:off x="2" y="548640"/>
            <a:ext cx="4873623" cy="219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2"/>
          <p:cNvSpPr>
            <a:spLocks noGrp="1"/>
          </p:cNvSpPr>
          <p:nvPr>
            <p:ph type="title"/>
          </p:nvPr>
        </p:nvSpPr>
        <p:spPr>
          <a:xfrm>
            <a:off x="2" y="0"/>
            <a:ext cx="4105527" cy="54864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747607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0" y="550861"/>
            <a:ext cx="2265363" cy="2192339"/>
          </a:xfrm>
        </p:spPr>
        <p:txBody>
          <a:bodyPr rIns="0"/>
          <a:lstStyle>
            <a:lvl1pPr>
              <a:defRPr sz="1100"/>
            </a:lvl1pPr>
            <a:lvl2pPr>
              <a:lnSpc>
                <a:spcPct val="100000"/>
              </a:lnSpc>
              <a:spcBef>
                <a:spcPts val="500"/>
              </a:spcBef>
              <a:defRPr sz="1100"/>
            </a:lvl2pPr>
            <a:lvl3pPr>
              <a:lnSpc>
                <a:spcPct val="100000"/>
              </a:lnSpc>
              <a:spcBef>
                <a:spcPts val="523"/>
              </a:spcBef>
              <a:defRPr sz="11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quarter" idx="13"/>
          </p:nvPr>
        </p:nvSpPr>
        <p:spPr>
          <a:xfrm>
            <a:off x="2444751" y="550862"/>
            <a:ext cx="2428874" cy="219233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2"/>
          <p:cNvSpPr>
            <a:spLocks noGrp="1"/>
          </p:cNvSpPr>
          <p:nvPr>
            <p:ph type="title"/>
          </p:nvPr>
        </p:nvSpPr>
        <p:spPr>
          <a:xfrm>
            <a:off x="2" y="0"/>
            <a:ext cx="4105527" cy="54864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44169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4105527" cy="548640"/>
          </a:xfrm>
          <a:prstGeom prst="rect">
            <a:avLst/>
          </a:prstGeom>
        </p:spPr>
        <p:txBody>
          <a:bodyPr/>
          <a:lstStyle/>
          <a:p>
            <a:r>
              <a:rPr lang="en-US" dirty="0" smtClean="0"/>
              <a:t>Click to edit Master title style</a:t>
            </a:r>
            <a:endParaRPr lang="en-US" dirty="0"/>
          </a:p>
        </p:txBody>
      </p:sp>
      <p:sp>
        <p:nvSpPr>
          <p:cNvPr id="14" name="Text Placeholder 13"/>
          <p:cNvSpPr>
            <a:spLocks noGrp="1"/>
          </p:cNvSpPr>
          <p:nvPr>
            <p:ph type="body" sz="quarter" idx="12"/>
          </p:nvPr>
        </p:nvSpPr>
        <p:spPr>
          <a:xfrm>
            <a:off x="2" y="550861"/>
            <a:ext cx="2265361" cy="2192339"/>
          </a:xfrm>
        </p:spPr>
        <p:txBody>
          <a:bodyPr rIns="0"/>
          <a:lstStyle>
            <a:lvl1pPr>
              <a:defRPr sz="1100"/>
            </a:lvl1pPr>
            <a:lvl2pPr>
              <a:lnSpc>
                <a:spcPct val="100000"/>
              </a:lnSpc>
              <a:spcBef>
                <a:spcPts val="500"/>
              </a:spcBef>
              <a:defRPr sz="1100"/>
            </a:lvl2pPr>
            <a:lvl3pPr>
              <a:lnSpc>
                <a:spcPct val="100000"/>
              </a:lnSpc>
              <a:spcBef>
                <a:spcPts val="523"/>
              </a:spcBef>
              <a:defRPr sz="11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quarter" idx="13"/>
          </p:nvPr>
        </p:nvSpPr>
        <p:spPr>
          <a:xfrm>
            <a:off x="2609849" y="663574"/>
            <a:ext cx="2098676" cy="1936750"/>
          </a:xfrm>
          <a:solidFill>
            <a:srgbClr val="FF0000"/>
          </a:solidFill>
        </p:spPr>
        <p:txBody>
          <a:bodyPr lIns="0"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05657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171451" y="894092"/>
            <a:ext cx="2093912" cy="1706233"/>
          </a:xfrm>
        </p:spPr>
        <p:txBody>
          <a:bodyPr lIns="0" rIns="0"/>
          <a:lstStyle>
            <a:lvl1pPr>
              <a:defRPr sz="1100"/>
            </a:lvl1pPr>
            <a:lvl2pPr>
              <a:defRPr sz="1100"/>
            </a:lvl2pPr>
            <a:lvl3pPr>
              <a:defRPr sz="11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3"/>
          <p:cNvSpPr>
            <a:spLocks noGrp="1"/>
          </p:cNvSpPr>
          <p:nvPr>
            <p:ph sz="quarter" idx="16"/>
          </p:nvPr>
        </p:nvSpPr>
        <p:spPr>
          <a:xfrm>
            <a:off x="2609850" y="894092"/>
            <a:ext cx="2098675" cy="1706233"/>
          </a:xfrm>
        </p:spPr>
        <p:txBody>
          <a:bodyPr lIns="0" rIns="0"/>
          <a:lstStyle>
            <a:lvl1pPr>
              <a:defRPr sz="1100"/>
            </a:lvl1pPr>
            <a:lvl2pPr>
              <a:defRPr sz="1100"/>
            </a:lvl2pPr>
            <a:lvl3pPr>
              <a:defRPr sz="11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8" name="Text Placeholder 7"/>
          <p:cNvSpPr>
            <a:spLocks noGrp="1"/>
          </p:cNvSpPr>
          <p:nvPr>
            <p:ph type="body" sz="quarter" idx="12"/>
          </p:nvPr>
        </p:nvSpPr>
        <p:spPr>
          <a:xfrm>
            <a:off x="171450" y="548637"/>
            <a:ext cx="4537075" cy="345455"/>
          </a:xfrm>
        </p:spPr>
        <p:txBody>
          <a:bodyPr lIns="0" rIns="0"/>
          <a:lstStyle>
            <a:lvl1pPr>
              <a:defRPr sz="1000"/>
            </a:lvl1pPr>
            <a:lvl2pPr>
              <a:defRPr sz="800"/>
            </a:lvl2pPr>
            <a:lvl3pPr>
              <a:defRPr sz="800"/>
            </a:lvl3pPr>
            <a:lvl4pPr>
              <a:defRPr sz="1100"/>
            </a:lvl4pPr>
            <a:lvl5pPr>
              <a:defRPr sz="1100"/>
            </a:lvl5pPr>
          </a:lstStyle>
          <a:p>
            <a:pPr lvl="0"/>
            <a:r>
              <a:rPr lang="en-US" dirty="0" smtClean="0"/>
              <a:t>Click to edit Master text styles</a:t>
            </a:r>
          </a:p>
        </p:txBody>
      </p:sp>
      <p:sp>
        <p:nvSpPr>
          <p:cNvPr id="9" name="Title 1"/>
          <p:cNvSpPr>
            <a:spLocks noGrp="1"/>
          </p:cNvSpPr>
          <p:nvPr>
            <p:ph type="title"/>
          </p:nvPr>
        </p:nvSpPr>
        <p:spPr>
          <a:xfrm>
            <a:off x="0" y="-3"/>
            <a:ext cx="4105527" cy="54864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479092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8" name="Content Placeholder 4"/>
          <p:cNvSpPr>
            <a:spLocks noGrp="1"/>
          </p:cNvSpPr>
          <p:nvPr>
            <p:ph sz="quarter" idx="11"/>
          </p:nvPr>
        </p:nvSpPr>
        <p:spPr>
          <a:xfrm>
            <a:off x="171451" y="894091"/>
            <a:ext cx="2093912" cy="1207139"/>
          </a:xfrm>
          <a:solidFill>
            <a:srgbClr val="FF0000"/>
          </a:solidFill>
        </p:spPr>
        <p:txBody>
          <a:bodyPr/>
          <a:lstStyle/>
          <a:p>
            <a:pPr lvl="0"/>
            <a:r>
              <a:rPr lang="en-US" smtClean="0"/>
              <a:t>Click to edit Master text styles</a:t>
            </a:r>
          </a:p>
        </p:txBody>
      </p:sp>
      <p:sp>
        <p:nvSpPr>
          <p:cNvPr id="12" name="Content Placeholder 4"/>
          <p:cNvSpPr>
            <a:spLocks noGrp="1"/>
          </p:cNvSpPr>
          <p:nvPr>
            <p:ph sz="quarter" idx="13"/>
          </p:nvPr>
        </p:nvSpPr>
        <p:spPr>
          <a:xfrm>
            <a:off x="2609851" y="894092"/>
            <a:ext cx="2098674" cy="1207146"/>
          </a:xfrm>
          <a:solidFill>
            <a:srgbClr val="FF0000"/>
          </a:solidFill>
        </p:spPr>
        <p:txBody>
          <a:bodyPr/>
          <a:lstStyle/>
          <a:p>
            <a:pPr lvl="0"/>
            <a:r>
              <a:rPr lang="en-US" smtClean="0"/>
              <a:t>Click to edit Master text styles</a:t>
            </a:r>
          </a:p>
        </p:txBody>
      </p:sp>
      <p:sp>
        <p:nvSpPr>
          <p:cNvPr id="13" name="Text Placeholder 8"/>
          <p:cNvSpPr>
            <a:spLocks noGrp="1"/>
          </p:cNvSpPr>
          <p:nvPr>
            <p:ph type="body" sz="quarter" idx="14"/>
          </p:nvPr>
        </p:nvSpPr>
        <p:spPr>
          <a:xfrm>
            <a:off x="171451" y="2114488"/>
            <a:ext cx="2093912" cy="485837"/>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4" name="Text Placeholder 8"/>
          <p:cNvSpPr>
            <a:spLocks noGrp="1"/>
          </p:cNvSpPr>
          <p:nvPr>
            <p:ph type="body" sz="quarter" idx="15"/>
          </p:nvPr>
        </p:nvSpPr>
        <p:spPr>
          <a:xfrm>
            <a:off x="2609851" y="2114488"/>
            <a:ext cx="2098673" cy="485837"/>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5" name="Text Placeholder 7"/>
          <p:cNvSpPr>
            <a:spLocks noGrp="1"/>
          </p:cNvSpPr>
          <p:nvPr>
            <p:ph type="body" sz="quarter" idx="12"/>
          </p:nvPr>
        </p:nvSpPr>
        <p:spPr>
          <a:xfrm>
            <a:off x="171451" y="548637"/>
            <a:ext cx="4537074" cy="345455"/>
          </a:xfrm>
        </p:spPr>
        <p:txBody>
          <a:bodyPr lIns="0" rIns="0"/>
          <a:lstStyle>
            <a:lvl1pPr>
              <a:defRPr sz="1000"/>
            </a:lvl1pPr>
            <a:lvl2pPr>
              <a:defRPr sz="800"/>
            </a:lvl2pPr>
            <a:lvl3pPr>
              <a:defRPr sz="800"/>
            </a:lvl3pPr>
            <a:lvl4pPr>
              <a:defRPr sz="1100"/>
            </a:lvl4pPr>
            <a:lvl5pPr>
              <a:defRPr sz="1100"/>
            </a:lvl5pPr>
          </a:lstStyle>
          <a:p>
            <a:pPr lvl="0"/>
            <a:r>
              <a:rPr lang="en-US" dirty="0" smtClean="0"/>
              <a:t>Click to edit Master text styles</a:t>
            </a:r>
          </a:p>
        </p:txBody>
      </p:sp>
      <p:sp>
        <p:nvSpPr>
          <p:cNvPr id="16" name="Title 1"/>
          <p:cNvSpPr>
            <a:spLocks noGrp="1"/>
          </p:cNvSpPr>
          <p:nvPr>
            <p:ph type="title"/>
          </p:nvPr>
        </p:nvSpPr>
        <p:spPr>
          <a:xfrm>
            <a:off x="0" y="-3"/>
            <a:ext cx="4105527" cy="54864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906815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4105527" cy="548640"/>
          </a:xfrm>
          <a:prstGeom prst="rect">
            <a:avLst/>
          </a:prstGeom>
        </p:spPr>
        <p:txBody>
          <a:bodyPr/>
          <a:lstStyle/>
          <a:p>
            <a:r>
              <a:rPr lang="en-US" smtClean="0"/>
              <a:t>Click to edit Master title style</a:t>
            </a:r>
            <a:endParaRPr lang="en-US"/>
          </a:p>
        </p:txBody>
      </p:sp>
      <p:sp>
        <p:nvSpPr>
          <p:cNvPr id="13"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12" name="Content Placeholder 4"/>
          <p:cNvSpPr>
            <a:spLocks noGrp="1"/>
          </p:cNvSpPr>
          <p:nvPr>
            <p:ph sz="quarter" idx="11"/>
          </p:nvPr>
        </p:nvSpPr>
        <p:spPr>
          <a:xfrm>
            <a:off x="162455" y="892062"/>
            <a:ext cx="1292019" cy="1207139"/>
          </a:xfrm>
          <a:solidFill>
            <a:srgbClr val="FF0000"/>
          </a:solidFill>
        </p:spPr>
        <p:txBody>
          <a:bodyPr/>
          <a:lstStyle/>
          <a:p>
            <a:pPr lvl="0"/>
            <a:r>
              <a:rPr lang="en-US" dirty="0" smtClean="0"/>
              <a:t>Click to edit Master text styles</a:t>
            </a:r>
          </a:p>
        </p:txBody>
      </p:sp>
      <p:sp>
        <p:nvSpPr>
          <p:cNvPr id="14" name="Content Placeholder 4"/>
          <p:cNvSpPr>
            <a:spLocks noGrp="1"/>
          </p:cNvSpPr>
          <p:nvPr>
            <p:ph sz="quarter" idx="12"/>
          </p:nvPr>
        </p:nvSpPr>
        <p:spPr>
          <a:xfrm>
            <a:off x="3419221" y="892062"/>
            <a:ext cx="1289304" cy="1207139"/>
          </a:xfrm>
          <a:solidFill>
            <a:srgbClr val="FF0000"/>
          </a:solidFill>
        </p:spPr>
        <p:txBody>
          <a:bodyPr/>
          <a:lstStyle/>
          <a:p>
            <a:pPr lvl="0"/>
            <a:r>
              <a:rPr lang="en-US" dirty="0" smtClean="0"/>
              <a:t>Click to edit Master text styles</a:t>
            </a:r>
          </a:p>
        </p:txBody>
      </p:sp>
      <p:sp>
        <p:nvSpPr>
          <p:cNvPr id="15" name="Content Placeholder 4"/>
          <p:cNvSpPr>
            <a:spLocks noGrp="1"/>
          </p:cNvSpPr>
          <p:nvPr>
            <p:ph sz="quarter" idx="13"/>
          </p:nvPr>
        </p:nvSpPr>
        <p:spPr>
          <a:xfrm>
            <a:off x="1790838" y="892063"/>
            <a:ext cx="1292019" cy="1207146"/>
          </a:xfrm>
          <a:solidFill>
            <a:srgbClr val="FF0000"/>
          </a:solidFill>
        </p:spPr>
        <p:txBody>
          <a:bodyPr/>
          <a:lstStyle/>
          <a:p>
            <a:pPr lvl="0"/>
            <a:r>
              <a:rPr lang="en-US" dirty="0" smtClean="0"/>
              <a:t>Click to edit Master text styles</a:t>
            </a:r>
          </a:p>
        </p:txBody>
      </p:sp>
      <p:sp>
        <p:nvSpPr>
          <p:cNvPr id="16" name="Text Placeholder 8"/>
          <p:cNvSpPr>
            <a:spLocks noGrp="1"/>
          </p:cNvSpPr>
          <p:nvPr>
            <p:ph type="body" sz="quarter" idx="14"/>
          </p:nvPr>
        </p:nvSpPr>
        <p:spPr>
          <a:xfrm>
            <a:off x="171450" y="2101295"/>
            <a:ext cx="1283024" cy="491490"/>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7" name="Text Placeholder 8"/>
          <p:cNvSpPr>
            <a:spLocks noGrp="1"/>
          </p:cNvSpPr>
          <p:nvPr>
            <p:ph type="body" sz="quarter" idx="15"/>
          </p:nvPr>
        </p:nvSpPr>
        <p:spPr>
          <a:xfrm>
            <a:off x="1790838" y="2101295"/>
            <a:ext cx="1292019" cy="491490"/>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8" name="Text Placeholder 8"/>
          <p:cNvSpPr>
            <a:spLocks noGrp="1"/>
          </p:cNvSpPr>
          <p:nvPr>
            <p:ph type="body" sz="quarter" idx="16"/>
          </p:nvPr>
        </p:nvSpPr>
        <p:spPr>
          <a:xfrm>
            <a:off x="3419222" y="2106175"/>
            <a:ext cx="1289303" cy="491490"/>
          </a:xfrm>
        </p:spPr>
        <p:txBody>
          <a:bodyPr lIns="0" tIns="0" rIns="0" bIns="0"/>
          <a:lstStyle>
            <a:lvl1pPr algn="l">
              <a:defRPr sz="1000"/>
            </a:lvl1pPr>
            <a:lvl2pPr>
              <a:defRPr sz="1100"/>
            </a:lvl2pPr>
            <a:lvl3pPr>
              <a:defRPr sz="1100"/>
            </a:lvl3pPr>
            <a:lvl4pPr>
              <a:defRPr sz="1100"/>
            </a:lvl4pPr>
            <a:lvl5pPr>
              <a:defRPr sz="1100"/>
            </a:lvl5pPr>
          </a:lstStyle>
          <a:p>
            <a:pPr lvl="0"/>
            <a:r>
              <a:rPr lang="en-US" dirty="0" smtClean="0"/>
              <a:t>Click to edit Master text styles</a:t>
            </a:r>
          </a:p>
        </p:txBody>
      </p:sp>
      <p:sp>
        <p:nvSpPr>
          <p:cNvPr id="19" name="Text Placeholder 7"/>
          <p:cNvSpPr>
            <a:spLocks noGrp="1"/>
          </p:cNvSpPr>
          <p:nvPr>
            <p:ph type="body" sz="quarter" idx="17"/>
          </p:nvPr>
        </p:nvSpPr>
        <p:spPr>
          <a:xfrm>
            <a:off x="171450" y="548637"/>
            <a:ext cx="4537075" cy="345455"/>
          </a:xfrm>
        </p:spPr>
        <p:txBody>
          <a:bodyPr lIns="0" rIns="0"/>
          <a:lstStyle>
            <a:lvl1pPr>
              <a:defRPr sz="1000"/>
            </a:lvl1pPr>
            <a:lvl2pPr>
              <a:defRPr sz="800"/>
            </a:lvl2pPr>
            <a:lvl3pPr>
              <a:defRPr sz="8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8679435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6" name="Rectangle 3"/>
          <p:cNvSpPr>
            <a:spLocks noGrp="1" noChangeArrowheads="1"/>
          </p:cNvSpPr>
          <p:nvPr>
            <p:ph idx="1"/>
          </p:nvPr>
        </p:nvSpPr>
        <p:spPr bwMode="auto">
          <a:xfrm>
            <a:off x="0" y="550862"/>
            <a:ext cx="4873625"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793858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15" name="Content Placeholder 4"/>
          <p:cNvSpPr>
            <a:spLocks noGrp="1"/>
          </p:cNvSpPr>
          <p:nvPr>
            <p:ph sz="quarter" idx="11"/>
          </p:nvPr>
        </p:nvSpPr>
        <p:spPr>
          <a:xfrm>
            <a:off x="171450" y="901435"/>
            <a:ext cx="1005840" cy="1183005"/>
          </a:xfrm>
          <a:solidFill>
            <a:srgbClr val="FF0000"/>
          </a:solidFill>
        </p:spPr>
        <p:txBody>
          <a:bodyPr/>
          <a:lstStyle/>
          <a:p>
            <a:pPr lvl="0"/>
            <a:r>
              <a:rPr lang="en-US" dirty="0" smtClean="0"/>
              <a:t>Click to edit Master text styles</a:t>
            </a:r>
          </a:p>
        </p:txBody>
      </p:sp>
      <p:sp>
        <p:nvSpPr>
          <p:cNvPr id="16" name="Content Placeholder 4"/>
          <p:cNvSpPr>
            <a:spLocks noGrp="1"/>
          </p:cNvSpPr>
          <p:nvPr>
            <p:ph sz="quarter" idx="12"/>
          </p:nvPr>
        </p:nvSpPr>
        <p:spPr>
          <a:xfrm>
            <a:off x="2526602" y="901435"/>
            <a:ext cx="1005840" cy="1183005"/>
          </a:xfrm>
          <a:solidFill>
            <a:srgbClr val="FF0000"/>
          </a:solidFill>
        </p:spPr>
        <p:txBody>
          <a:bodyPr/>
          <a:lstStyle/>
          <a:p>
            <a:pPr lvl="0"/>
            <a:r>
              <a:rPr lang="en-US" dirty="0" smtClean="0"/>
              <a:t>Click to edit Master text styles</a:t>
            </a:r>
          </a:p>
        </p:txBody>
      </p:sp>
      <p:sp>
        <p:nvSpPr>
          <p:cNvPr id="17" name="Content Placeholder 4"/>
          <p:cNvSpPr>
            <a:spLocks noGrp="1"/>
          </p:cNvSpPr>
          <p:nvPr>
            <p:ph sz="quarter" idx="13"/>
          </p:nvPr>
        </p:nvSpPr>
        <p:spPr>
          <a:xfrm>
            <a:off x="1349026" y="901435"/>
            <a:ext cx="1005840" cy="1183005"/>
          </a:xfrm>
          <a:solidFill>
            <a:srgbClr val="FF0000"/>
          </a:solidFill>
        </p:spPr>
        <p:txBody>
          <a:bodyPr/>
          <a:lstStyle/>
          <a:p>
            <a:pPr lvl="0"/>
            <a:r>
              <a:rPr lang="en-US" smtClean="0"/>
              <a:t>Click to edit Master text styles</a:t>
            </a:r>
          </a:p>
        </p:txBody>
      </p:sp>
      <p:sp>
        <p:nvSpPr>
          <p:cNvPr id="18" name="Text Placeholder 8"/>
          <p:cNvSpPr>
            <a:spLocks noGrp="1"/>
          </p:cNvSpPr>
          <p:nvPr>
            <p:ph type="body" sz="quarter" idx="14"/>
          </p:nvPr>
        </p:nvSpPr>
        <p:spPr>
          <a:xfrm>
            <a:off x="162455" y="2089458"/>
            <a:ext cx="1005840" cy="407040"/>
          </a:xfrm>
        </p:spPr>
        <p:txBody>
          <a:bodyPr lIns="0" tIns="0" rIns="0" bIns="0">
            <a:noAutofit/>
          </a:bodyPr>
          <a:lstStyle>
            <a:lvl1pPr algn="l">
              <a:defRPr sz="1000"/>
            </a:lvl1pPr>
            <a:lvl2pPr>
              <a:defRPr sz="900"/>
            </a:lvl2pPr>
            <a:lvl3pPr>
              <a:defRPr sz="900"/>
            </a:lvl3pPr>
            <a:lvl4pPr>
              <a:defRPr sz="900"/>
            </a:lvl4pPr>
            <a:lvl5pPr>
              <a:defRPr sz="900"/>
            </a:lvl5pPr>
          </a:lstStyle>
          <a:p>
            <a:pPr lvl="0"/>
            <a:r>
              <a:rPr lang="en-US" dirty="0" smtClean="0"/>
              <a:t>Click to edit Master text styles</a:t>
            </a:r>
          </a:p>
        </p:txBody>
      </p:sp>
      <p:sp>
        <p:nvSpPr>
          <p:cNvPr id="19" name="Text Placeholder 8"/>
          <p:cNvSpPr>
            <a:spLocks noGrp="1"/>
          </p:cNvSpPr>
          <p:nvPr>
            <p:ph type="body" sz="quarter" idx="15"/>
          </p:nvPr>
        </p:nvSpPr>
        <p:spPr>
          <a:xfrm>
            <a:off x="1342532" y="2089458"/>
            <a:ext cx="1005840" cy="407040"/>
          </a:xfrm>
        </p:spPr>
        <p:txBody>
          <a:bodyPr lIns="0" tIns="0" rIns="0" bIns="0">
            <a:noAutofit/>
          </a:bodyPr>
          <a:lstStyle>
            <a:lvl1pPr algn="l">
              <a:defRPr sz="1000"/>
            </a:lvl1pPr>
            <a:lvl2pPr>
              <a:defRPr sz="900"/>
            </a:lvl2pPr>
            <a:lvl3pPr>
              <a:defRPr sz="900"/>
            </a:lvl3pPr>
            <a:lvl4pPr>
              <a:defRPr sz="900"/>
            </a:lvl4pPr>
            <a:lvl5pPr>
              <a:defRPr sz="900"/>
            </a:lvl5pPr>
          </a:lstStyle>
          <a:p>
            <a:pPr lvl="0"/>
            <a:r>
              <a:rPr lang="en-US" dirty="0" smtClean="0"/>
              <a:t>Click to edit Master text styles</a:t>
            </a:r>
          </a:p>
        </p:txBody>
      </p:sp>
      <p:sp>
        <p:nvSpPr>
          <p:cNvPr id="20" name="Text Placeholder 8"/>
          <p:cNvSpPr>
            <a:spLocks noGrp="1"/>
          </p:cNvSpPr>
          <p:nvPr>
            <p:ph type="body" sz="quarter" idx="16"/>
          </p:nvPr>
        </p:nvSpPr>
        <p:spPr>
          <a:xfrm>
            <a:off x="2522609" y="2094338"/>
            <a:ext cx="1005840" cy="407040"/>
          </a:xfrm>
        </p:spPr>
        <p:txBody>
          <a:bodyPr lIns="0" tIns="0" rIns="0" bIns="0">
            <a:noAutofit/>
          </a:bodyPr>
          <a:lstStyle>
            <a:lvl1pPr algn="l">
              <a:defRPr sz="1000"/>
            </a:lvl1pPr>
            <a:lvl2pPr>
              <a:defRPr sz="900"/>
            </a:lvl2pPr>
            <a:lvl3pPr>
              <a:defRPr sz="900"/>
            </a:lvl3pPr>
            <a:lvl4pPr>
              <a:defRPr sz="900"/>
            </a:lvl4pPr>
            <a:lvl5pPr>
              <a:defRPr sz="900"/>
            </a:lvl5pPr>
          </a:lstStyle>
          <a:p>
            <a:pPr lvl="0"/>
            <a:r>
              <a:rPr lang="en-US" dirty="0" smtClean="0"/>
              <a:t>Click to edit Master text styles</a:t>
            </a:r>
          </a:p>
        </p:txBody>
      </p:sp>
      <p:sp>
        <p:nvSpPr>
          <p:cNvPr id="21" name="Content Placeholder 4"/>
          <p:cNvSpPr>
            <a:spLocks noGrp="1"/>
          </p:cNvSpPr>
          <p:nvPr>
            <p:ph sz="quarter" idx="17"/>
          </p:nvPr>
        </p:nvSpPr>
        <p:spPr>
          <a:xfrm>
            <a:off x="3704177" y="901435"/>
            <a:ext cx="1005840" cy="1183005"/>
          </a:xfrm>
          <a:solidFill>
            <a:srgbClr val="FF0000"/>
          </a:solidFill>
        </p:spPr>
        <p:txBody>
          <a:bodyPr/>
          <a:lstStyle/>
          <a:p>
            <a:pPr lvl="0"/>
            <a:r>
              <a:rPr lang="en-US" dirty="0" smtClean="0"/>
              <a:t>Click to edit Master text styles</a:t>
            </a:r>
          </a:p>
        </p:txBody>
      </p:sp>
      <p:sp>
        <p:nvSpPr>
          <p:cNvPr id="22" name="Text Placeholder 8"/>
          <p:cNvSpPr>
            <a:spLocks noGrp="1"/>
          </p:cNvSpPr>
          <p:nvPr>
            <p:ph type="body" sz="quarter" idx="18"/>
          </p:nvPr>
        </p:nvSpPr>
        <p:spPr>
          <a:xfrm>
            <a:off x="3702685" y="2087865"/>
            <a:ext cx="1005840" cy="407040"/>
          </a:xfrm>
        </p:spPr>
        <p:txBody>
          <a:bodyPr lIns="0" tIns="0" rIns="0" bIns="0">
            <a:noAutofit/>
          </a:bodyPr>
          <a:lstStyle>
            <a:lvl1pPr algn="l">
              <a:defRPr sz="1000"/>
            </a:lvl1pPr>
            <a:lvl2pPr>
              <a:defRPr sz="900"/>
            </a:lvl2pPr>
            <a:lvl3pPr>
              <a:defRPr sz="900"/>
            </a:lvl3pPr>
            <a:lvl4pPr>
              <a:defRPr sz="900"/>
            </a:lvl4pPr>
            <a:lvl5pPr>
              <a:defRPr sz="900"/>
            </a:lvl5pPr>
          </a:lstStyle>
          <a:p>
            <a:pPr lvl="0"/>
            <a:r>
              <a:rPr lang="en-US" dirty="0" smtClean="0"/>
              <a:t>Click to edit Master text styles</a:t>
            </a:r>
          </a:p>
        </p:txBody>
      </p:sp>
      <p:sp>
        <p:nvSpPr>
          <p:cNvPr id="23" name="Text Placeholder 7"/>
          <p:cNvSpPr>
            <a:spLocks noGrp="1"/>
          </p:cNvSpPr>
          <p:nvPr>
            <p:ph type="body" sz="quarter" idx="19"/>
          </p:nvPr>
        </p:nvSpPr>
        <p:spPr>
          <a:xfrm>
            <a:off x="171449" y="548637"/>
            <a:ext cx="4537076" cy="345455"/>
          </a:xfrm>
        </p:spPr>
        <p:txBody>
          <a:bodyPr lIns="0" rIns="0"/>
          <a:lstStyle>
            <a:lvl1pPr>
              <a:defRPr sz="1000"/>
            </a:lvl1pPr>
            <a:lvl2pPr>
              <a:defRPr sz="800"/>
            </a:lvl2pPr>
            <a:lvl3pPr>
              <a:defRPr sz="800"/>
            </a:lvl3pPr>
            <a:lvl4pPr>
              <a:defRPr sz="1100"/>
            </a:lvl4pPr>
            <a:lvl5pPr>
              <a:defRPr sz="1100"/>
            </a:lvl5pPr>
          </a:lstStyle>
          <a:p>
            <a:pPr lvl="0"/>
            <a:r>
              <a:rPr lang="en-US" dirty="0" smtClean="0"/>
              <a:t>Click to edit Master text styles</a:t>
            </a:r>
          </a:p>
        </p:txBody>
      </p:sp>
      <p:sp>
        <p:nvSpPr>
          <p:cNvPr id="24" name="Title 1"/>
          <p:cNvSpPr>
            <a:spLocks noGrp="1"/>
          </p:cNvSpPr>
          <p:nvPr>
            <p:ph type="title"/>
          </p:nvPr>
        </p:nvSpPr>
        <p:spPr>
          <a:xfrm>
            <a:off x="0" y="-3"/>
            <a:ext cx="4105527" cy="54864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69769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quarter" idx="15"/>
          </p:nvPr>
        </p:nvSpPr>
        <p:spPr>
          <a:xfrm>
            <a:off x="2438401" y="550862"/>
            <a:ext cx="2435224" cy="2192338"/>
          </a:xfrm>
        </p:spPr>
        <p:txBody>
          <a:bodyPr lIns="164592" rIns="164592" bIns="91440"/>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4"/>
          <p:cNvSpPr>
            <a:spLocks noGrp="1"/>
          </p:cNvSpPr>
          <p:nvPr>
            <p:ph sz="quarter" idx="16"/>
          </p:nvPr>
        </p:nvSpPr>
        <p:spPr>
          <a:xfrm>
            <a:off x="0" y="550862"/>
            <a:ext cx="2265363" cy="2192338"/>
          </a:xfrm>
        </p:spPr>
        <p:txBody>
          <a:bodyPr rIns="0"/>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460213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9" name="Text Placeholder 8"/>
          <p:cNvSpPr>
            <a:spLocks noGrp="1"/>
          </p:cNvSpPr>
          <p:nvPr>
            <p:ph type="body" sz="quarter" idx="14"/>
          </p:nvPr>
        </p:nvSpPr>
        <p:spPr>
          <a:xfrm>
            <a:off x="0" y="550864"/>
            <a:ext cx="2265363" cy="219233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5" hasCustomPrompt="1"/>
          </p:nvPr>
        </p:nvSpPr>
        <p:spPr>
          <a:xfrm>
            <a:off x="2609850" y="663575"/>
            <a:ext cx="2098675" cy="1936750"/>
          </a:xfrm>
          <a:solidFill>
            <a:srgbClr val="FF0000"/>
          </a:solidFill>
        </p:spPr>
        <p:txBody>
          <a:bodyPr lIns="0" rIns="0"/>
          <a:lstStyle>
            <a:lvl1pPr>
              <a:defRPr/>
            </a:lvl1pPr>
          </a:lstStyle>
          <a:p>
            <a:pPr algn="ctr" defTabSz="435163"/>
            <a:r>
              <a:rPr lang="en-US" sz="1000" dirty="0" smtClean="0"/>
              <a:t>Figure, Image, or </a:t>
            </a:r>
            <a:r>
              <a:rPr lang="en-US" sz="1000" dirty="0" err="1" smtClean="0"/>
              <a:t>JavaSketchpad</a:t>
            </a:r>
            <a:endParaRPr lang="en-US" sz="1000" dirty="0" smtClean="0"/>
          </a:p>
          <a:p>
            <a:pPr defTabSz="435163"/>
            <a:r>
              <a:rPr lang="en-US" dirty="0" smtClean="0"/>
              <a:t>2.3” wide (≈343px wide)</a:t>
            </a:r>
          </a:p>
          <a:p>
            <a:pPr defTabSz="435163"/>
            <a:r>
              <a:rPr lang="en-US" dirty="0" smtClean="0"/>
              <a:t>Height must fit above guideline.</a:t>
            </a:r>
          </a:p>
          <a:p>
            <a:endParaRPr lang="en-US" dirty="0" smtClean="0"/>
          </a:p>
          <a:p>
            <a:pPr lvl="1"/>
            <a:endParaRPr lang="en-US" dirty="0" smtClean="0"/>
          </a:p>
        </p:txBody>
      </p:sp>
    </p:spTree>
    <p:extLst>
      <p:ext uri="{BB962C8B-B14F-4D97-AF65-F5344CB8AC3E}">
        <p14:creationId xmlns:p14="http://schemas.microsoft.com/office/powerpoint/2010/main" val="2464301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2" y="-4"/>
            <a:ext cx="4873623" cy="550866"/>
          </a:xfrm>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171451" y="894091"/>
            <a:ext cx="2093912" cy="1207139"/>
          </a:xfrm>
          <a:solidFill>
            <a:srgbClr val="FF0000"/>
          </a:solidFill>
        </p:spPr>
        <p:txBody>
          <a:bodyPr/>
          <a:lstStyle/>
          <a:p>
            <a:pPr lvl="0"/>
            <a:r>
              <a:rPr lang="en-US" smtClean="0"/>
              <a:t>Click to edit Master text styles</a:t>
            </a:r>
          </a:p>
        </p:txBody>
      </p:sp>
      <p:sp>
        <p:nvSpPr>
          <p:cNvPr id="7" name="Content Placeholder 4"/>
          <p:cNvSpPr>
            <a:spLocks noGrp="1"/>
          </p:cNvSpPr>
          <p:nvPr>
            <p:ph sz="quarter" idx="13"/>
          </p:nvPr>
        </p:nvSpPr>
        <p:spPr>
          <a:xfrm>
            <a:off x="2609851" y="894092"/>
            <a:ext cx="2098674" cy="1207146"/>
          </a:xfrm>
          <a:solidFill>
            <a:srgbClr val="FF0000"/>
          </a:solidFill>
        </p:spPr>
        <p:txBody>
          <a:bodyPr/>
          <a:lstStyle/>
          <a:p>
            <a:pPr lvl="0"/>
            <a:r>
              <a:rPr lang="en-US" smtClean="0"/>
              <a:t>Click to edit Master text styles</a:t>
            </a:r>
          </a:p>
        </p:txBody>
      </p:sp>
      <p:sp>
        <p:nvSpPr>
          <p:cNvPr id="9" name="Text Placeholder 8"/>
          <p:cNvSpPr>
            <a:spLocks noGrp="1"/>
          </p:cNvSpPr>
          <p:nvPr>
            <p:ph type="body" sz="quarter" idx="14"/>
          </p:nvPr>
        </p:nvSpPr>
        <p:spPr>
          <a:xfrm>
            <a:off x="171451" y="2114488"/>
            <a:ext cx="2093912" cy="485837"/>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0" name="Text Placeholder 8"/>
          <p:cNvSpPr>
            <a:spLocks noGrp="1"/>
          </p:cNvSpPr>
          <p:nvPr>
            <p:ph type="body" sz="quarter" idx="15"/>
          </p:nvPr>
        </p:nvSpPr>
        <p:spPr>
          <a:xfrm>
            <a:off x="2609851" y="2114488"/>
            <a:ext cx="2098673" cy="485837"/>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1"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8" name="Text Placeholder 7"/>
          <p:cNvSpPr>
            <a:spLocks noGrp="1"/>
          </p:cNvSpPr>
          <p:nvPr>
            <p:ph type="body" sz="quarter" idx="12"/>
          </p:nvPr>
        </p:nvSpPr>
        <p:spPr>
          <a:xfrm>
            <a:off x="171451" y="548637"/>
            <a:ext cx="4537074" cy="345455"/>
          </a:xfrm>
        </p:spPr>
        <p:txBody>
          <a:bodyPr lIns="0" rIns="0"/>
          <a:lstStyle>
            <a:lvl1pPr>
              <a:defRPr sz="800"/>
            </a:lvl1pPr>
            <a:lvl2pPr>
              <a:defRPr sz="800"/>
            </a:lvl2pPr>
            <a:lvl3pPr>
              <a:defRPr sz="8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13645775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62455" y="892062"/>
            <a:ext cx="1292019" cy="1207139"/>
          </a:xfrm>
          <a:solidFill>
            <a:srgbClr val="FF0000"/>
          </a:solidFill>
        </p:spPr>
        <p:txBody>
          <a:bodyPr/>
          <a:lstStyle/>
          <a:p>
            <a:pPr lvl="0"/>
            <a:r>
              <a:rPr lang="en-US" dirty="0" smtClean="0"/>
              <a:t>Click to edit Master text styles</a:t>
            </a:r>
          </a:p>
        </p:txBody>
      </p:sp>
      <p:sp>
        <p:nvSpPr>
          <p:cNvPr id="6" name="Content Placeholder 4"/>
          <p:cNvSpPr>
            <a:spLocks noGrp="1"/>
          </p:cNvSpPr>
          <p:nvPr>
            <p:ph sz="quarter" idx="12"/>
          </p:nvPr>
        </p:nvSpPr>
        <p:spPr>
          <a:xfrm>
            <a:off x="3419221" y="892062"/>
            <a:ext cx="1289304" cy="1207139"/>
          </a:xfrm>
          <a:solidFill>
            <a:srgbClr val="FF0000"/>
          </a:solidFill>
        </p:spPr>
        <p:txBody>
          <a:bodyPr/>
          <a:lstStyle/>
          <a:p>
            <a:pPr lvl="0"/>
            <a:r>
              <a:rPr lang="en-US" dirty="0" smtClean="0"/>
              <a:t>Click to edit Master text styles</a:t>
            </a:r>
          </a:p>
        </p:txBody>
      </p:sp>
      <p:sp>
        <p:nvSpPr>
          <p:cNvPr id="7" name="Content Placeholder 4"/>
          <p:cNvSpPr>
            <a:spLocks noGrp="1"/>
          </p:cNvSpPr>
          <p:nvPr>
            <p:ph sz="quarter" idx="13"/>
          </p:nvPr>
        </p:nvSpPr>
        <p:spPr>
          <a:xfrm>
            <a:off x="1790838" y="892063"/>
            <a:ext cx="1292019" cy="1207146"/>
          </a:xfrm>
          <a:solidFill>
            <a:srgbClr val="FF0000"/>
          </a:solidFill>
        </p:spPr>
        <p:txBody>
          <a:bodyPr/>
          <a:lstStyle/>
          <a:p>
            <a:pPr lvl="0"/>
            <a:r>
              <a:rPr lang="en-US" dirty="0" smtClean="0"/>
              <a:t>Click to edit Master text styles</a:t>
            </a:r>
          </a:p>
        </p:txBody>
      </p:sp>
      <p:sp>
        <p:nvSpPr>
          <p:cNvPr id="9" name="Text Placeholder 8"/>
          <p:cNvSpPr>
            <a:spLocks noGrp="1"/>
          </p:cNvSpPr>
          <p:nvPr>
            <p:ph type="body" sz="quarter" idx="14"/>
          </p:nvPr>
        </p:nvSpPr>
        <p:spPr>
          <a:xfrm>
            <a:off x="171450" y="2101295"/>
            <a:ext cx="1283024" cy="491490"/>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0" name="Text Placeholder 8"/>
          <p:cNvSpPr>
            <a:spLocks noGrp="1"/>
          </p:cNvSpPr>
          <p:nvPr>
            <p:ph type="body" sz="quarter" idx="15"/>
          </p:nvPr>
        </p:nvSpPr>
        <p:spPr>
          <a:xfrm>
            <a:off x="1790838" y="2101295"/>
            <a:ext cx="1292019" cy="491490"/>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1" name="Text Placeholder 8"/>
          <p:cNvSpPr>
            <a:spLocks noGrp="1"/>
          </p:cNvSpPr>
          <p:nvPr>
            <p:ph type="body" sz="quarter" idx="16"/>
          </p:nvPr>
        </p:nvSpPr>
        <p:spPr>
          <a:xfrm>
            <a:off x="3419222" y="2106175"/>
            <a:ext cx="1289303" cy="491490"/>
          </a:xfrm>
        </p:spPr>
        <p:txBody>
          <a:bodyPr lIns="0" tIns="0" rIns="0" bIns="0"/>
          <a:lstStyle>
            <a:lvl1pPr algn="l">
              <a:defRPr sz="800"/>
            </a:lvl1pPr>
            <a:lvl2pPr>
              <a:defRPr sz="1100"/>
            </a:lvl2pPr>
            <a:lvl3pPr>
              <a:defRPr sz="1100"/>
            </a:lvl3pPr>
            <a:lvl4pPr>
              <a:defRPr sz="1100"/>
            </a:lvl4pPr>
            <a:lvl5pPr>
              <a:defRPr sz="1100"/>
            </a:lvl5pPr>
          </a:lstStyle>
          <a:p>
            <a:pPr lvl="0"/>
            <a:r>
              <a:rPr lang="en-US" dirty="0" smtClean="0"/>
              <a:t>Click to edit Master text styles</a:t>
            </a:r>
          </a:p>
        </p:txBody>
      </p:sp>
      <p:sp>
        <p:nvSpPr>
          <p:cNvPr id="13"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12" name="Text Placeholder 7"/>
          <p:cNvSpPr>
            <a:spLocks noGrp="1"/>
          </p:cNvSpPr>
          <p:nvPr>
            <p:ph type="body" sz="quarter" idx="17"/>
          </p:nvPr>
        </p:nvSpPr>
        <p:spPr>
          <a:xfrm>
            <a:off x="171450" y="548637"/>
            <a:ext cx="4537075" cy="345455"/>
          </a:xfrm>
        </p:spPr>
        <p:txBody>
          <a:bodyPr lIns="0" rIns="0"/>
          <a:lstStyle>
            <a:lvl1pPr>
              <a:defRPr sz="800"/>
            </a:lvl1pPr>
            <a:lvl2pPr>
              <a:defRPr sz="800"/>
            </a:lvl2pPr>
            <a:lvl3pPr>
              <a:defRPr sz="8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6579308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71450" y="901435"/>
            <a:ext cx="1005840" cy="1183005"/>
          </a:xfrm>
          <a:solidFill>
            <a:srgbClr val="FF0000"/>
          </a:solidFill>
        </p:spPr>
        <p:txBody>
          <a:bodyPr/>
          <a:lstStyle/>
          <a:p>
            <a:pPr lvl="0"/>
            <a:r>
              <a:rPr lang="en-US" dirty="0" smtClean="0"/>
              <a:t>Click to edit Master text styles</a:t>
            </a:r>
          </a:p>
        </p:txBody>
      </p:sp>
      <p:sp>
        <p:nvSpPr>
          <p:cNvPr id="6" name="Content Placeholder 4"/>
          <p:cNvSpPr>
            <a:spLocks noGrp="1"/>
          </p:cNvSpPr>
          <p:nvPr>
            <p:ph sz="quarter" idx="12"/>
          </p:nvPr>
        </p:nvSpPr>
        <p:spPr>
          <a:xfrm>
            <a:off x="2526602" y="901435"/>
            <a:ext cx="1005840" cy="1183005"/>
          </a:xfrm>
          <a:solidFill>
            <a:srgbClr val="FF0000"/>
          </a:solidFill>
        </p:spPr>
        <p:txBody>
          <a:bodyPr/>
          <a:lstStyle/>
          <a:p>
            <a:pPr lvl="0"/>
            <a:r>
              <a:rPr lang="en-US" dirty="0" smtClean="0"/>
              <a:t>Click to edit Master text styles</a:t>
            </a:r>
          </a:p>
        </p:txBody>
      </p:sp>
      <p:sp>
        <p:nvSpPr>
          <p:cNvPr id="7" name="Content Placeholder 4"/>
          <p:cNvSpPr>
            <a:spLocks noGrp="1"/>
          </p:cNvSpPr>
          <p:nvPr>
            <p:ph sz="quarter" idx="13"/>
          </p:nvPr>
        </p:nvSpPr>
        <p:spPr>
          <a:xfrm>
            <a:off x="1349026" y="901435"/>
            <a:ext cx="1005840" cy="1183005"/>
          </a:xfrm>
          <a:solidFill>
            <a:srgbClr val="FF0000"/>
          </a:solidFill>
        </p:spPr>
        <p:txBody>
          <a:bodyPr/>
          <a:lstStyle/>
          <a:p>
            <a:pPr lvl="0"/>
            <a:r>
              <a:rPr lang="en-US" smtClean="0"/>
              <a:t>Click to edit Master text styles</a:t>
            </a:r>
          </a:p>
        </p:txBody>
      </p:sp>
      <p:sp>
        <p:nvSpPr>
          <p:cNvPr id="9" name="Text Placeholder 8"/>
          <p:cNvSpPr>
            <a:spLocks noGrp="1"/>
          </p:cNvSpPr>
          <p:nvPr>
            <p:ph type="body" sz="quarter" idx="14"/>
          </p:nvPr>
        </p:nvSpPr>
        <p:spPr>
          <a:xfrm>
            <a:off x="171449" y="2089458"/>
            <a:ext cx="996845" cy="407040"/>
          </a:xfrm>
        </p:spPr>
        <p:txBody>
          <a:bodyPr lIns="0" tIns="0" rIns="0" bIns="0">
            <a:noAutofit/>
          </a:bodyPr>
          <a:lstStyle>
            <a:lvl1pPr algn="l">
              <a:defRPr sz="800"/>
            </a:lvl1pPr>
            <a:lvl2pPr>
              <a:defRPr sz="900"/>
            </a:lvl2pPr>
            <a:lvl3pPr>
              <a:defRPr sz="900"/>
            </a:lvl3pPr>
            <a:lvl4pPr>
              <a:defRPr sz="900"/>
            </a:lvl4pPr>
            <a:lvl5pPr>
              <a:defRPr sz="900"/>
            </a:lvl5pPr>
          </a:lstStyle>
          <a:p>
            <a:pPr lvl="0"/>
            <a:r>
              <a:rPr lang="en-US" dirty="0" smtClean="0"/>
              <a:t>Click to edit Master text styles</a:t>
            </a:r>
          </a:p>
        </p:txBody>
      </p:sp>
      <p:sp>
        <p:nvSpPr>
          <p:cNvPr id="10" name="Text Placeholder 8"/>
          <p:cNvSpPr>
            <a:spLocks noGrp="1"/>
          </p:cNvSpPr>
          <p:nvPr>
            <p:ph type="body" sz="quarter" idx="15"/>
          </p:nvPr>
        </p:nvSpPr>
        <p:spPr>
          <a:xfrm>
            <a:off x="1342532" y="2089458"/>
            <a:ext cx="1005840" cy="407040"/>
          </a:xfrm>
        </p:spPr>
        <p:txBody>
          <a:bodyPr lIns="0" tIns="0" rIns="0" bIns="0">
            <a:noAutofit/>
          </a:bodyPr>
          <a:lstStyle>
            <a:lvl1pPr algn="l">
              <a:defRPr sz="800"/>
            </a:lvl1pPr>
            <a:lvl2pPr>
              <a:defRPr sz="900"/>
            </a:lvl2pPr>
            <a:lvl3pPr>
              <a:defRPr sz="900"/>
            </a:lvl3pPr>
            <a:lvl4pPr>
              <a:defRPr sz="900"/>
            </a:lvl4pPr>
            <a:lvl5pPr>
              <a:defRPr sz="900"/>
            </a:lvl5pPr>
          </a:lstStyle>
          <a:p>
            <a:pPr lvl="0"/>
            <a:r>
              <a:rPr lang="en-US" dirty="0" smtClean="0"/>
              <a:t>Click to edit Master text styles</a:t>
            </a:r>
          </a:p>
        </p:txBody>
      </p:sp>
      <p:sp>
        <p:nvSpPr>
          <p:cNvPr id="11" name="Text Placeholder 8"/>
          <p:cNvSpPr>
            <a:spLocks noGrp="1"/>
          </p:cNvSpPr>
          <p:nvPr>
            <p:ph type="body" sz="quarter" idx="16"/>
          </p:nvPr>
        </p:nvSpPr>
        <p:spPr>
          <a:xfrm>
            <a:off x="2522609" y="2094338"/>
            <a:ext cx="1005840" cy="407040"/>
          </a:xfrm>
        </p:spPr>
        <p:txBody>
          <a:bodyPr lIns="0" tIns="0" rIns="0" bIns="0">
            <a:noAutofit/>
          </a:bodyPr>
          <a:lstStyle>
            <a:lvl1pPr algn="l">
              <a:defRPr sz="800"/>
            </a:lvl1pPr>
            <a:lvl2pPr>
              <a:defRPr sz="900"/>
            </a:lvl2pPr>
            <a:lvl3pPr>
              <a:defRPr sz="900"/>
            </a:lvl3pPr>
            <a:lvl4pPr>
              <a:defRPr sz="900"/>
            </a:lvl4pPr>
            <a:lvl5pPr>
              <a:defRPr sz="900"/>
            </a:lvl5pPr>
          </a:lstStyle>
          <a:p>
            <a:pPr lvl="0"/>
            <a:r>
              <a:rPr lang="en-US" dirty="0" smtClean="0"/>
              <a:t>Click to edit Master text styles</a:t>
            </a:r>
          </a:p>
        </p:txBody>
      </p:sp>
      <p:sp>
        <p:nvSpPr>
          <p:cNvPr id="13"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12" name="Content Placeholder 4"/>
          <p:cNvSpPr>
            <a:spLocks noGrp="1"/>
          </p:cNvSpPr>
          <p:nvPr>
            <p:ph sz="quarter" idx="17"/>
          </p:nvPr>
        </p:nvSpPr>
        <p:spPr>
          <a:xfrm>
            <a:off x="3704177" y="901435"/>
            <a:ext cx="1005840" cy="1183005"/>
          </a:xfrm>
          <a:solidFill>
            <a:srgbClr val="FF0000"/>
          </a:solidFill>
        </p:spPr>
        <p:txBody>
          <a:bodyPr/>
          <a:lstStyle/>
          <a:p>
            <a:pPr lvl="0"/>
            <a:r>
              <a:rPr lang="en-US" dirty="0" smtClean="0"/>
              <a:t>Click to edit Master text styles</a:t>
            </a:r>
          </a:p>
        </p:txBody>
      </p:sp>
      <p:sp>
        <p:nvSpPr>
          <p:cNvPr id="14" name="Text Placeholder 8"/>
          <p:cNvSpPr>
            <a:spLocks noGrp="1"/>
          </p:cNvSpPr>
          <p:nvPr>
            <p:ph type="body" sz="quarter" idx="18"/>
          </p:nvPr>
        </p:nvSpPr>
        <p:spPr>
          <a:xfrm>
            <a:off x="3702685" y="2087865"/>
            <a:ext cx="1005840" cy="407040"/>
          </a:xfrm>
        </p:spPr>
        <p:txBody>
          <a:bodyPr lIns="0" tIns="0" rIns="0" bIns="0">
            <a:noAutofit/>
          </a:bodyPr>
          <a:lstStyle>
            <a:lvl1pPr algn="l">
              <a:defRPr sz="800"/>
            </a:lvl1pPr>
            <a:lvl2pPr>
              <a:defRPr sz="900"/>
            </a:lvl2pPr>
            <a:lvl3pPr>
              <a:defRPr sz="900"/>
            </a:lvl3pPr>
            <a:lvl4pPr>
              <a:defRPr sz="900"/>
            </a:lvl4pPr>
            <a:lvl5pPr>
              <a:defRPr sz="900"/>
            </a:lvl5pPr>
          </a:lstStyle>
          <a:p>
            <a:pPr lvl="0"/>
            <a:r>
              <a:rPr lang="en-US" dirty="0" smtClean="0"/>
              <a:t>Click to edit Master text styles</a:t>
            </a:r>
          </a:p>
        </p:txBody>
      </p:sp>
      <p:sp>
        <p:nvSpPr>
          <p:cNvPr id="15" name="Text Placeholder 7"/>
          <p:cNvSpPr>
            <a:spLocks noGrp="1"/>
          </p:cNvSpPr>
          <p:nvPr>
            <p:ph type="body" sz="quarter" idx="19"/>
          </p:nvPr>
        </p:nvSpPr>
        <p:spPr>
          <a:xfrm>
            <a:off x="171449" y="548637"/>
            <a:ext cx="4537075" cy="345455"/>
          </a:xfrm>
        </p:spPr>
        <p:txBody>
          <a:bodyPr lIns="0" rIns="0"/>
          <a:lstStyle>
            <a:lvl1pPr>
              <a:defRPr sz="800"/>
            </a:lvl1pPr>
            <a:lvl2pPr>
              <a:defRPr sz="800"/>
            </a:lvl2pPr>
            <a:lvl3pPr>
              <a:defRPr sz="8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7880314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2" y="-3"/>
            <a:ext cx="4873625" cy="550866"/>
          </a:xfrm>
        </p:spPr>
        <p:txBody>
          <a:bodyPr/>
          <a:lstStyle>
            <a:lvl1pPr algn="l">
              <a:defRPr/>
            </a:lvl1pPr>
          </a:lstStyle>
          <a:p>
            <a:endParaRPr lang="en-US" dirty="0"/>
          </a:p>
        </p:txBody>
      </p:sp>
      <p:sp>
        <p:nvSpPr>
          <p:cNvPr id="9" name="Text Placeholder 8"/>
          <p:cNvSpPr>
            <a:spLocks noGrp="1"/>
          </p:cNvSpPr>
          <p:nvPr>
            <p:ph type="body" sz="quarter" idx="12"/>
          </p:nvPr>
        </p:nvSpPr>
        <p:spPr>
          <a:xfrm>
            <a:off x="171450" y="550862"/>
            <a:ext cx="4537075" cy="301752"/>
          </a:xfrm>
        </p:spPr>
        <p:txBody>
          <a:bodyPr lIns="0" rIns="0"/>
          <a:lstStyle>
            <a:lvl1pPr algn="l">
              <a:defRPr sz="800" b="1"/>
            </a:lvl1pPr>
            <a:lvl2pPr algn="ctr">
              <a:defRPr/>
            </a:lvl2pPr>
            <a:lvl3pPr algn="ctr">
              <a:defRPr/>
            </a:lvl3pPr>
            <a:lvl4pPr algn="ctr">
              <a:defRPr/>
            </a:lvl4pPr>
            <a:lvl5pPr algn="ctr">
              <a:defRPr/>
            </a:lvl5pPr>
          </a:lstStyle>
          <a:p>
            <a:pPr lvl="0"/>
            <a:r>
              <a:rPr lang="en-US" dirty="0" smtClean="0"/>
              <a:t>Click to edit Master text styles</a:t>
            </a:r>
          </a:p>
        </p:txBody>
      </p:sp>
      <p:sp>
        <p:nvSpPr>
          <p:cNvPr id="8" name="Text Placeholder 7"/>
          <p:cNvSpPr>
            <a:spLocks noGrp="1"/>
          </p:cNvSpPr>
          <p:nvPr>
            <p:ph type="body" sz="quarter" idx="13"/>
          </p:nvPr>
        </p:nvSpPr>
        <p:spPr>
          <a:xfrm>
            <a:off x="171450" y="852614"/>
            <a:ext cx="2093913" cy="1747710"/>
          </a:xfrm>
        </p:spPr>
        <p:txBody>
          <a:bodyPr lIns="0" tIns="0" rIns="0"/>
          <a:lstStyle>
            <a:lvl1pPr>
              <a:defRPr sz="800"/>
            </a:lvl1pPr>
            <a:lvl2pPr>
              <a:defRPr sz="800"/>
            </a:lvl2pPr>
            <a:lvl3pPr>
              <a:defRPr sz="8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5"/>
          <p:cNvSpPr>
            <a:spLocks noGrp="1"/>
          </p:cNvSpPr>
          <p:nvPr>
            <p:ph type="body" sz="quarter" idx="10"/>
          </p:nvPr>
        </p:nvSpPr>
        <p:spPr>
          <a:xfrm>
            <a:off x="4995466" y="-1098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quarter" idx="14"/>
          </p:nvPr>
        </p:nvSpPr>
        <p:spPr>
          <a:xfrm>
            <a:off x="2609849" y="852487"/>
            <a:ext cx="2098675" cy="1747837"/>
          </a:xfrm>
        </p:spPr>
        <p:txBody>
          <a:bodyPr lIns="0" tIns="0" rIns="0"/>
          <a:lstStyle>
            <a:lvl1pPr>
              <a:defRPr sz="800"/>
            </a:lvl1pPr>
            <a:lvl2pPr>
              <a:defRPr sz="800"/>
            </a:lvl2pPr>
            <a:lvl3pPr>
              <a:defRPr sz="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761790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 y="1920240"/>
            <a:ext cx="4873623" cy="822960"/>
          </a:xfrm>
        </p:spPr>
        <p:txBody>
          <a:bodyPr anchor="ctr" anchorCtr="0"/>
          <a:lstStyle>
            <a:lvl1pPr marL="650180" indent="-650180" algn="l">
              <a:defRPr sz="1200" b="1"/>
            </a:lvl1pPr>
          </a:lstStyle>
          <a:p>
            <a:pPr lvl="0"/>
            <a:r>
              <a:rPr lang="en-US" noProof="0" dirty="0" smtClean="0"/>
              <a:t>Click to edit Master subtitle style</a:t>
            </a:r>
          </a:p>
        </p:txBody>
      </p:sp>
      <p:sp>
        <p:nvSpPr>
          <p:cNvPr id="7" name="Text Placeholder 5"/>
          <p:cNvSpPr>
            <a:spLocks noGrp="1"/>
          </p:cNvSpPr>
          <p:nvPr>
            <p:ph type="body" sz="quarter" idx="10"/>
          </p:nvPr>
        </p:nvSpPr>
        <p:spPr>
          <a:xfrm>
            <a:off x="4995466" y="0"/>
            <a:ext cx="1371600" cy="2743200"/>
          </a:xfrm>
          <a:solidFill>
            <a:srgbClr val="FFFFD6"/>
          </a:solidFill>
        </p:spPr>
        <p:txBody>
          <a:bodyPr lIns="43496" rIns="43496"/>
          <a:lstStyle>
            <a:lvl1pPr marL="0" indent="0">
              <a:spcBef>
                <a:spcPts val="571"/>
              </a:spcBef>
              <a:buNone/>
              <a:defRPr sz="700" b="0">
                <a:solidFill>
                  <a:schemeClr val="tx1"/>
                </a:solidFill>
              </a:defRPr>
            </a:lvl1pPr>
            <a:lvl2pPr marL="52860" indent="-52860">
              <a:spcBef>
                <a:spcPts val="0"/>
              </a:spcBef>
              <a:defRPr sz="700">
                <a:solidFill>
                  <a:schemeClr val="tx1"/>
                </a:solidFill>
              </a:defRPr>
            </a:lvl2pPr>
            <a:lvl3pPr marL="52860" indent="-52860">
              <a:defRPr sz="600">
                <a:solidFill>
                  <a:schemeClr val="tx1">
                    <a:lumMod val="50000"/>
                  </a:schemeClr>
                </a:solidFill>
              </a:defRPr>
            </a:lvl3pPr>
            <a:lvl4pPr marL="52860" indent="-52860">
              <a:defRPr sz="600">
                <a:solidFill>
                  <a:schemeClr val="tx1">
                    <a:lumMod val="50000"/>
                  </a:schemeClr>
                </a:solidFill>
              </a:defRPr>
            </a:lvl4pPr>
            <a:lvl5pPr marL="52860" indent="-52860">
              <a:defRPr sz="600">
                <a:solidFill>
                  <a:schemeClr val="tx1">
                    <a:lumMod val="50000"/>
                  </a:schemeClr>
                </a:solidFill>
              </a:defRPr>
            </a:lvl5p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11"/>
          </p:nvPr>
        </p:nvSpPr>
        <p:spPr>
          <a:xfrm>
            <a:off x="2" y="1600200"/>
            <a:ext cx="4873625" cy="457200"/>
          </a:xfrm>
          <a:prstGeom prst="rect">
            <a:avLst/>
          </a:prstGeom>
          <a:solidFill>
            <a:srgbClr val="4D4F58"/>
          </a:solidFill>
        </p:spPr>
        <p:txBody>
          <a:bodyPr lIns="182880" tIns="21748" rIns="182880" bIns="21748" anchor="ctr" anchorCtr="0">
            <a:normAutofit/>
          </a:bodyPr>
          <a:lstStyle>
            <a:lvl1pPr algn="r">
              <a:lnSpc>
                <a:spcPct val="100000"/>
              </a:lnSpc>
              <a:spcBef>
                <a:spcPts val="0"/>
              </a:spcBef>
              <a:defRPr sz="1400" b="1">
                <a:solidFill>
                  <a:schemeClr val="bg1"/>
                </a:solidFill>
              </a:defRPr>
            </a:lvl1pPr>
          </a:lstStyle>
          <a:p>
            <a:pPr algn="l"/>
            <a:r>
              <a:rPr lang="en-US" dirty="0" smtClean="0"/>
              <a:t>Example Deck</a:t>
            </a:r>
            <a:endParaRPr lang="en-US" dirty="0"/>
          </a:p>
        </p:txBody>
      </p:sp>
    </p:spTree>
    <p:extLst>
      <p:ext uri="{BB962C8B-B14F-4D97-AF65-F5344CB8AC3E}">
        <p14:creationId xmlns:p14="http://schemas.microsoft.com/office/powerpoint/2010/main" val="37344076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B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25" y="60961"/>
            <a:ext cx="4567238" cy="286385"/>
          </a:xfrm>
          <a:prstGeom prst="rect">
            <a:avLst/>
          </a:prstGeom>
        </p:spPr>
        <p:txBody>
          <a:bodyPr vert="horz" lIns="43496" tIns="21748" rIns="43496" bIns="21748" rtlCol="0" anchor="ctr">
            <a:normAutofit/>
          </a:bodyPr>
          <a:lstStyle/>
          <a:p>
            <a:r>
              <a:rPr lang="en-US" dirty="0" smtClean="0"/>
              <a:t>This master for development use only.</a:t>
            </a:r>
            <a:endParaRPr lang="en-US" dirty="0"/>
          </a:p>
        </p:txBody>
      </p:sp>
      <p:sp>
        <p:nvSpPr>
          <p:cNvPr id="3" name="Text Placeholder 2"/>
          <p:cNvSpPr>
            <a:spLocks noGrp="1"/>
          </p:cNvSpPr>
          <p:nvPr>
            <p:ph type="body" idx="1"/>
          </p:nvPr>
        </p:nvSpPr>
        <p:spPr>
          <a:xfrm>
            <a:off x="161925" y="396240"/>
            <a:ext cx="4567238" cy="2316480"/>
          </a:xfrm>
          <a:prstGeom prst="rect">
            <a:avLst/>
          </a:prstGeom>
        </p:spPr>
        <p:txBody>
          <a:bodyPr vert="horz" lIns="43496" tIns="21748" rIns="43496" bIns="2174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2506380"/>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sldNum="0" hdr="0" dt="0"/>
  <p:txStyles>
    <p:titleStyle>
      <a:lvl1pPr algn="ctr" defTabSz="217481" rtl="0" eaLnBrk="1" latinLnBrk="0" hangingPunct="1">
        <a:spcBef>
          <a:spcPct val="0"/>
        </a:spcBef>
        <a:buNone/>
        <a:defRPr sz="1200" b="1" kern="1200">
          <a:solidFill>
            <a:schemeClr val="tx1"/>
          </a:solidFill>
          <a:latin typeface="Arial"/>
          <a:ea typeface="+mj-ea"/>
          <a:cs typeface="+mj-cs"/>
        </a:defRPr>
      </a:lvl1pPr>
    </p:titleStyle>
    <p:bodyStyle>
      <a:lvl1pPr marL="0" indent="0" algn="l" defTabSz="217481" rtl="0" eaLnBrk="1" latinLnBrk="0" hangingPunct="1">
        <a:spcBef>
          <a:spcPct val="20000"/>
        </a:spcBef>
        <a:buFont typeface="Arial"/>
        <a:buNone/>
        <a:defRPr sz="700" kern="1200">
          <a:solidFill>
            <a:schemeClr val="tx1"/>
          </a:solidFill>
          <a:latin typeface="Arial"/>
          <a:ea typeface="+mn-ea"/>
          <a:cs typeface="+mn-cs"/>
        </a:defRPr>
      </a:lvl1pPr>
      <a:lvl2pPr marL="353408" indent="-135926" algn="l" defTabSz="217481" rtl="0" eaLnBrk="1" latinLnBrk="0" hangingPunct="1">
        <a:spcBef>
          <a:spcPct val="20000"/>
        </a:spcBef>
        <a:buFont typeface="Arial"/>
        <a:buChar char="–"/>
        <a:defRPr sz="700" kern="1200">
          <a:solidFill>
            <a:schemeClr val="tx1"/>
          </a:solidFill>
          <a:latin typeface="Arial"/>
          <a:ea typeface="+mn-ea"/>
          <a:cs typeface="+mn-cs"/>
        </a:defRPr>
      </a:lvl2pPr>
      <a:lvl3pPr marL="543704" indent="-108741" algn="l" defTabSz="217481" rtl="0" eaLnBrk="1" latinLnBrk="0" hangingPunct="1">
        <a:spcBef>
          <a:spcPct val="20000"/>
        </a:spcBef>
        <a:buFont typeface="Arial"/>
        <a:buChar char="•"/>
        <a:defRPr sz="700" kern="1200">
          <a:solidFill>
            <a:schemeClr val="tx1"/>
          </a:solidFill>
          <a:latin typeface="Arial"/>
          <a:ea typeface="+mn-ea"/>
          <a:cs typeface="+mn-cs"/>
        </a:defRPr>
      </a:lvl3pPr>
      <a:lvl4pPr marL="761186" indent="-108741" algn="l" defTabSz="217481" rtl="0" eaLnBrk="1" latinLnBrk="0" hangingPunct="1">
        <a:spcBef>
          <a:spcPct val="20000"/>
        </a:spcBef>
        <a:buFont typeface="Arial"/>
        <a:buChar char="–"/>
        <a:defRPr sz="700" kern="1200">
          <a:solidFill>
            <a:schemeClr val="tx1"/>
          </a:solidFill>
          <a:latin typeface="Arial"/>
          <a:ea typeface="+mn-ea"/>
          <a:cs typeface="+mn-cs"/>
        </a:defRPr>
      </a:lvl4pPr>
      <a:lvl5pPr marL="978668" indent="-108741" algn="l" defTabSz="217481" rtl="0" eaLnBrk="1" latinLnBrk="0" hangingPunct="1">
        <a:spcBef>
          <a:spcPct val="20000"/>
        </a:spcBef>
        <a:buFont typeface="Arial"/>
        <a:buChar char="»"/>
        <a:defRPr sz="700" kern="1200">
          <a:solidFill>
            <a:schemeClr val="tx1"/>
          </a:solidFill>
          <a:latin typeface="Arial"/>
          <a:ea typeface="+mn-ea"/>
          <a:cs typeface="+mn-cs"/>
        </a:defRPr>
      </a:lvl5pPr>
      <a:lvl6pPr marL="1196150" indent="-108741" algn="l" defTabSz="217481" rtl="0" eaLnBrk="1" latinLnBrk="0" hangingPunct="1">
        <a:spcBef>
          <a:spcPct val="20000"/>
        </a:spcBef>
        <a:buFont typeface="Arial"/>
        <a:buChar char="•"/>
        <a:defRPr sz="1000" kern="1200">
          <a:solidFill>
            <a:schemeClr val="tx1"/>
          </a:solidFill>
          <a:latin typeface="+mn-lt"/>
          <a:ea typeface="+mn-ea"/>
          <a:cs typeface="+mn-cs"/>
        </a:defRPr>
      </a:lvl6pPr>
      <a:lvl7pPr marL="1413632" indent="-108741" algn="l" defTabSz="217481" rtl="0" eaLnBrk="1" latinLnBrk="0" hangingPunct="1">
        <a:spcBef>
          <a:spcPct val="20000"/>
        </a:spcBef>
        <a:buFont typeface="Arial"/>
        <a:buChar char="•"/>
        <a:defRPr sz="1000" kern="1200">
          <a:solidFill>
            <a:schemeClr val="tx1"/>
          </a:solidFill>
          <a:latin typeface="+mn-lt"/>
          <a:ea typeface="+mn-ea"/>
          <a:cs typeface="+mn-cs"/>
        </a:defRPr>
      </a:lvl7pPr>
      <a:lvl8pPr marL="1631113" indent="-108741" algn="l" defTabSz="217481" rtl="0" eaLnBrk="1" latinLnBrk="0" hangingPunct="1">
        <a:spcBef>
          <a:spcPct val="20000"/>
        </a:spcBef>
        <a:buFont typeface="Arial"/>
        <a:buChar char="•"/>
        <a:defRPr sz="1000" kern="1200">
          <a:solidFill>
            <a:schemeClr val="tx1"/>
          </a:solidFill>
          <a:latin typeface="+mn-lt"/>
          <a:ea typeface="+mn-ea"/>
          <a:cs typeface="+mn-cs"/>
        </a:defRPr>
      </a:lvl8pPr>
      <a:lvl9pPr marL="1848595" indent="-108741" algn="l" defTabSz="217481"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17481" rtl="0" eaLnBrk="1" latinLnBrk="0" hangingPunct="1">
        <a:defRPr sz="900" kern="1200">
          <a:solidFill>
            <a:schemeClr val="tx1"/>
          </a:solidFill>
          <a:latin typeface="+mn-lt"/>
          <a:ea typeface="+mn-ea"/>
          <a:cs typeface="+mn-cs"/>
        </a:defRPr>
      </a:lvl1pPr>
      <a:lvl2pPr marL="217481" algn="l" defTabSz="217481" rtl="0" eaLnBrk="1" latinLnBrk="0" hangingPunct="1">
        <a:defRPr sz="900" kern="1200">
          <a:solidFill>
            <a:schemeClr val="tx1"/>
          </a:solidFill>
          <a:latin typeface="+mn-lt"/>
          <a:ea typeface="+mn-ea"/>
          <a:cs typeface="+mn-cs"/>
        </a:defRPr>
      </a:lvl2pPr>
      <a:lvl3pPr marL="434963" algn="l" defTabSz="217481" rtl="0" eaLnBrk="1" latinLnBrk="0" hangingPunct="1">
        <a:defRPr sz="900" kern="1200">
          <a:solidFill>
            <a:schemeClr val="tx1"/>
          </a:solidFill>
          <a:latin typeface="+mn-lt"/>
          <a:ea typeface="+mn-ea"/>
          <a:cs typeface="+mn-cs"/>
        </a:defRPr>
      </a:lvl3pPr>
      <a:lvl4pPr marL="652446" algn="l" defTabSz="217481" rtl="0" eaLnBrk="1" latinLnBrk="0" hangingPunct="1">
        <a:defRPr sz="900" kern="1200">
          <a:solidFill>
            <a:schemeClr val="tx1"/>
          </a:solidFill>
          <a:latin typeface="+mn-lt"/>
          <a:ea typeface="+mn-ea"/>
          <a:cs typeface="+mn-cs"/>
        </a:defRPr>
      </a:lvl4pPr>
      <a:lvl5pPr marL="869928" algn="l" defTabSz="217481" rtl="0" eaLnBrk="1" latinLnBrk="0" hangingPunct="1">
        <a:defRPr sz="900" kern="1200">
          <a:solidFill>
            <a:schemeClr val="tx1"/>
          </a:solidFill>
          <a:latin typeface="+mn-lt"/>
          <a:ea typeface="+mn-ea"/>
          <a:cs typeface="+mn-cs"/>
        </a:defRPr>
      </a:lvl5pPr>
      <a:lvl6pPr marL="1087409" algn="l" defTabSz="217481" rtl="0" eaLnBrk="1" latinLnBrk="0" hangingPunct="1">
        <a:defRPr sz="900" kern="1200">
          <a:solidFill>
            <a:schemeClr val="tx1"/>
          </a:solidFill>
          <a:latin typeface="+mn-lt"/>
          <a:ea typeface="+mn-ea"/>
          <a:cs typeface="+mn-cs"/>
        </a:defRPr>
      </a:lvl6pPr>
      <a:lvl7pPr marL="1304891" algn="l" defTabSz="217481" rtl="0" eaLnBrk="1" latinLnBrk="0" hangingPunct="1">
        <a:defRPr sz="900" kern="1200">
          <a:solidFill>
            <a:schemeClr val="tx1"/>
          </a:solidFill>
          <a:latin typeface="+mn-lt"/>
          <a:ea typeface="+mn-ea"/>
          <a:cs typeface="+mn-cs"/>
        </a:defRPr>
      </a:lvl7pPr>
      <a:lvl8pPr marL="1522372" algn="l" defTabSz="217481" rtl="0" eaLnBrk="1" latinLnBrk="0" hangingPunct="1">
        <a:defRPr sz="900" kern="1200">
          <a:solidFill>
            <a:schemeClr val="tx1"/>
          </a:solidFill>
          <a:latin typeface="+mn-lt"/>
          <a:ea typeface="+mn-ea"/>
          <a:cs typeface="+mn-cs"/>
        </a:defRPr>
      </a:lvl8pPr>
      <a:lvl9pPr marL="1739854" algn="l" defTabSz="217481"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 y="-4"/>
            <a:ext cx="4873623" cy="550866"/>
          </a:xfrm>
          <a:prstGeom prst="rect">
            <a:avLst/>
          </a:prstGeom>
          <a:solidFill>
            <a:schemeClr val="accent4"/>
          </a:solidFill>
          <a:ln>
            <a:noFill/>
          </a:ln>
          <a:effectLst/>
          <a:extLst/>
        </p:spPr>
        <p:txBody>
          <a:bodyPr vert="horz" wrap="square" lIns="155448" tIns="64008" rIns="155448" bIns="64008" numCol="1" anchor="ctr" anchorCtr="0" compatLnSpc="1">
            <a:prstTxWarp prst="textNoShape">
              <a:avLst/>
            </a:prstTxWarp>
            <a:no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0" y="550862"/>
            <a:ext cx="4873625"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extBox 1"/>
          <p:cNvSpPr txBox="1"/>
          <p:nvPr userDrawn="1"/>
        </p:nvSpPr>
        <p:spPr>
          <a:xfrm>
            <a:off x="4635778" y="-280938"/>
            <a:ext cx="264277" cy="480901"/>
          </a:xfrm>
          <a:prstGeom prst="rect">
            <a:avLst/>
          </a:prstGeom>
          <a:noFill/>
        </p:spPr>
        <p:txBody>
          <a:bodyPr wrap="square" rtlCol="0">
            <a:spAutoFit/>
          </a:bodyPr>
          <a:lstStyle/>
          <a:p>
            <a:r>
              <a:rPr lang="en-US" sz="2400" dirty="0" smtClean="0">
                <a:solidFill>
                  <a:schemeClr val="accent4"/>
                </a:solidFill>
              </a:rPr>
              <a:t>*</a:t>
            </a:r>
            <a:endParaRPr lang="en-US" sz="2400" dirty="0">
              <a:solidFill>
                <a:schemeClr val="accent4"/>
              </a:solidFill>
            </a:endParaRPr>
          </a:p>
        </p:txBody>
      </p:sp>
    </p:spTree>
    <p:extLst>
      <p:ext uri="{BB962C8B-B14F-4D97-AF65-F5344CB8AC3E}">
        <p14:creationId xmlns:p14="http://schemas.microsoft.com/office/powerpoint/2010/main" val="395719546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timing>
    <p:tnLst>
      <p:par>
        <p:cTn id="1" dur="indefinite" restart="never" nodeType="tmRoot"/>
      </p:par>
    </p:tnLst>
  </p:timing>
  <p:hf sldNum="0" hdr="0" dt="0"/>
  <p:txStyles>
    <p:titleStyle>
      <a:lvl1pPr marL="544513" indent="-544513" algn="l" rtl="0" eaLnBrk="1" fontAlgn="base" hangingPunct="1">
        <a:lnSpc>
          <a:spcPct val="95000"/>
        </a:lnSpc>
        <a:spcBef>
          <a:spcPts val="0"/>
        </a:spcBef>
        <a:spcAft>
          <a:spcPct val="0"/>
        </a:spcAft>
        <a:tabLst/>
        <a:defRPr sz="1400" b="1">
          <a:solidFill>
            <a:schemeClr val="bg2"/>
          </a:solidFill>
          <a:latin typeface="+mj-lt"/>
          <a:ea typeface="+mj-ea"/>
          <a:cs typeface="+mj-cs"/>
        </a:defRPr>
      </a:lvl1pPr>
      <a:lvl2pPr algn="l" rtl="0" eaLnBrk="1" fontAlgn="base" hangingPunct="1">
        <a:spcBef>
          <a:spcPct val="0"/>
        </a:spcBef>
        <a:spcAft>
          <a:spcPct val="0"/>
        </a:spcAft>
        <a:defRPr sz="1500" b="1">
          <a:solidFill>
            <a:srgbClr val="2877C4"/>
          </a:solidFill>
          <a:latin typeface="Arial" charset="0"/>
        </a:defRPr>
      </a:lvl2pPr>
      <a:lvl3pPr algn="l" rtl="0" eaLnBrk="1" fontAlgn="base" hangingPunct="1">
        <a:spcBef>
          <a:spcPct val="0"/>
        </a:spcBef>
        <a:spcAft>
          <a:spcPct val="0"/>
        </a:spcAft>
        <a:defRPr sz="1500" b="1">
          <a:solidFill>
            <a:srgbClr val="2877C4"/>
          </a:solidFill>
          <a:latin typeface="Arial" charset="0"/>
        </a:defRPr>
      </a:lvl3pPr>
      <a:lvl4pPr algn="l" rtl="0" eaLnBrk="1" fontAlgn="base" hangingPunct="1">
        <a:spcBef>
          <a:spcPct val="0"/>
        </a:spcBef>
        <a:spcAft>
          <a:spcPct val="0"/>
        </a:spcAft>
        <a:defRPr sz="1500" b="1">
          <a:solidFill>
            <a:srgbClr val="2877C4"/>
          </a:solidFill>
          <a:latin typeface="Arial" charset="0"/>
        </a:defRPr>
      </a:lvl4pPr>
      <a:lvl5pPr algn="l" rtl="0" eaLnBrk="1" fontAlgn="base" hangingPunct="1">
        <a:spcBef>
          <a:spcPct val="0"/>
        </a:spcBef>
        <a:spcAft>
          <a:spcPct val="0"/>
        </a:spcAft>
        <a:defRPr sz="1500" b="1">
          <a:solidFill>
            <a:srgbClr val="2877C4"/>
          </a:solidFill>
          <a:latin typeface="Arial" charset="0"/>
        </a:defRPr>
      </a:lvl5pPr>
      <a:lvl6pPr marL="217481" algn="l" rtl="0" eaLnBrk="1" fontAlgn="base" hangingPunct="1">
        <a:spcBef>
          <a:spcPct val="0"/>
        </a:spcBef>
        <a:spcAft>
          <a:spcPct val="0"/>
        </a:spcAft>
        <a:defRPr sz="1500" b="1">
          <a:solidFill>
            <a:srgbClr val="2877C4"/>
          </a:solidFill>
          <a:latin typeface="Arial" charset="0"/>
        </a:defRPr>
      </a:lvl6pPr>
      <a:lvl7pPr marL="434963" algn="l" rtl="0" eaLnBrk="1" fontAlgn="base" hangingPunct="1">
        <a:spcBef>
          <a:spcPct val="0"/>
        </a:spcBef>
        <a:spcAft>
          <a:spcPct val="0"/>
        </a:spcAft>
        <a:defRPr sz="1500" b="1">
          <a:solidFill>
            <a:srgbClr val="2877C4"/>
          </a:solidFill>
          <a:latin typeface="Arial" charset="0"/>
        </a:defRPr>
      </a:lvl7pPr>
      <a:lvl8pPr marL="652446" algn="l" rtl="0" eaLnBrk="1" fontAlgn="base" hangingPunct="1">
        <a:spcBef>
          <a:spcPct val="0"/>
        </a:spcBef>
        <a:spcAft>
          <a:spcPct val="0"/>
        </a:spcAft>
        <a:defRPr sz="1500" b="1">
          <a:solidFill>
            <a:srgbClr val="2877C4"/>
          </a:solidFill>
          <a:latin typeface="Arial" charset="0"/>
        </a:defRPr>
      </a:lvl8pPr>
      <a:lvl9pPr marL="869928" algn="l" rtl="0" eaLnBrk="1" fontAlgn="base" hangingPunct="1">
        <a:spcBef>
          <a:spcPct val="0"/>
        </a:spcBef>
        <a:spcAft>
          <a:spcPct val="0"/>
        </a:spcAft>
        <a:defRPr sz="1500" b="1">
          <a:solidFill>
            <a:srgbClr val="2877C4"/>
          </a:solidFill>
          <a:latin typeface="Arial" charset="0"/>
        </a:defRPr>
      </a:lvl9pPr>
    </p:titleStyle>
    <p:bodyStyle>
      <a:lvl1pPr algn="l" rtl="0" eaLnBrk="1" fontAlgn="base" hangingPunct="1">
        <a:lnSpc>
          <a:spcPct val="113000"/>
        </a:lnSpc>
        <a:spcBef>
          <a:spcPts val="450"/>
        </a:spcBef>
        <a:spcAft>
          <a:spcPts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1" fontAlgn="base" hangingPunct="1">
        <a:lnSpc>
          <a:spcPct val="113000"/>
        </a:lnSpc>
        <a:spcBef>
          <a:spcPts val="450"/>
        </a:spcBef>
        <a:spcAft>
          <a:spcPts val="0"/>
        </a:spcAft>
        <a:buClr>
          <a:schemeClr val="accent1"/>
        </a:buClr>
        <a:buFont typeface="Wingdings" charset="2"/>
        <a:buChar char="§"/>
        <a:defRPr sz="800">
          <a:solidFill>
            <a:srgbClr val="000000"/>
          </a:solidFill>
          <a:latin typeface="+mn-lt"/>
        </a:defRPr>
      </a:lvl2pPr>
      <a:lvl3pPr marL="174625" indent="-174625" algn="l" rtl="0" eaLnBrk="1" fontAlgn="base" hangingPunct="1">
        <a:lnSpc>
          <a:spcPct val="113000"/>
        </a:lnSpc>
        <a:spcBef>
          <a:spcPts val="450"/>
        </a:spcBef>
        <a:spcAft>
          <a:spcPts val="0"/>
        </a:spcAft>
        <a:buClr>
          <a:schemeClr val="accent1"/>
        </a:buClr>
        <a:buFont typeface="Wingdings" charset="2"/>
        <a:buNone/>
        <a:defRPr sz="800">
          <a:solidFill>
            <a:srgbClr val="000000"/>
          </a:solidFill>
          <a:latin typeface="+mn-lt"/>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300">
          <a:solidFill>
            <a:srgbClr val="000000"/>
          </a:solidFill>
          <a:latin typeface="+mn-lt"/>
        </a:defRPr>
      </a:lvl4pPr>
      <a:lvl5pPr marL="977913" indent="-107985" algn="l" rtl="0" eaLnBrk="1" fontAlgn="base" hangingPunct="1">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p:bodyStyle>
    <p:otherStyle>
      <a:defPPr>
        <a:defRPr lang="en-US"/>
      </a:defPPr>
      <a:lvl1pPr marL="0" algn="l" defTabSz="434963" rtl="0" eaLnBrk="1" latinLnBrk="0" hangingPunct="1">
        <a:defRPr sz="900" kern="1200">
          <a:solidFill>
            <a:schemeClr val="tx1"/>
          </a:solidFill>
          <a:latin typeface="+mn-lt"/>
          <a:ea typeface="+mn-ea"/>
          <a:cs typeface="+mn-cs"/>
        </a:defRPr>
      </a:lvl1pPr>
      <a:lvl2pPr marL="217481" algn="l" defTabSz="434963" rtl="0" eaLnBrk="1" latinLnBrk="0" hangingPunct="1">
        <a:defRPr sz="900" kern="1200">
          <a:solidFill>
            <a:schemeClr val="tx1"/>
          </a:solidFill>
          <a:latin typeface="+mn-lt"/>
          <a:ea typeface="+mn-ea"/>
          <a:cs typeface="+mn-cs"/>
        </a:defRPr>
      </a:lvl2pPr>
      <a:lvl3pPr marL="434963" algn="l" defTabSz="434963" rtl="0" eaLnBrk="1" latinLnBrk="0" hangingPunct="1">
        <a:defRPr sz="900" kern="1200">
          <a:solidFill>
            <a:schemeClr val="tx1"/>
          </a:solidFill>
          <a:latin typeface="+mn-lt"/>
          <a:ea typeface="+mn-ea"/>
          <a:cs typeface="+mn-cs"/>
        </a:defRPr>
      </a:lvl3pPr>
      <a:lvl4pPr marL="652446" algn="l" defTabSz="434963" rtl="0" eaLnBrk="1" latinLnBrk="0" hangingPunct="1">
        <a:defRPr sz="900" kern="1200">
          <a:solidFill>
            <a:schemeClr val="tx1"/>
          </a:solidFill>
          <a:latin typeface="+mn-lt"/>
          <a:ea typeface="+mn-ea"/>
          <a:cs typeface="+mn-cs"/>
        </a:defRPr>
      </a:lvl4pPr>
      <a:lvl5pPr marL="869928" algn="l" defTabSz="434963" rtl="0" eaLnBrk="1" latinLnBrk="0" hangingPunct="1">
        <a:defRPr sz="900" kern="1200">
          <a:solidFill>
            <a:schemeClr val="tx1"/>
          </a:solidFill>
          <a:latin typeface="+mn-lt"/>
          <a:ea typeface="+mn-ea"/>
          <a:cs typeface="+mn-cs"/>
        </a:defRPr>
      </a:lvl5pPr>
      <a:lvl6pPr marL="1087409" algn="l" defTabSz="434963" rtl="0" eaLnBrk="1" latinLnBrk="0" hangingPunct="1">
        <a:defRPr sz="900" kern="1200">
          <a:solidFill>
            <a:schemeClr val="tx1"/>
          </a:solidFill>
          <a:latin typeface="+mn-lt"/>
          <a:ea typeface="+mn-ea"/>
          <a:cs typeface="+mn-cs"/>
        </a:defRPr>
      </a:lvl6pPr>
      <a:lvl7pPr marL="1304891" algn="l" defTabSz="434963" rtl="0" eaLnBrk="1" latinLnBrk="0" hangingPunct="1">
        <a:defRPr sz="900" kern="1200">
          <a:solidFill>
            <a:schemeClr val="tx1"/>
          </a:solidFill>
          <a:latin typeface="+mn-lt"/>
          <a:ea typeface="+mn-ea"/>
          <a:cs typeface="+mn-cs"/>
        </a:defRPr>
      </a:lvl7pPr>
      <a:lvl8pPr marL="1522372" algn="l" defTabSz="434963" rtl="0" eaLnBrk="1" latinLnBrk="0" hangingPunct="1">
        <a:defRPr sz="900" kern="1200">
          <a:solidFill>
            <a:schemeClr val="tx1"/>
          </a:solidFill>
          <a:latin typeface="+mn-lt"/>
          <a:ea typeface="+mn-ea"/>
          <a:cs typeface="+mn-cs"/>
        </a:defRPr>
      </a:lvl8pPr>
      <a:lvl9pPr marL="1739854" algn="l" defTabSz="434963"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 y="-4"/>
            <a:ext cx="4873623" cy="550866"/>
          </a:xfrm>
          <a:prstGeom prst="rect">
            <a:avLst/>
          </a:prstGeom>
          <a:solidFill>
            <a:schemeClr val="accent4"/>
          </a:solidFill>
          <a:ln>
            <a:noFill/>
          </a:ln>
          <a:effectLst/>
          <a:extLst/>
        </p:spPr>
        <p:txBody>
          <a:bodyPr vert="horz" wrap="square" lIns="155448" tIns="64008" rIns="155448" bIns="64008" numCol="1" anchor="ctr" anchorCtr="0" compatLnSpc="1">
            <a:prstTxWarp prst="textNoShape">
              <a:avLst/>
            </a:prstTxWarp>
            <a:no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71450" y="550862"/>
            <a:ext cx="4537075" cy="194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1440" rIns="0" bIns="2174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3273427" y="-2"/>
            <a:ext cx="1600200" cy="1600200"/>
          </a:xfrm>
          <a:prstGeom prst="rect">
            <a:avLst/>
          </a:prstGeom>
          <a:ln w="3175">
            <a:noFill/>
          </a:ln>
        </p:spPr>
      </p:pic>
    </p:spTree>
    <p:extLst>
      <p:ext uri="{BB962C8B-B14F-4D97-AF65-F5344CB8AC3E}">
        <p14:creationId xmlns:p14="http://schemas.microsoft.com/office/powerpoint/2010/main" val="24253612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iming>
    <p:tnLst>
      <p:par>
        <p:cTn id="1" dur="indefinite" restart="never" nodeType="tmRoot"/>
      </p:par>
    </p:tnLst>
  </p:timing>
  <p:hf sldNum="0" hdr="0" dt="0"/>
  <p:txStyles>
    <p:titleStyle>
      <a:lvl1pPr marL="544513" indent="-544513" algn="l" rtl="0" eaLnBrk="1" fontAlgn="base" hangingPunct="1">
        <a:lnSpc>
          <a:spcPct val="95000"/>
        </a:lnSpc>
        <a:spcBef>
          <a:spcPts val="0"/>
        </a:spcBef>
        <a:spcAft>
          <a:spcPct val="0"/>
        </a:spcAft>
        <a:tabLst/>
        <a:defRPr sz="1400" b="1">
          <a:solidFill>
            <a:schemeClr val="bg2"/>
          </a:solidFill>
          <a:latin typeface="+mj-lt"/>
          <a:ea typeface="+mj-ea"/>
          <a:cs typeface="+mj-cs"/>
        </a:defRPr>
      </a:lvl1pPr>
      <a:lvl2pPr algn="l" rtl="0" eaLnBrk="1" fontAlgn="base" hangingPunct="1">
        <a:spcBef>
          <a:spcPct val="0"/>
        </a:spcBef>
        <a:spcAft>
          <a:spcPct val="0"/>
        </a:spcAft>
        <a:defRPr sz="1500" b="1">
          <a:solidFill>
            <a:srgbClr val="2877C4"/>
          </a:solidFill>
          <a:latin typeface="Arial" charset="0"/>
        </a:defRPr>
      </a:lvl2pPr>
      <a:lvl3pPr algn="l" rtl="0" eaLnBrk="1" fontAlgn="base" hangingPunct="1">
        <a:spcBef>
          <a:spcPct val="0"/>
        </a:spcBef>
        <a:spcAft>
          <a:spcPct val="0"/>
        </a:spcAft>
        <a:defRPr sz="1500" b="1">
          <a:solidFill>
            <a:srgbClr val="2877C4"/>
          </a:solidFill>
          <a:latin typeface="Arial" charset="0"/>
        </a:defRPr>
      </a:lvl3pPr>
      <a:lvl4pPr algn="l" rtl="0" eaLnBrk="1" fontAlgn="base" hangingPunct="1">
        <a:spcBef>
          <a:spcPct val="0"/>
        </a:spcBef>
        <a:spcAft>
          <a:spcPct val="0"/>
        </a:spcAft>
        <a:defRPr sz="1500" b="1">
          <a:solidFill>
            <a:srgbClr val="2877C4"/>
          </a:solidFill>
          <a:latin typeface="Arial" charset="0"/>
        </a:defRPr>
      </a:lvl4pPr>
      <a:lvl5pPr algn="l" rtl="0" eaLnBrk="1" fontAlgn="base" hangingPunct="1">
        <a:spcBef>
          <a:spcPct val="0"/>
        </a:spcBef>
        <a:spcAft>
          <a:spcPct val="0"/>
        </a:spcAft>
        <a:defRPr sz="1500" b="1">
          <a:solidFill>
            <a:srgbClr val="2877C4"/>
          </a:solidFill>
          <a:latin typeface="Arial" charset="0"/>
        </a:defRPr>
      </a:lvl5pPr>
      <a:lvl6pPr marL="217481" algn="l" rtl="0" eaLnBrk="1" fontAlgn="base" hangingPunct="1">
        <a:spcBef>
          <a:spcPct val="0"/>
        </a:spcBef>
        <a:spcAft>
          <a:spcPct val="0"/>
        </a:spcAft>
        <a:defRPr sz="1500" b="1">
          <a:solidFill>
            <a:srgbClr val="2877C4"/>
          </a:solidFill>
          <a:latin typeface="Arial" charset="0"/>
        </a:defRPr>
      </a:lvl6pPr>
      <a:lvl7pPr marL="434963" algn="l" rtl="0" eaLnBrk="1" fontAlgn="base" hangingPunct="1">
        <a:spcBef>
          <a:spcPct val="0"/>
        </a:spcBef>
        <a:spcAft>
          <a:spcPct val="0"/>
        </a:spcAft>
        <a:defRPr sz="1500" b="1">
          <a:solidFill>
            <a:srgbClr val="2877C4"/>
          </a:solidFill>
          <a:latin typeface="Arial" charset="0"/>
        </a:defRPr>
      </a:lvl7pPr>
      <a:lvl8pPr marL="652446" algn="l" rtl="0" eaLnBrk="1" fontAlgn="base" hangingPunct="1">
        <a:spcBef>
          <a:spcPct val="0"/>
        </a:spcBef>
        <a:spcAft>
          <a:spcPct val="0"/>
        </a:spcAft>
        <a:defRPr sz="1500" b="1">
          <a:solidFill>
            <a:srgbClr val="2877C4"/>
          </a:solidFill>
          <a:latin typeface="Arial" charset="0"/>
        </a:defRPr>
      </a:lvl8pPr>
      <a:lvl9pPr marL="869928" algn="l" rtl="0" eaLnBrk="1" fontAlgn="base" hangingPunct="1">
        <a:spcBef>
          <a:spcPct val="0"/>
        </a:spcBef>
        <a:spcAft>
          <a:spcPct val="0"/>
        </a:spcAft>
        <a:defRPr sz="1500" b="1">
          <a:solidFill>
            <a:srgbClr val="2877C4"/>
          </a:solidFill>
          <a:latin typeface="Arial" charset="0"/>
        </a:defRPr>
      </a:lvl9pPr>
    </p:titleStyle>
    <p:bodyStyle>
      <a:lvl1pPr algn="l" rtl="0" eaLnBrk="1" fontAlgn="base" hangingPunct="1">
        <a:lnSpc>
          <a:spcPct val="113000"/>
        </a:lnSpc>
        <a:spcBef>
          <a:spcPts val="1000"/>
        </a:spcBef>
        <a:spcAft>
          <a:spcPts val="0"/>
        </a:spcAft>
        <a:buClr>
          <a:srgbClr val="2877C4"/>
        </a:buClr>
        <a:buFont typeface="Arial Unicode MS" pitchFamily="34" charset="-128"/>
        <a:defRPr sz="1000">
          <a:solidFill>
            <a:srgbClr val="000000"/>
          </a:solidFill>
          <a:latin typeface="+mn-lt"/>
          <a:ea typeface="+mn-ea"/>
          <a:cs typeface="+mn-cs"/>
        </a:defRPr>
      </a:lvl1pPr>
      <a:lvl2pPr marL="109496" indent="-108741" algn="l" rtl="0" eaLnBrk="1" fontAlgn="base" hangingPunct="1">
        <a:lnSpc>
          <a:spcPct val="113000"/>
        </a:lnSpc>
        <a:spcBef>
          <a:spcPts val="500"/>
        </a:spcBef>
        <a:spcAft>
          <a:spcPts val="0"/>
        </a:spcAft>
        <a:buClr>
          <a:schemeClr val="accent1"/>
        </a:buClr>
        <a:buFont typeface="Wingdings" pitchFamily="2" charset="2"/>
        <a:buChar char="§"/>
        <a:defRPr sz="1000">
          <a:solidFill>
            <a:srgbClr val="000000"/>
          </a:solidFill>
          <a:latin typeface="+mn-lt"/>
        </a:defRPr>
      </a:lvl2pPr>
      <a:lvl3pPr marL="326222" indent="-107985" algn="l" rtl="0" eaLnBrk="1" fontAlgn="base" hangingPunct="1">
        <a:lnSpc>
          <a:spcPct val="113000"/>
        </a:lnSpc>
        <a:spcBef>
          <a:spcPts val="300"/>
        </a:spcBef>
        <a:spcAft>
          <a:spcPts val="0"/>
        </a:spcAft>
        <a:buClr>
          <a:schemeClr val="accent3"/>
        </a:buClr>
        <a:buChar char="•"/>
        <a:defRPr sz="1000">
          <a:solidFill>
            <a:srgbClr val="000000"/>
          </a:solidFill>
          <a:latin typeface="+mn-lt"/>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300">
          <a:solidFill>
            <a:srgbClr val="000000"/>
          </a:solidFill>
          <a:latin typeface="+mn-lt"/>
        </a:defRPr>
      </a:lvl4pPr>
      <a:lvl5pPr marL="977913" indent="-107985" algn="l" rtl="0" eaLnBrk="1" fontAlgn="base" hangingPunct="1">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p:bodyStyle>
    <p:otherStyle>
      <a:defPPr>
        <a:defRPr lang="en-US"/>
      </a:defPPr>
      <a:lvl1pPr marL="0" algn="l" defTabSz="434963" rtl="0" eaLnBrk="1" latinLnBrk="0" hangingPunct="1">
        <a:defRPr sz="900" kern="1200">
          <a:solidFill>
            <a:schemeClr val="tx1"/>
          </a:solidFill>
          <a:latin typeface="+mn-lt"/>
          <a:ea typeface="+mn-ea"/>
          <a:cs typeface="+mn-cs"/>
        </a:defRPr>
      </a:lvl1pPr>
      <a:lvl2pPr marL="217481" algn="l" defTabSz="434963" rtl="0" eaLnBrk="1" latinLnBrk="0" hangingPunct="1">
        <a:defRPr sz="900" kern="1200">
          <a:solidFill>
            <a:schemeClr val="tx1"/>
          </a:solidFill>
          <a:latin typeface="+mn-lt"/>
          <a:ea typeface="+mn-ea"/>
          <a:cs typeface="+mn-cs"/>
        </a:defRPr>
      </a:lvl2pPr>
      <a:lvl3pPr marL="434963" algn="l" defTabSz="434963" rtl="0" eaLnBrk="1" latinLnBrk="0" hangingPunct="1">
        <a:defRPr sz="900" kern="1200">
          <a:solidFill>
            <a:schemeClr val="tx1"/>
          </a:solidFill>
          <a:latin typeface="+mn-lt"/>
          <a:ea typeface="+mn-ea"/>
          <a:cs typeface="+mn-cs"/>
        </a:defRPr>
      </a:lvl3pPr>
      <a:lvl4pPr marL="652446" algn="l" defTabSz="434963" rtl="0" eaLnBrk="1" latinLnBrk="0" hangingPunct="1">
        <a:defRPr sz="900" kern="1200">
          <a:solidFill>
            <a:schemeClr val="tx1"/>
          </a:solidFill>
          <a:latin typeface="+mn-lt"/>
          <a:ea typeface="+mn-ea"/>
          <a:cs typeface="+mn-cs"/>
        </a:defRPr>
      </a:lvl4pPr>
      <a:lvl5pPr marL="869928" algn="l" defTabSz="434963" rtl="0" eaLnBrk="1" latinLnBrk="0" hangingPunct="1">
        <a:defRPr sz="900" kern="1200">
          <a:solidFill>
            <a:schemeClr val="tx1"/>
          </a:solidFill>
          <a:latin typeface="+mn-lt"/>
          <a:ea typeface="+mn-ea"/>
          <a:cs typeface="+mn-cs"/>
        </a:defRPr>
      </a:lvl5pPr>
      <a:lvl6pPr marL="1087409" algn="l" defTabSz="434963" rtl="0" eaLnBrk="1" latinLnBrk="0" hangingPunct="1">
        <a:defRPr sz="900" kern="1200">
          <a:solidFill>
            <a:schemeClr val="tx1"/>
          </a:solidFill>
          <a:latin typeface="+mn-lt"/>
          <a:ea typeface="+mn-ea"/>
          <a:cs typeface="+mn-cs"/>
        </a:defRPr>
      </a:lvl6pPr>
      <a:lvl7pPr marL="1304891" algn="l" defTabSz="434963" rtl="0" eaLnBrk="1" latinLnBrk="0" hangingPunct="1">
        <a:defRPr sz="900" kern="1200">
          <a:solidFill>
            <a:schemeClr val="tx1"/>
          </a:solidFill>
          <a:latin typeface="+mn-lt"/>
          <a:ea typeface="+mn-ea"/>
          <a:cs typeface="+mn-cs"/>
        </a:defRPr>
      </a:lvl7pPr>
      <a:lvl8pPr marL="1522372" algn="l" defTabSz="434963" rtl="0" eaLnBrk="1" latinLnBrk="0" hangingPunct="1">
        <a:defRPr sz="900" kern="1200">
          <a:solidFill>
            <a:schemeClr val="tx1"/>
          </a:solidFill>
          <a:latin typeface="+mn-lt"/>
          <a:ea typeface="+mn-ea"/>
          <a:cs typeface="+mn-cs"/>
        </a:defRPr>
      </a:lvl8pPr>
      <a:lvl9pPr marL="1739854" algn="l" defTabSz="43496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 y="0"/>
            <a:ext cx="4873623" cy="550866"/>
          </a:xfrm>
          <a:prstGeom prst="rect">
            <a:avLst/>
          </a:prstGeom>
          <a:solidFill>
            <a:schemeClr val="accent4"/>
          </a:solidFill>
          <a:ln>
            <a:noFill/>
          </a:ln>
          <a:effectLst/>
          <a:extLst/>
        </p:spPr>
        <p:txBody>
          <a:bodyPr vert="horz" wrap="square" lIns="155448" tIns="64008" rIns="155448" bIns="64008" numCol="1" anchor="ctr" anchorCtr="0" compatLnSpc="1">
            <a:prstTxWarp prst="textNoShape">
              <a:avLst/>
            </a:prstTxWarp>
            <a:no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 y="550908"/>
            <a:ext cx="4873623" cy="219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05275" y="0"/>
            <a:ext cx="768350" cy="54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4646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iming>
    <p:tnLst>
      <p:par>
        <p:cTn id="1" dur="indefinite" restart="never" nodeType="tmRoot"/>
      </p:par>
    </p:tnLst>
  </p:timing>
  <p:hf sldNum="0" hdr="0" dt="0"/>
  <p:txStyles>
    <p:titleStyle>
      <a:lvl1pPr marL="544513" indent="-544513" algn="l" rtl="0" eaLnBrk="1" fontAlgn="base" hangingPunct="1">
        <a:lnSpc>
          <a:spcPct val="95000"/>
        </a:lnSpc>
        <a:spcBef>
          <a:spcPts val="0"/>
        </a:spcBef>
        <a:spcAft>
          <a:spcPct val="0"/>
        </a:spcAft>
        <a:tabLst/>
        <a:defRPr sz="1400" b="1">
          <a:solidFill>
            <a:schemeClr val="bg2"/>
          </a:solidFill>
          <a:latin typeface="+mj-lt"/>
          <a:ea typeface="+mj-ea"/>
          <a:cs typeface="+mj-cs"/>
        </a:defRPr>
      </a:lvl1pPr>
      <a:lvl2pPr algn="l" rtl="0" eaLnBrk="1" fontAlgn="base" hangingPunct="1">
        <a:spcBef>
          <a:spcPct val="0"/>
        </a:spcBef>
        <a:spcAft>
          <a:spcPct val="0"/>
        </a:spcAft>
        <a:defRPr sz="1500" b="1">
          <a:solidFill>
            <a:srgbClr val="2877C4"/>
          </a:solidFill>
          <a:latin typeface="Arial" charset="0"/>
        </a:defRPr>
      </a:lvl2pPr>
      <a:lvl3pPr algn="l" rtl="0" eaLnBrk="1" fontAlgn="base" hangingPunct="1">
        <a:spcBef>
          <a:spcPct val="0"/>
        </a:spcBef>
        <a:spcAft>
          <a:spcPct val="0"/>
        </a:spcAft>
        <a:defRPr sz="1500" b="1">
          <a:solidFill>
            <a:srgbClr val="2877C4"/>
          </a:solidFill>
          <a:latin typeface="Arial" charset="0"/>
        </a:defRPr>
      </a:lvl3pPr>
      <a:lvl4pPr algn="l" rtl="0" eaLnBrk="1" fontAlgn="base" hangingPunct="1">
        <a:spcBef>
          <a:spcPct val="0"/>
        </a:spcBef>
        <a:spcAft>
          <a:spcPct val="0"/>
        </a:spcAft>
        <a:defRPr sz="1500" b="1">
          <a:solidFill>
            <a:srgbClr val="2877C4"/>
          </a:solidFill>
          <a:latin typeface="Arial" charset="0"/>
        </a:defRPr>
      </a:lvl4pPr>
      <a:lvl5pPr algn="l" rtl="0" eaLnBrk="1" fontAlgn="base" hangingPunct="1">
        <a:spcBef>
          <a:spcPct val="0"/>
        </a:spcBef>
        <a:spcAft>
          <a:spcPct val="0"/>
        </a:spcAft>
        <a:defRPr sz="1500" b="1">
          <a:solidFill>
            <a:srgbClr val="2877C4"/>
          </a:solidFill>
          <a:latin typeface="Arial" charset="0"/>
        </a:defRPr>
      </a:lvl5pPr>
      <a:lvl6pPr marL="217481" algn="l" rtl="0" eaLnBrk="1" fontAlgn="base" hangingPunct="1">
        <a:spcBef>
          <a:spcPct val="0"/>
        </a:spcBef>
        <a:spcAft>
          <a:spcPct val="0"/>
        </a:spcAft>
        <a:defRPr sz="1500" b="1">
          <a:solidFill>
            <a:srgbClr val="2877C4"/>
          </a:solidFill>
          <a:latin typeface="Arial" charset="0"/>
        </a:defRPr>
      </a:lvl6pPr>
      <a:lvl7pPr marL="434963" algn="l" rtl="0" eaLnBrk="1" fontAlgn="base" hangingPunct="1">
        <a:spcBef>
          <a:spcPct val="0"/>
        </a:spcBef>
        <a:spcAft>
          <a:spcPct val="0"/>
        </a:spcAft>
        <a:defRPr sz="1500" b="1">
          <a:solidFill>
            <a:srgbClr val="2877C4"/>
          </a:solidFill>
          <a:latin typeface="Arial" charset="0"/>
        </a:defRPr>
      </a:lvl7pPr>
      <a:lvl8pPr marL="652446" algn="l" rtl="0" eaLnBrk="1" fontAlgn="base" hangingPunct="1">
        <a:spcBef>
          <a:spcPct val="0"/>
        </a:spcBef>
        <a:spcAft>
          <a:spcPct val="0"/>
        </a:spcAft>
        <a:defRPr sz="1500" b="1">
          <a:solidFill>
            <a:srgbClr val="2877C4"/>
          </a:solidFill>
          <a:latin typeface="Arial" charset="0"/>
        </a:defRPr>
      </a:lvl8pPr>
      <a:lvl9pPr marL="869928" algn="l" rtl="0" eaLnBrk="1" fontAlgn="base" hangingPunct="1">
        <a:spcBef>
          <a:spcPct val="0"/>
        </a:spcBef>
        <a:spcAft>
          <a:spcPct val="0"/>
        </a:spcAft>
        <a:defRPr sz="1500" b="1">
          <a:solidFill>
            <a:srgbClr val="2877C4"/>
          </a:solidFill>
          <a:latin typeface="Arial" charset="0"/>
        </a:defRPr>
      </a:lvl9pPr>
    </p:titleStyle>
    <p:bodyStyle>
      <a:lvl1pPr algn="l" rtl="0" eaLnBrk="1" fontAlgn="base" hangingPunct="1">
        <a:lnSpc>
          <a:spcPct val="113000"/>
        </a:lnSpc>
        <a:spcBef>
          <a:spcPts val="1000"/>
        </a:spcBef>
        <a:spcAft>
          <a:spcPts val="0"/>
        </a:spcAft>
        <a:buClr>
          <a:srgbClr val="2877C4"/>
        </a:buClr>
        <a:buFont typeface="Arial Unicode MS" pitchFamily="34" charset="-128"/>
        <a:defRPr sz="1100">
          <a:solidFill>
            <a:srgbClr val="000000"/>
          </a:solidFill>
          <a:latin typeface="+mn-lt"/>
          <a:ea typeface="+mn-ea"/>
          <a:cs typeface="+mn-cs"/>
        </a:defRPr>
      </a:lvl1pPr>
      <a:lvl2pPr marL="109496" indent="-108741" algn="l" rtl="0" eaLnBrk="1" fontAlgn="base" hangingPunct="1">
        <a:lnSpc>
          <a:spcPct val="113000"/>
        </a:lnSpc>
        <a:spcBef>
          <a:spcPts val="500"/>
        </a:spcBef>
        <a:spcAft>
          <a:spcPts val="0"/>
        </a:spcAft>
        <a:buClr>
          <a:schemeClr val="accent1"/>
        </a:buClr>
        <a:buFont typeface="Wingdings" pitchFamily="2" charset="2"/>
        <a:buChar char="§"/>
        <a:defRPr sz="1100">
          <a:solidFill>
            <a:srgbClr val="000000"/>
          </a:solidFill>
          <a:latin typeface="+mn-lt"/>
        </a:defRPr>
      </a:lvl2pPr>
      <a:lvl3pPr marL="326222" indent="-107985" algn="l" rtl="0" eaLnBrk="1" fontAlgn="base" hangingPunct="1">
        <a:lnSpc>
          <a:spcPct val="113000"/>
        </a:lnSpc>
        <a:spcBef>
          <a:spcPts val="300"/>
        </a:spcBef>
        <a:spcAft>
          <a:spcPts val="0"/>
        </a:spcAft>
        <a:buClr>
          <a:schemeClr val="accent3"/>
        </a:buClr>
        <a:buChar char="•"/>
        <a:defRPr sz="1100">
          <a:solidFill>
            <a:srgbClr val="000000"/>
          </a:solidFill>
          <a:latin typeface="+mn-lt"/>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300">
          <a:solidFill>
            <a:srgbClr val="000000"/>
          </a:solidFill>
          <a:latin typeface="+mn-lt"/>
        </a:defRPr>
      </a:lvl4pPr>
      <a:lvl5pPr marL="977913" indent="-107985" algn="l" rtl="0" eaLnBrk="1" fontAlgn="base" hangingPunct="1">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p:bodyStyle>
    <p:otherStyle>
      <a:defPPr>
        <a:defRPr lang="en-US"/>
      </a:defPPr>
      <a:lvl1pPr marL="0" algn="l" defTabSz="434963" rtl="0" eaLnBrk="1" latinLnBrk="0" hangingPunct="1">
        <a:defRPr sz="900" kern="1200">
          <a:solidFill>
            <a:schemeClr val="tx1"/>
          </a:solidFill>
          <a:latin typeface="+mn-lt"/>
          <a:ea typeface="+mn-ea"/>
          <a:cs typeface="+mn-cs"/>
        </a:defRPr>
      </a:lvl1pPr>
      <a:lvl2pPr marL="217481" algn="l" defTabSz="434963" rtl="0" eaLnBrk="1" latinLnBrk="0" hangingPunct="1">
        <a:defRPr sz="900" kern="1200">
          <a:solidFill>
            <a:schemeClr val="tx1"/>
          </a:solidFill>
          <a:latin typeface="+mn-lt"/>
          <a:ea typeface="+mn-ea"/>
          <a:cs typeface="+mn-cs"/>
        </a:defRPr>
      </a:lvl2pPr>
      <a:lvl3pPr marL="434963" algn="l" defTabSz="434963" rtl="0" eaLnBrk="1" latinLnBrk="0" hangingPunct="1">
        <a:defRPr sz="900" kern="1200">
          <a:solidFill>
            <a:schemeClr val="tx1"/>
          </a:solidFill>
          <a:latin typeface="+mn-lt"/>
          <a:ea typeface="+mn-ea"/>
          <a:cs typeface="+mn-cs"/>
        </a:defRPr>
      </a:lvl3pPr>
      <a:lvl4pPr marL="652446" algn="l" defTabSz="434963" rtl="0" eaLnBrk="1" latinLnBrk="0" hangingPunct="1">
        <a:defRPr sz="900" kern="1200">
          <a:solidFill>
            <a:schemeClr val="tx1"/>
          </a:solidFill>
          <a:latin typeface="+mn-lt"/>
          <a:ea typeface="+mn-ea"/>
          <a:cs typeface="+mn-cs"/>
        </a:defRPr>
      </a:lvl4pPr>
      <a:lvl5pPr marL="869928" algn="l" defTabSz="434963" rtl="0" eaLnBrk="1" latinLnBrk="0" hangingPunct="1">
        <a:defRPr sz="900" kern="1200">
          <a:solidFill>
            <a:schemeClr val="tx1"/>
          </a:solidFill>
          <a:latin typeface="+mn-lt"/>
          <a:ea typeface="+mn-ea"/>
          <a:cs typeface="+mn-cs"/>
        </a:defRPr>
      </a:lvl5pPr>
      <a:lvl6pPr marL="1087409" algn="l" defTabSz="434963" rtl="0" eaLnBrk="1" latinLnBrk="0" hangingPunct="1">
        <a:defRPr sz="900" kern="1200">
          <a:solidFill>
            <a:schemeClr val="tx1"/>
          </a:solidFill>
          <a:latin typeface="+mn-lt"/>
          <a:ea typeface="+mn-ea"/>
          <a:cs typeface="+mn-cs"/>
        </a:defRPr>
      </a:lvl6pPr>
      <a:lvl7pPr marL="1304891" algn="l" defTabSz="434963" rtl="0" eaLnBrk="1" latinLnBrk="0" hangingPunct="1">
        <a:defRPr sz="900" kern="1200">
          <a:solidFill>
            <a:schemeClr val="tx1"/>
          </a:solidFill>
          <a:latin typeface="+mn-lt"/>
          <a:ea typeface="+mn-ea"/>
          <a:cs typeface="+mn-cs"/>
        </a:defRPr>
      </a:lvl7pPr>
      <a:lvl8pPr marL="1522372" algn="l" defTabSz="434963" rtl="0" eaLnBrk="1" latinLnBrk="0" hangingPunct="1">
        <a:defRPr sz="900" kern="1200">
          <a:solidFill>
            <a:schemeClr val="tx1"/>
          </a:solidFill>
          <a:latin typeface="+mn-lt"/>
          <a:ea typeface="+mn-ea"/>
          <a:cs typeface="+mn-cs"/>
        </a:defRPr>
      </a:lvl8pPr>
      <a:lvl9pPr marL="1739854" algn="l" defTabSz="43496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43.emf"/><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hyperlink" Target="http://idahoptv.org/dialogue4kids/season4/prey/facts.cf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marietta.edu/~biol/biomes/symbiosis.ht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dnr.wi.gov/org/caer/ce/eek/veg/plants/wildparsnip.htm"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dnr.wi.gov/org/caer/ce/eek/earth/aliens.ht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dnr.wi.gov/org/caer/ce/eek/earth/isam09.htm"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Vocabulary</a:t>
            </a:r>
            <a:endParaRPr lang="en-US" dirty="0"/>
          </a:p>
        </p:txBody>
      </p:sp>
      <p:sp>
        <p:nvSpPr>
          <p:cNvPr id="3" name="Content Placeholder 2"/>
          <p:cNvSpPr>
            <a:spLocks noGrp="1"/>
          </p:cNvSpPr>
          <p:nvPr>
            <p:ph idx="1"/>
          </p:nvPr>
        </p:nvSpPr>
        <p:spPr/>
        <p:txBody>
          <a:bodyPr>
            <a:normAutofit lnSpcReduction="10000"/>
          </a:bodyPr>
          <a:lstStyle/>
          <a:p>
            <a:pPr marL="1307756" indent="-1307756"/>
            <a:r>
              <a:rPr lang="en-US" dirty="0" smtClean="0"/>
              <a:t>term	definition</a:t>
            </a:r>
          </a:p>
          <a:p>
            <a:pPr marL="1307756" indent="-1307756"/>
            <a:r>
              <a:rPr lang="en-US" dirty="0"/>
              <a:t>predation	Noun. An interaction through which one species kills and consumes another species.</a:t>
            </a:r>
          </a:p>
          <a:p>
            <a:pPr marL="1307756" indent="-1307756"/>
            <a:r>
              <a:rPr lang="en-US" dirty="0"/>
              <a:t>competition	Noun. An interaction in which two species require the same limited resource, such as food, water, shelter, or sunlight.</a:t>
            </a:r>
          </a:p>
          <a:p>
            <a:pPr marL="1307756" indent="-1307756"/>
            <a:r>
              <a:rPr lang="en-US" dirty="0"/>
              <a:t>mutualism	Noun. A symbiotic relationship in which both species benefit from the interaction.</a:t>
            </a:r>
          </a:p>
          <a:p>
            <a:pPr marL="1307756" indent="-1307756"/>
            <a:r>
              <a:rPr lang="en-US" dirty="0"/>
              <a:t>commensalism	Noun. A symbiotic relationship in which one species benefits from the interaction and the other species is neither harmed nor helped.</a:t>
            </a:r>
          </a:p>
          <a:p>
            <a:pPr marL="1307756" indent="-1307756"/>
            <a:r>
              <a:rPr lang="en-US" dirty="0"/>
              <a:t>parasitism	Noun. A symbiotic relationship in which one species benefits from the interaction and the other species is </a:t>
            </a:r>
            <a:r>
              <a:rPr lang="en-US" dirty="0" smtClean="0"/>
              <a:t>harmed.</a:t>
            </a:r>
            <a:endParaRPr lang="en-US" dirty="0"/>
          </a:p>
          <a:p>
            <a:pPr marL="1307756" indent="-1307756"/>
            <a:r>
              <a:rPr lang="en-US" dirty="0"/>
              <a:t>interdependence	Noun. The relationship that results when organisms in an environment rely on each other for resources.</a:t>
            </a:r>
          </a:p>
          <a:p>
            <a:pPr marL="1307756" indent="-1307756"/>
            <a:r>
              <a:rPr lang="en-US" dirty="0"/>
              <a:t>coevolution	Noun. A change in one species that results from a change in a different species with which it interacts.</a:t>
            </a:r>
          </a:p>
          <a:p>
            <a:pPr marL="1307756" indent="-1307756"/>
            <a:r>
              <a:rPr lang="en-US" dirty="0"/>
              <a:t>introduced species	Noun. An organism that is brought into a new ecosystem where it is not native.</a:t>
            </a:r>
          </a:p>
          <a:p>
            <a:pPr marL="1307756" indent="-1307756"/>
            <a:r>
              <a:rPr lang="en-US" dirty="0"/>
              <a:t>invasive species	Noun. A species that is introduced to a new ecosystem, becomes established in that ecosystem, and threatens local biodiversity</a:t>
            </a:r>
            <a:r>
              <a:rPr lang="en-US" dirty="0" smtClean="0"/>
              <a:t>.</a:t>
            </a:r>
          </a:p>
          <a:p>
            <a:pPr marL="1307756" indent="-1307756"/>
            <a:r>
              <a:rPr lang="en-US" dirty="0" smtClean="0"/>
              <a:t>Symbiosis 	Noun. A long-term relationship between two different species.</a:t>
            </a:r>
            <a:endParaRPr lang="en-US" dirty="0"/>
          </a:p>
          <a:p>
            <a:pPr marL="1307756" indent="-1307756"/>
            <a:endParaRPr lang="en-US" dirty="0"/>
          </a:p>
          <a:p>
            <a:pPr marL="571151" indent="-571151"/>
            <a:r>
              <a:rPr lang="en-US" b="1" dirty="0" smtClean="0"/>
              <a:t>Prerequisite Vocabulary:	</a:t>
            </a:r>
          </a:p>
          <a:p>
            <a:pPr marL="571151" indent="-571151"/>
            <a:r>
              <a:rPr lang="en-US" dirty="0" smtClean="0"/>
              <a:t>Species, ecosystem, biodiversity</a:t>
            </a:r>
            <a:endParaRPr lang="en-US" dirty="0"/>
          </a:p>
        </p:txBody>
      </p:sp>
      <p:sp>
        <p:nvSpPr>
          <p:cNvPr id="4" name="Footer Placeholder 3"/>
          <p:cNvSpPr>
            <a:spLocks noGrp="1"/>
          </p:cNvSpPr>
          <p:nvPr>
            <p:ph type="ftr" sz="quarter" idx="11"/>
          </p:nvPr>
        </p:nvSpPr>
        <p:spPr/>
        <p:txBody>
          <a:bodyPr>
            <a:noAutofit/>
          </a:bodyPr>
          <a:lstStyle/>
          <a:p>
            <a:r>
              <a:rPr lang="en-US" dirty="0" smtClean="0"/>
              <a:t>Relationships Among Organisms</a:t>
            </a:r>
            <a:endParaRPr lang="en-US" dirty="0"/>
          </a:p>
        </p:txBody>
      </p:sp>
    </p:spTree>
    <p:extLst>
      <p:ext uri="{BB962C8B-B14F-4D97-AF65-F5344CB8AC3E}">
        <p14:creationId xmlns:p14="http://schemas.microsoft.com/office/powerpoint/2010/main" val="33501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Mutualism</a:t>
            </a:r>
            <a:endParaRPr lang="en-US" dirty="0"/>
          </a:p>
        </p:txBody>
      </p:sp>
      <p:sp>
        <p:nvSpPr>
          <p:cNvPr id="10" name="Text Placeholder 9"/>
          <p:cNvSpPr>
            <a:spLocks noGrp="1"/>
          </p:cNvSpPr>
          <p:nvPr>
            <p:ph type="body" sz="quarter" idx="10"/>
          </p:nvPr>
        </p:nvSpPr>
        <p:spPr/>
        <p:txBody>
          <a:bodyPr/>
          <a:lstStyle/>
          <a:p>
            <a:r>
              <a:rPr lang="en-US" dirty="0"/>
              <a:t>In addition to scaring off predators, some scientists speculate that clownfish waste may serve as a nutrient for the anemones…</a:t>
            </a:r>
          </a:p>
        </p:txBody>
      </p:sp>
      <p:sp>
        <p:nvSpPr>
          <p:cNvPr id="18" name="Content Placeholder 17"/>
          <p:cNvSpPr>
            <a:spLocks noGrp="1"/>
          </p:cNvSpPr>
          <p:nvPr>
            <p:ph sz="quarter" idx="11"/>
          </p:nvPr>
        </p:nvSpPr>
        <p:spPr/>
        <p:txBody>
          <a:bodyPr/>
          <a:lstStyle/>
          <a:p>
            <a:endParaRPr lang="en-US"/>
          </a:p>
        </p:txBody>
      </p:sp>
      <p:sp>
        <p:nvSpPr>
          <p:cNvPr id="19" name="Content Placeholder 18"/>
          <p:cNvSpPr>
            <a:spLocks noGrp="1"/>
          </p:cNvSpPr>
          <p:nvPr>
            <p:ph sz="quarter" idx="12"/>
          </p:nvPr>
        </p:nvSpPr>
        <p:spPr/>
        <p:txBody>
          <a:bodyPr/>
          <a:lstStyle/>
          <a:p>
            <a:endParaRPr lang="en-US"/>
          </a:p>
        </p:txBody>
      </p:sp>
      <p:sp>
        <p:nvSpPr>
          <p:cNvPr id="20" name="Content Placeholder 19"/>
          <p:cNvSpPr>
            <a:spLocks noGrp="1"/>
          </p:cNvSpPr>
          <p:nvPr>
            <p:ph sz="quarter" idx="13"/>
          </p:nvPr>
        </p:nvSpPr>
        <p:spPr/>
        <p:txBody>
          <a:bodyPr/>
          <a:lstStyle/>
          <a:p>
            <a:endParaRPr lang="en-US"/>
          </a:p>
        </p:txBody>
      </p:sp>
      <p:sp>
        <p:nvSpPr>
          <p:cNvPr id="24" name="Text Placeholder 23"/>
          <p:cNvSpPr>
            <a:spLocks noGrp="1"/>
          </p:cNvSpPr>
          <p:nvPr>
            <p:ph type="body" sz="quarter" idx="17"/>
          </p:nvPr>
        </p:nvSpPr>
        <p:spPr/>
        <p:txBody>
          <a:bodyPr/>
          <a:lstStyle/>
          <a:p>
            <a:pPr algn="ctr"/>
            <a:r>
              <a:rPr lang="en-US" sz="900" b="1" dirty="0" smtClean="0">
                <a:solidFill>
                  <a:schemeClr val="accent3"/>
                </a:solidFill>
              </a:rPr>
              <a:t>Mutualism</a:t>
            </a:r>
            <a:r>
              <a:rPr lang="en-US" sz="900" dirty="0" smtClean="0"/>
              <a:t> – a symbiotic relationship where both species benefit from the interaction.</a:t>
            </a:r>
            <a:endParaRPr lang="en-US" sz="900" dirty="0"/>
          </a:p>
          <a:p>
            <a:endParaRPr lang="en-US" dirty="0"/>
          </a:p>
        </p:txBody>
      </p:sp>
      <p:grpSp>
        <p:nvGrpSpPr>
          <p:cNvPr id="4" name="Group 3"/>
          <p:cNvGrpSpPr/>
          <p:nvPr/>
        </p:nvGrpSpPr>
        <p:grpSpPr>
          <a:xfrm>
            <a:off x="3419221" y="887627"/>
            <a:ext cx="1289304" cy="1380726"/>
            <a:chOff x="-1318521" y="3087317"/>
            <a:chExt cx="2419020" cy="3451816"/>
          </a:xfrm>
        </p:grpSpPr>
        <p:pic>
          <p:nvPicPr>
            <p:cNvPr id="3078" name="Picture 6" descr="File:Bees Collecting Pollen 2004-08-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76" t="7570" r="30598" b="20264"/>
            <a:stretch/>
          </p:blipFill>
          <p:spPr bwMode="auto">
            <a:xfrm>
              <a:off x="-1318521" y="3087317"/>
              <a:ext cx="2419020" cy="30289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37711" y="6065445"/>
              <a:ext cx="2057399"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Jon Sullivan</a:t>
              </a:r>
            </a:p>
          </p:txBody>
        </p:sp>
      </p:grpSp>
      <p:grpSp>
        <p:nvGrpSpPr>
          <p:cNvPr id="7" name="Group 6"/>
          <p:cNvGrpSpPr/>
          <p:nvPr/>
        </p:nvGrpSpPr>
        <p:grpSpPr>
          <a:xfrm>
            <a:off x="67977" y="892061"/>
            <a:ext cx="1489971" cy="1374672"/>
            <a:chOff x="7431241" y="4494111"/>
            <a:chExt cx="2795515" cy="3436679"/>
          </a:xfrm>
        </p:grpSpPr>
        <p:pic>
          <p:nvPicPr>
            <p:cNvPr id="3074" name="Picture 2" descr="File:Ocellaris clownfish, Flick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393"/>
            <a:stretch/>
          </p:blipFill>
          <p:spPr bwMode="auto">
            <a:xfrm>
              <a:off x="7608504" y="4494111"/>
              <a:ext cx="2424115" cy="30352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31241" y="7434500"/>
              <a:ext cx="2795515" cy="496290"/>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Jenny</a:t>
              </a:r>
            </a:p>
          </p:txBody>
        </p:sp>
      </p:grpSp>
      <p:grpSp>
        <p:nvGrpSpPr>
          <p:cNvPr id="6" name="Group 5"/>
          <p:cNvGrpSpPr/>
          <p:nvPr/>
        </p:nvGrpSpPr>
        <p:grpSpPr>
          <a:xfrm>
            <a:off x="1790838" y="894592"/>
            <a:ext cx="1292020" cy="1373762"/>
            <a:chOff x="2892572" y="3991944"/>
            <a:chExt cx="2424114" cy="3434407"/>
          </a:xfrm>
        </p:grpSpPr>
        <p:pic>
          <p:nvPicPr>
            <p:cNvPr id="3076" name="Picture 4" descr="File:Serengeti Bueffel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13" r="23941"/>
            <a:stretch/>
          </p:blipFill>
          <p:spPr bwMode="auto">
            <a:xfrm>
              <a:off x="2892572" y="3991944"/>
              <a:ext cx="2424114" cy="3027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04530" y="6952663"/>
              <a:ext cx="1600198"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a:t>
              </a:r>
              <a:r>
                <a:rPr lang="en-US" sz="600" dirty="0" err="1">
                  <a:solidFill>
                    <a:schemeClr val="bg2">
                      <a:lumMod val="50000"/>
                    </a:schemeClr>
                  </a:solidFill>
                  <a:latin typeface="+mj-lt"/>
                  <a:cs typeface="Calibri" pitchFamily="34" charset="0"/>
                </a:rPr>
                <a:t>Ikiwaner</a:t>
              </a:r>
              <a:endParaRPr lang="en-US" sz="600" dirty="0">
                <a:solidFill>
                  <a:schemeClr val="bg2">
                    <a:lumMod val="50000"/>
                  </a:schemeClr>
                </a:solidFill>
                <a:latin typeface="+mj-lt"/>
                <a:cs typeface="Calibri" pitchFamily="34" charset="0"/>
              </a:endParaRPr>
            </a:p>
          </p:txBody>
        </p:sp>
      </p:grpSp>
    </p:spTree>
    <p:extLst>
      <p:ext uri="{BB962C8B-B14F-4D97-AF65-F5344CB8AC3E}">
        <p14:creationId xmlns:p14="http://schemas.microsoft.com/office/powerpoint/2010/main" val="35446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7"/>
          </p:nvPr>
        </p:nvSpPr>
        <p:spPr/>
        <p:txBody>
          <a:bodyPr/>
          <a:lstStyle/>
          <a:p>
            <a:pPr algn="ctr"/>
            <a:r>
              <a:rPr lang="en-US" sz="900" b="1" dirty="0" smtClean="0">
                <a:solidFill>
                  <a:schemeClr val="accent3"/>
                </a:solidFill>
              </a:rPr>
              <a:t>Commensalism</a:t>
            </a:r>
            <a:r>
              <a:rPr lang="en-US" sz="900" dirty="0" smtClean="0"/>
              <a:t> – a symbiotic relationship where one species benefits from the interaction and the other species is neither harmed nor helped</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Commensalism</a:t>
            </a:r>
            <a:endParaRPr lang="en-US" dirty="0"/>
          </a:p>
        </p:txBody>
      </p:sp>
      <p:sp>
        <p:nvSpPr>
          <p:cNvPr id="5" name="Content Placeholder 4"/>
          <p:cNvSpPr>
            <a:spLocks noGrp="1"/>
          </p:cNvSpPr>
          <p:nvPr>
            <p:ph type="body" sz="quarter" idx="10"/>
          </p:nvPr>
        </p:nvSpPr>
        <p:spPr/>
        <p:txBody>
          <a:bodyPr>
            <a:normAutofit/>
          </a:bodyPr>
          <a:lstStyle/>
          <a:p>
            <a:r>
              <a:rPr lang="en-US" sz="800" kern="1200" dirty="0" smtClean="0"/>
              <a:t>Please adjust the images so the entire definition of commensalism is seen.</a:t>
            </a:r>
            <a:endParaRPr lang="en-US" sz="800" kern="1200" dirty="0"/>
          </a:p>
          <a:p>
            <a:endParaRPr lang="en-US" dirty="0"/>
          </a:p>
        </p:txBody>
      </p:sp>
      <p:sp>
        <p:nvSpPr>
          <p:cNvPr id="11" name="Content Placeholder 10"/>
          <p:cNvSpPr>
            <a:spLocks noGrp="1"/>
          </p:cNvSpPr>
          <p:nvPr>
            <p:ph sz="quarter" idx="11"/>
          </p:nvPr>
        </p:nvSpPr>
        <p:spPr>
          <a:noFill/>
        </p:spPr>
        <p:txBody>
          <a:bodyPr/>
          <a:lstStyle/>
          <a:p>
            <a:endParaRPr lang="en-US" dirty="0"/>
          </a:p>
        </p:txBody>
      </p:sp>
      <p:sp>
        <p:nvSpPr>
          <p:cNvPr id="12" name="Content Placeholder 11"/>
          <p:cNvSpPr>
            <a:spLocks noGrp="1"/>
          </p:cNvSpPr>
          <p:nvPr>
            <p:ph sz="quarter" idx="12"/>
          </p:nvPr>
        </p:nvSpPr>
        <p:spPr>
          <a:noFill/>
        </p:spPr>
        <p:txBody>
          <a:bodyPr/>
          <a:lstStyle/>
          <a:p>
            <a:endParaRPr lang="en-US" dirty="0"/>
          </a:p>
        </p:txBody>
      </p:sp>
      <p:sp>
        <p:nvSpPr>
          <p:cNvPr id="13" name="Content Placeholder 12"/>
          <p:cNvSpPr>
            <a:spLocks noGrp="1"/>
          </p:cNvSpPr>
          <p:nvPr>
            <p:ph sz="quarter" idx="13"/>
          </p:nvPr>
        </p:nvSpPr>
        <p:spPr>
          <a:noFill/>
        </p:spPr>
        <p:txBody>
          <a:bodyPr/>
          <a:lstStyle/>
          <a:p>
            <a:endParaRPr lang="en-US"/>
          </a:p>
        </p:txBody>
      </p:sp>
      <p:pic>
        <p:nvPicPr>
          <p:cNvPr id="4098" name="Picture 2" descr="File:GrayWhaleByPhilKonstantin.jpg"/>
          <p:cNvPicPr>
            <a:picLocks noChangeAspect="1" noChangeArrowheads="1"/>
          </p:cNvPicPr>
          <p:nvPr/>
        </p:nvPicPr>
        <p:blipFill rotWithShape="1">
          <a:blip r:embed="rId3">
            <a:extLst>
              <a:ext uri="{28A0092B-C50C-407E-A947-70E740481C1C}">
                <a14:useLocalDpi xmlns:a14="http://schemas.microsoft.com/office/drawing/2010/main" val="0"/>
              </a:ext>
            </a:extLst>
          </a:blip>
          <a:srcRect r="72573"/>
          <a:stretch/>
        </p:blipFill>
        <p:spPr bwMode="auto">
          <a:xfrm>
            <a:off x="157801" y="1125260"/>
            <a:ext cx="1289848" cy="120791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408893" y="1118337"/>
            <a:ext cx="1299632" cy="1386249"/>
            <a:chOff x="6142663" y="3129644"/>
            <a:chExt cx="2438398" cy="3465624"/>
          </a:xfrm>
        </p:grpSpPr>
        <p:pic>
          <p:nvPicPr>
            <p:cNvPr id="4102" name="Picture 6" descr="File:Héron.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68" r="13114" b="6306"/>
            <a:stretch/>
          </p:blipFill>
          <p:spPr bwMode="auto">
            <a:xfrm>
              <a:off x="6149238" y="3129644"/>
              <a:ext cx="2417656" cy="30431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42663" y="6121580"/>
              <a:ext cx="2438398"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Xav801972</a:t>
              </a:r>
            </a:p>
          </p:txBody>
        </p:sp>
      </p:grpSp>
      <p:grpSp>
        <p:nvGrpSpPr>
          <p:cNvPr id="6" name="Group 5"/>
          <p:cNvGrpSpPr/>
          <p:nvPr/>
        </p:nvGrpSpPr>
        <p:grpSpPr>
          <a:xfrm>
            <a:off x="1784013" y="1125117"/>
            <a:ext cx="1364893" cy="1385521"/>
            <a:chOff x="3691896" y="4349408"/>
            <a:chExt cx="2560842" cy="3463799"/>
          </a:xfrm>
        </p:grpSpPr>
        <p:pic>
          <p:nvPicPr>
            <p:cNvPr id="4100" name="Picture 4" descr="File:Basket style 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41" r="12603"/>
            <a:stretch/>
          </p:blipFill>
          <p:spPr bwMode="auto">
            <a:xfrm>
              <a:off x="3691896" y="4349408"/>
              <a:ext cx="2424114" cy="30261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4340" y="7339520"/>
              <a:ext cx="2438398" cy="473687"/>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Fir0002</a:t>
              </a:r>
            </a:p>
          </p:txBody>
        </p:sp>
      </p:grpSp>
    </p:spTree>
    <p:extLst>
      <p:ext uri="{BB962C8B-B14F-4D97-AF65-F5344CB8AC3E}">
        <p14:creationId xmlns:p14="http://schemas.microsoft.com/office/powerpoint/2010/main" val="294136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Parasitism</a:t>
            </a:r>
            <a:endParaRPr lang="en-US" dirty="0"/>
          </a:p>
        </p:txBody>
      </p:sp>
      <p:sp>
        <p:nvSpPr>
          <p:cNvPr id="5" name="Content Placeholder 4"/>
          <p:cNvSpPr>
            <a:spLocks noGrp="1"/>
          </p:cNvSpPr>
          <p:nvPr>
            <p:ph type="body" sz="quarter" idx="10"/>
          </p:nvPr>
        </p:nvSpPr>
        <p:spPr/>
        <p:txBody>
          <a:bodyPr>
            <a:normAutofit/>
          </a:bodyPr>
          <a:lstStyle/>
          <a:p>
            <a:r>
              <a:rPr lang="en-US" sz="800" kern="1200" dirty="0" smtClean="0"/>
              <a:t>Please adjust the images as needed.</a:t>
            </a:r>
          </a:p>
          <a:p>
            <a:endParaRPr lang="en-US" dirty="0"/>
          </a:p>
        </p:txBody>
      </p:sp>
      <p:sp>
        <p:nvSpPr>
          <p:cNvPr id="6" name="Text Placeholder 5"/>
          <p:cNvSpPr>
            <a:spLocks noGrp="1"/>
          </p:cNvSpPr>
          <p:nvPr>
            <p:ph type="body" sz="quarter" idx="14"/>
          </p:nvPr>
        </p:nvSpPr>
        <p:spPr/>
        <p:txBody>
          <a:bodyPr/>
          <a:lstStyle/>
          <a:p>
            <a:endParaRPr lang="en-US" dirty="0"/>
          </a:p>
        </p:txBody>
      </p:sp>
      <p:sp>
        <p:nvSpPr>
          <p:cNvPr id="10" name="Text Placeholder 9"/>
          <p:cNvSpPr>
            <a:spLocks noGrp="1"/>
          </p:cNvSpPr>
          <p:nvPr>
            <p:ph type="body" sz="quarter" idx="15"/>
          </p:nvPr>
        </p:nvSpPr>
        <p:spPr/>
        <p:txBody>
          <a:bodyPr/>
          <a:lstStyle/>
          <a:p>
            <a:endParaRPr lang="en-US"/>
          </a:p>
        </p:txBody>
      </p:sp>
      <p:sp>
        <p:nvSpPr>
          <p:cNvPr id="11" name="Text Placeholder 10"/>
          <p:cNvSpPr>
            <a:spLocks noGrp="1"/>
          </p:cNvSpPr>
          <p:nvPr>
            <p:ph type="body" sz="quarter" idx="16"/>
          </p:nvPr>
        </p:nvSpPr>
        <p:spPr/>
        <p:txBody>
          <a:bodyPr/>
          <a:lstStyle/>
          <a:p>
            <a:endParaRPr lang="en-US"/>
          </a:p>
        </p:txBody>
      </p:sp>
      <p:sp>
        <p:nvSpPr>
          <p:cNvPr id="12" name="Text Placeholder 11"/>
          <p:cNvSpPr>
            <a:spLocks noGrp="1"/>
          </p:cNvSpPr>
          <p:nvPr>
            <p:ph type="body" sz="quarter" idx="17"/>
          </p:nvPr>
        </p:nvSpPr>
        <p:spPr/>
        <p:txBody>
          <a:bodyPr/>
          <a:lstStyle/>
          <a:p>
            <a:r>
              <a:rPr lang="en-US" sz="900" b="1" dirty="0" smtClean="0">
                <a:solidFill>
                  <a:schemeClr val="accent3"/>
                </a:solidFill>
              </a:rPr>
              <a:t>Parasitism</a:t>
            </a:r>
            <a:r>
              <a:rPr lang="en-US" sz="900" dirty="0" smtClean="0"/>
              <a:t> – a symbiotic relationship where one species benefits from the relationship and the other species is harmed</a:t>
            </a:r>
            <a:endParaRPr lang="en-US" sz="900" dirty="0"/>
          </a:p>
        </p:txBody>
      </p:sp>
      <p:pic>
        <p:nvPicPr>
          <p:cNvPr id="1031" name="Picture 7" descr="File:200501 Gui 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808" t="15533" r="24943" b="5400"/>
          <a:stretch/>
        </p:blipFill>
        <p:spPr bwMode="auto">
          <a:xfrm>
            <a:off x="3419222" y="1173493"/>
            <a:ext cx="1289303" cy="11986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22955" y="2290273"/>
            <a:ext cx="881836" cy="198516"/>
          </a:xfrm>
          <a:prstGeom prst="rect">
            <a:avLst/>
          </a:prstGeom>
          <a:noFill/>
        </p:spPr>
        <p:txBody>
          <a:bodyPr wrap="square" rtlCol="0">
            <a:spAutoFit/>
          </a:bodyPr>
          <a:lstStyle/>
          <a:p>
            <a:pPr algn="ctr"/>
            <a:r>
              <a:rPr lang="en-US" sz="600" dirty="0" smtClean="0">
                <a:solidFill>
                  <a:schemeClr val="bg2">
                    <a:lumMod val="50000"/>
                  </a:schemeClr>
                </a:solidFill>
                <a:latin typeface="+mj-lt"/>
                <a:cs typeface="Calibri" pitchFamily="34" charset="0"/>
              </a:rPr>
              <a:t>Photo by </a:t>
            </a:r>
            <a:r>
              <a:rPr lang="en-US" sz="600" dirty="0" err="1" smtClean="0">
                <a:solidFill>
                  <a:schemeClr val="bg2">
                    <a:lumMod val="50000"/>
                  </a:schemeClr>
                </a:solidFill>
                <a:latin typeface="+mj-lt"/>
                <a:cs typeface="Calibri" pitchFamily="34" charset="0"/>
              </a:rPr>
              <a:t>Semnoz</a:t>
            </a:r>
            <a:endParaRPr lang="en-US" sz="600" dirty="0">
              <a:solidFill>
                <a:schemeClr val="bg2">
                  <a:lumMod val="50000"/>
                </a:schemeClr>
              </a:solidFill>
              <a:latin typeface="+mj-lt"/>
              <a:cs typeface="Calibri" pitchFamily="34" charset="0"/>
            </a:endParaRPr>
          </a:p>
        </p:txBody>
      </p:sp>
      <p:pic>
        <p:nvPicPr>
          <p:cNvPr id="1029" name="Picture 5" descr="File:Histopathology of Taenia saginata in appendix 05G0045 lor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45" t="29685" r="13418" b="10794"/>
          <a:stretch/>
        </p:blipFill>
        <p:spPr bwMode="auto">
          <a:xfrm>
            <a:off x="1790838" y="1167052"/>
            <a:ext cx="1292019" cy="120510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53" b="19461"/>
          <a:stretch/>
        </p:blipFill>
        <p:spPr bwMode="auto">
          <a:xfrm>
            <a:off x="162455" y="1165022"/>
            <a:ext cx="1293352" cy="120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1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	Recall Interactions Among Organisms</a:t>
            </a:r>
            <a:endParaRPr lang="en-US" dirty="0"/>
          </a:p>
        </p:txBody>
      </p:sp>
      <p:sp>
        <p:nvSpPr>
          <p:cNvPr id="17" name="Text Placeholder 16"/>
          <p:cNvSpPr>
            <a:spLocks noGrp="1"/>
          </p:cNvSpPr>
          <p:nvPr>
            <p:ph type="body" sz="quarter" idx="10"/>
          </p:nvPr>
        </p:nvSpPr>
        <p:spPr/>
        <p:txBody>
          <a:bodyPr/>
          <a:lstStyle/>
          <a:p>
            <a:r>
              <a:rPr lang="en-US" dirty="0" smtClean="0"/>
              <a:t>DD1</a:t>
            </a:r>
          </a:p>
          <a:p>
            <a:pPr>
              <a:lnSpc>
                <a:spcPct val="100000"/>
              </a:lnSpc>
              <a:spcBef>
                <a:spcPts val="0"/>
              </a:spcBef>
            </a:pPr>
            <a:r>
              <a:rPr lang="en-US" dirty="0" smtClean="0"/>
              <a:t>Parasitism</a:t>
            </a:r>
          </a:p>
          <a:p>
            <a:pPr>
              <a:lnSpc>
                <a:spcPct val="100000"/>
              </a:lnSpc>
              <a:spcBef>
                <a:spcPts val="0"/>
              </a:spcBef>
            </a:pPr>
            <a:r>
              <a:rPr lang="en-US" dirty="0" smtClean="0"/>
              <a:t>*Commensalism</a:t>
            </a:r>
          </a:p>
          <a:p>
            <a:pPr>
              <a:lnSpc>
                <a:spcPct val="100000"/>
              </a:lnSpc>
              <a:spcBef>
                <a:spcPts val="0"/>
              </a:spcBef>
            </a:pPr>
            <a:r>
              <a:rPr lang="en-US" dirty="0" smtClean="0"/>
              <a:t>Mutualism</a:t>
            </a:r>
          </a:p>
          <a:p>
            <a:r>
              <a:rPr lang="en-US" dirty="0" smtClean="0"/>
              <a:t>DD2</a:t>
            </a:r>
          </a:p>
          <a:p>
            <a:pPr>
              <a:lnSpc>
                <a:spcPct val="100000"/>
              </a:lnSpc>
              <a:spcBef>
                <a:spcPts val="0"/>
              </a:spcBef>
            </a:pPr>
            <a:r>
              <a:rPr lang="en-US" dirty="0"/>
              <a:t>Parasitism</a:t>
            </a:r>
          </a:p>
          <a:p>
            <a:pPr>
              <a:lnSpc>
                <a:spcPct val="100000"/>
              </a:lnSpc>
              <a:spcBef>
                <a:spcPts val="0"/>
              </a:spcBef>
            </a:pPr>
            <a:r>
              <a:rPr lang="en-US" dirty="0"/>
              <a:t>Commensalism</a:t>
            </a:r>
          </a:p>
          <a:p>
            <a:pPr>
              <a:lnSpc>
                <a:spcPct val="100000"/>
              </a:lnSpc>
              <a:spcBef>
                <a:spcPts val="0"/>
              </a:spcBef>
            </a:pPr>
            <a:r>
              <a:rPr lang="en-US" dirty="0" smtClean="0"/>
              <a:t>*Mutualism</a:t>
            </a:r>
            <a:endParaRPr lang="en-US" dirty="0"/>
          </a:p>
          <a:p>
            <a:r>
              <a:rPr lang="en-US" dirty="0" smtClean="0"/>
              <a:t>DD3</a:t>
            </a:r>
          </a:p>
          <a:p>
            <a:pPr>
              <a:lnSpc>
                <a:spcPct val="100000"/>
              </a:lnSpc>
              <a:spcBef>
                <a:spcPts val="0"/>
              </a:spcBef>
            </a:pPr>
            <a:r>
              <a:rPr lang="en-US" dirty="0" smtClean="0"/>
              <a:t>*Parasitism</a:t>
            </a:r>
            <a:endParaRPr lang="en-US" dirty="0"/>
          </a:p>
          <a:p>
            <a:pPr>
              <a:lnSpc>
                <a:spcPct val="100000"/>
              </a:lnSpc>
              <a:spcBef>
                <a:spcPts val="0"/>
              </a:spcBef>
            </a:pPr>
            <a:r>
              <a:rPr lang="en-US" dirty="0"/>
              <a:t>Commensalism</a:t>
            </a:r>
          </a:p>
          <a:p>
            <a:pPr>
              <a:lnSpc>
                <a:spcPct val="100000"/>
              </a:lnSpc>
              <a:spcBef>
                <a:spcPts val="0"/>
              </a:spcBef>
            </a:pPr>
            <a:r>
              <a:rPr lang="en-US" dirty="0"/>
              <a:t>Mutualism</a:t>
            </a:r>
          </a:p>
          <a:p>
            <a:r>
              <a:rPr lang="en-US" dirty="0" smtClean="0"/>
              <a:t>DD4</a:t>
            </a:r>
          </a:p>
          <a:p>
            <a:pPr>
              <a:lnSpc>
                <a:spcPct val="100000"/>
              </a:lnSpc>
              <a:spcBef>
                <a:spcPts val="0"/>
              </a:spcBef>
            </a:pPr>
            <a:r>
              <a:rPr lang="en-US" dirty="0"/>
              <a:t>Parasitism</a:t>
            </a:r>
          </a:p>
          <a:p>
            <a:pPr>
              <a:lnSpc>
                <a:spcPct val="100000"/>
              </a:lnSpc>
              <a:spcBef>
                <a:spcPts val="0"/>
              </a:spcBef>
            </a:pPr>
            <a:r>
              <a:rPr lang="en-US" dirty="0"/>
              <a:t>Commensalism</a:t>
            </a:r>
          </a:p>
          <a:p>
            <a:pPr>
              <a:lnSpc>
                <a:spcPct val="100000"/>
              </a:lnSpc>
              <a:spcBef>
                <a:spcPts val="0"/>
              </a:spcBef>
            </a:pPr>
            <a:r>
              <a:rPr lang="en-US" dirty="0" smtClean="0"/>
              <a:t>*Mutualism</a:t>
            </a:r>
            <a:endParaRPr lang="en-US" dirty="0"/>
          </a:p>
          <a:p>
            <a:r>
              <a:rPr lang="en-US" dirty="0" smtClean="0"/>
              <a:t>DD5</a:t>
            </a:r>
          </a:p>
          <a:p>
            <a:pPr>
              <a:lnSpc>
                <a:spcPct val="100000"/>
              </a:lnSpc>
              <a:spcBef>
                <a:spcPts val="0"/>
              </a:spcBef>
            </a:pPr>
            <a:r>
              <a:rPr lang="en-US" dirty="0" smtClean="0"/>
              <a:t>*Parasitism</a:t>
            </a:r>
            <a:endParaRPr lang="en-US" dirty="0"/>
          </a:p>
          <a:p>
            <a:pPr>
              <a:lnSpc>
                <a:spcPct val="100000"/>
              </a:lnSpc>
              <a:spcBef>
                <a:spcPts val="0"/>
              </a:spcBef>
            </a:pPr>
            <a:r>
              <a:rPr lang="en-US" dirty="0"/>
              <a:t>Commensalism</a:t>
            </a:r>
          </a:p>
          <a:p>
            <a:pPr>
              <a:lnSpc>
                <a:spcPct val="100000"/>
              </a:lnSpc>
              <a:spcBef>
                <a:spcPts val="0"/>
              </a:spcBef>
            </a:pPr>
            <a:r>
              <a:rPr lang="en-US" dirty="0" smtClean="0"/>
              <a:t>Mutualism</a:t>
            </a:r>
          </a:p>
          <a:p>
            <a:r>
              <a:rPr lang="en-US" dirty="0" smtClean="0"/>
              <a:t>DD6</a:t>
            </a:r>
          </a:p>
          <a:p>
            <a:pPr>
              <a:lnSpc>
                <a:spcPct val="100000"/>
              </a:lnSpc>
              <a:spcBef>
                <a:spcPts val="0"/>
              </a:spcBef>
            </a:pPr>
            <a:r>
              <a:rPr lang="en-US" dirty="0"/>
              <a:t>Parasitism</a:t>
            </a:r>
          </a:p>
          <a:p>
            <a:pPr>
              <a:lnSpc>
                <a:spcPct val="100000"/>
              </a:lnSpc>
              <a:spcBef>
                <a:spcPts val="0"/>
              </a:spcBef>
            </a:pPr>
            <a:r>
              <a:rPr lang="en-US" dirty="0" smtClean="0"/>
              <a:t>*Commensalism</a:t>
            </a:r>
            <a:endParaRPr lang="en-US" dirty="0"/>
          </a:p>
          <a:p>
            <a:pPr>
              <a:lnSpc>
                <a:spcPct val="100000"/>
              </a:lnSpc>
              <a:spcBef>
                <a:spcPts val="0"/>
              </a:spcBef>
            </a:pPr>
            <a:r>
              <a:rPr lang="en-US" dirty="0"/>
              <a:t>Mutualism</a:t>
            </a:r>
          </a:p>
          <a:p>
            <a:endParaRPr lang="en-US" dirty="0" smtClean="0"/>
          </a:p>
          <a:p>
            <a:endParaRPr lang="en-US" dirty="0" smtClean="0"/>
          </a:p>
        </p:txBody>
      </p:sp>
      <p:sp>
        <p:nvSpPr>
          <p:cNvPr id="16" name="Content Placeholder 15"/>
          <p:cNvSpPr>
            <a:spLocks noGrp="1"/>
          </p:cNvSpPr>
          <p:nvPr>
            <p:ph sz="quarter" idx="15"/>
          </p:nvPr>
        </p:nvSpPr>
        <p:spPr/>
        <p:txBody>
          <a:bodyPr/>
          <a:lstStyle/>
          <a:p>
            <a:r>
              <a:rPr lang="en-US" dirty="0"/>
              <a:t>DD4 </a:t>
            </a:r>
            <a:r>
              <a:rPr lang="en-US" dirty="0" smtClean="0"/>
              <a:t>Humans </a:t>
            </a:r>
            <a:r>
              <a:rPr lang="en-US" dirty="0"/>
              <a:t>release carbon dioxide, which is needed by plants; in return plant provide oxygen, which is needed by </a:t>
            </a:r>
            <a:r>
              <a:rPr lang="en-US" dirty="0" smtClean="0"/>
              <a:t>humans</a:t>
            </a:r>
            <a:r>
              <a:rPr lang="en-US" dirty="0" smtClean="0"/>
              <a:t>.</a:t>
            </a:r>
          </a:p>
          <a:p>
            <a:r>
              <a:rPr lang="en-US" dirty="0"/>
              <a:t>Parasitism   Commensalism    Mutualism</a:t>
            </a:r>
          </a:p>
          <a:p>
            <a:r>
              <a:rPr lang="en-US" dirty="0" smtClean="0"/>
              <a:t>DD5 </a:t>
            </a:r>
            <a:r>
              <a:rPr lang="en-US" dirty="0" smtClean="0"/>
              <a:t>Tapeworms </a:t>
            </a:r>
            <a:r>
              <a:rPr lang="en-US" dirty="0"/>
              <a:t>enter the intestines of a human through contaminated water; the tapeworm steals nutrients from the </a:t>
            </a:r>
            <a:r>
              <a:rPr lang="en-US" dirty="0" smtClean="0"/>
              <a:t>human</a:t>
            </a:r>
            <a:r>
              <a:rPr lang="en-US" dirty="0" smtClean="0"/>
              <a:t>.</a:t>
            </a:r>
          </a:p>
          <a:p>
            <a:r>
              <a:rPr lang="en-US" dirty="0"/>
              <a:t>Parasitism   Commensalism    Mutualism</a:t>
            </a:r>
          </a:p>
          <a:p>
            <a:r>
              <a:rPr lang="en-US" dirty="0" smtClean="0"/>
              <a:t>DD6 </a:t>
            </a:r>
            <a:r>
              <a:rPr lang="en-US" dirty="0" smtClean="0"/>
              <a:t>Remora sharks attach themselves to whales by way of an adhesive disk on their dorsal surface; the remora sharks then feed off of the scraps from the whale’s meals.</a:t>
            </a:r>
            <a:endParaRPr lang="en-US" dirty="0"/>
          </a:p>
          <a:p>
            <a:r>
              <a:rPr lang="en-US" dirty="0"/>
              <a:t>Parasitism   Commensalism    Mutualism</a:t>
            </a:r>
          </a:p>
          <a:p>
            <a:endParaRPr lang="en-US" dirty="0">
              <a:solidFill>
                <a:schemeClr val="accent1"/>
              </a:solidFill>
            </a:endParaRPr>
          </a:p>
          <a:p>
            <a:endParaRPr lang="en-US" dirty="0" smtClean="0">
              <a:solidFill>
                <a:schemeClr val="accent1"/>
              </a:solidFill>
            </a:endParaRPr>
          </a:p>
        </p:txBody>
      </p:sp>
      <p:sp>
        <p:nvSpPr>
          <p:cNvPr id="2" name="Content Placeholder 1"/>
          <p:cNvSpPr>
            <a:spLocks noGrp="1"/>
          </p:cNvSpPr>
          <p:nvPr>
            <p:ph sz="quarter" idx="16"/>
          </p:nvPr>
        </p:nvSpPr>
        <p:spPr/>
        <p:txBody>
          <a:bodyPr/>
          <a:lstStyle/>
          <a:p>
            <a:r>
              <a:rPr lang="en-US" dirty="0"/>
              <a:t>Identify the interaction described.</a:t>
            </a:r>
          </a:p>
          <a:p>
            <a:r>
              <a:rPr lang="en-US" dirty="0"/>
              <a:t>DD1 an interaction where one species benefits and the other species is neither harmed nor </a:t>
            </a:r>
            <a:r>
              <a:rPr lang="en-US" dirty="0" smtClean="0"/>
              <a:t>helped</a:t>
            </a:r>
          </a:p>
          <a:p>
            <a:pPr>
              <a:lnSpc>
                <a:spcPct val="100000"/>
              </a:lnSpc>
              <a:spcBef>
                <a:spcPts val="0"/>
              </a:spcBef>
            </a:pPr>
            <a:r>
              <a:rPr lang="en-US" dirty="0" smtClean="0"/>
              <a:t>Parasitism   Commensalism    Mutualism</a:t>
            </a:r>
            <a:endParaRPr lang="en-US" dirty="0"/>
          </a:p>
          <a:p>
            <a:r>
              <a:rPr lang="en-US" dirty="0" smtClean="0"/>
              <a:t>DD2 </a:t>
            </a:r>
            <a:r>
              <a:rPr lang="en-US" dirty="0"/>
              <a:t>an interaction where both species benefit</a:t>
            </a:r>
          </a:p>
          <a:p>
            <a:r>
              <a:rPr lang="en-US" dirty="0"/>
              <a:t>Parasitism   Commensalism    Mutualism</a:t>
            </a:r>
          </a:p>
          <a:p>
            <a:r>
              <a:rPr lang="en-US" dirty="0" smtClean="0"/>
              <a:t>DD3 </a:t>
            </a:r>
            <a:r>
              <a:rPr lang="en-US" dirty="0"/>
              <a:t>an interaction where one species benefits and the other species is </a:t>
            </a:r>
            <a:r>
              <a:rPr lang="en-US" dirty="0" smtClean="0"/>
              <a:t>harmed.</a:t>
            </a:r>
          </a:p>
          <a:p>
            <a:pPr>
              <a:lnSpc>
                <a:spcPct val="100000"/>
              </a:lnSpc>
              <a:spcBef>
                <a:spcPts val="0"/>
              </a:spcBef>
            </a:pPr>
            <a:r>
              <a:rPr lang="en-US" dirty="0" smtClean="0"/>
              <a:t>Parasitism   </a:t>
            </a:r>
            <a:r>
              <a:rPr lang="en-US" dirty="0"/>
              <a:t>Commensalism    Mutualism</a:t>
            </a:r>
          </a:p>
          <a:p>
            <a:endParaRPr lang="en-US" dirty="0"/>
          </a:p>
        </p:txBody>
      </p:sp>
      <p:pic>
        <p:nvPicPr>
          <p:cNvPr id="15" name="Picture 14"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68" y="124323"/>
            <a:ext cx="469900" cy="381000"/>
          </a:xfrm>
          <a:prstGeom prst="rect">
            <a:avLst/>
          </a:prstGeom>
        </p:spPr>
      </p:pic>
      <p:sp>
        <p:nvSpPr>
          <p:cNvPr id="7" name="Oval 6"/>
          <p:cNvSpPr/>
          <p:nvPr/>
        </p:nvSpPr>
        <p:spPr bwMode="auto">
          <a:xfrm>
            <a:off x="3878316" y="1037370"/>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450425" y="1601250"/>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4086" y="2083674"/>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2477812" y="1741037"/>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717329" y="1174530"/>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3153102" y="2548757"/>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7873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a:t/>
            </a:r>
            <a:br>
              <a:rPr lang="en-US" dirty="0"/>
            </a:br>
            <a:r>
              <a:rPr lang="en-US" dirty="0" smtClean="0"/>
              <a:t/>
            </a:r>
            <a:br>
              <a:rPr lang="en-US" dirty="0" smtClean="0"/>
            </a:br>
            <a:r>
              <a:rPr lang="en-US" i="1" dirty="0" smtClean="0"/>
              <a:t>E</a:t>
            </a:r>
            <a:r>
              <a:rPr lang="en-US" i="1" dirty="0"/>
              <a:t>. coli </a:t>
            </a:r>
            <a:r>
              <a:rPr lang="en-US" dirty="0" smtClean="0"/>
              <a:t>bacteria live in </a:t>
            </a:r>
            <a:r>
              <a:rPr lang="en-US" dirty="0"/>
              <a:t>your intestines . . </a:t>
            </a:r>
            <a:r>
              <a:rPr lang="en-US" dirty="0" smtClean="0"/>
              <a:t>.</a:t>
            </a:r>
            <a:r>
              <a:rPr lang="en-US" dirty="0">
                <a:latin typeface="Calibri" pitchFamily="34" charset="0"/>
                <a:cs typeface="Calibri" pitchFamily="34" charset="0"/>
              </a:rPr>
              <a:t> </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a:latin typeface="Calibri" pitchFamily="34" charset="0"/>
                <a:cs typeface="Calibri" pitchFamily="34" charset="0"/>
              </a:rPr>
              <a:t/>
            </a:r>
            <a:br>
              <a:rPr lang="en-US" dirty="0">
                <a:latin typeface="Calibri" pitchFamily="34" charset="0"/>
                <a:cs typeface="Calibri" pitchFamily="34" charset="0"/>
              </a:rPr>
            </a:br>
            <a:r>
              <a:rPr lang="en-US" dirty="0"/>
              <a:t/>
            </a:r>
            <a:br>
              <a:rPr lang="en-US" dirty="0"/>
            </a:br>
            <a:endParaRPr lang="en-US" dirty="0"/>
          </a:p>
        </p:txBody>
      </p:sp>
      <p:sp>
        <p:nvSpPr>
          <p:cNvPr id="4" name="Text Placeholder 3"/>
          <p:cNvSpPr>
            <a:spLocks noGrp="1"/>
          </p:cNvSpPr>
          <p:nvPr>
            <p:ph type="body" sz="quarter" idx="12"/>
          </p:nvPr>
        </p:nvSpPr>
        <p:spPr/>
        <p:txBody>
          <a:bodyPr/>
          <a:lstStyle/>
          <a:p>
            <a:pPr marL="171450" indent="-171450">
              <a:buClr>
                <a:schemeClr val="accent1"/>
              </a:buClr>
              <a:buFont typeface="Wingdings" pitchFamily="2" charset="2"/>
              <a:buChar char="§"/>
            </a:pPr>
            <a:r>
              <a:rPr lang="en-US" dirty="0" smtClean="0"/>
              <a:t>Can you survive without the bacteria?</a:t>
            </a:r>
          </a:p>
          <a:p>
            <a:pPr marL="171450" indent="-171450">
              <a:buClr>
                <a:schemeClr val="accent1"/>
              </a:buClr>
              <a:buFont typeface="Wingdings" pitchFamily="2" charset="2"/>
              <a:buChar char="§"/>
            </a:pPr>
            <a:r>
              <a:rPr lang="en-US" dirty="0" smtClean="0"/>
              <a:t>Can the bacteria survive without you?</a:t>
            </a:r>
          </a:p>
        </p:txBody>
      </p:sp>
      <p:sp>
        <p:nvSpPr>
          <p:cNvPr id="5" name="Content Placeholder 4"/>
          <p:cNvSpPr>
            <a:spLocks noGrp="1"/>
          </p:cNvSpPr>
          <p:nvPr>
            <p:ph type="body" sz="quarter" idx="10"/>
          </p:nvPr>
        </p:nvSpPr>
        <p:spPr/>
        <p:txBody>
          <a:bodyPr/>
          <a:lstStyle/>
          <a:p>
            <a:pPr algn="ctr">
              <a:spcAft>
                <a:spcPts val="857"/>
              </a:spcAft>
            </a:pPr>
            <a:endParaRPr lang="en-US" b="1" dirty="0" smtClean="0"/>
          </a:p>
          <a:p>
            <a:pPr algn="ctr">
              <a:spcAft>
                <a:spcPts val="857"/>
              </a:spcAft>
            </a:pPr>
            <a:endParaRPr lang="en-US" b="1" dirty="0" smtClean="0"/>
          </a:p>
          <a:p>
            <a:pPr algn="ctr">
              <a:spcAft>
                <a:spcPts val="857"/>
              </a:spcAft>
            </a:pPr>
            <a:endParaRPr lang="en-US" b="1" dirty="0" smtClean="0"/>
          </a:p>
          <a:p>
            <a:pPr algn="ctr">
              <a:spcAft>
                <a:spcPts val="857"/>
              </a:spcAft>
            </a:pPr>
            <a:endParaRPr lang="en-US" b="1" dirty="0" smtClean="0"/>
          </a:p>
        </p:txBody>
      </p:sp>
      <p:sp>
        <p:nvSpPr>
          <p:cNvPr id="9" name="Content Placeholder 8"/>
          <p:cNvSpPr>
            <a:spLocks noGrp="1"/>
          </p:cNvSpPr>
          <p:nvPr>
            <p:ph sz="quarter" idx="13"/>
          </p:nvPr>
        </p:nvSpPr>
        <p:spPr/>
        <p:txBody>
          <a:bodyPr/>
          <a:lstStyle/>
          <a:p>
            <a:endParaRPr lang="en-US"/>
          </a:p>
        </p:txBody>
      </p:sp>
      <p:pic>
        <p:nvPicPr>
          <p:cNvPr id="1026" name="Picture 2" descr="File:Macconkey e col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80"/>
          <a:stretch/>
        </p:blipFill>
        <p:spPr bwMode="auto">
          <a:xfrm rot="10800000">
            <a:off x="2444749" y="550862"/>
            <a:ext cx="2428873" cy="19256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14605" y="2602117"/>
            <a:ext cx="1259020" cy="141083"/>
          </a:xfrm>
          <a:prstGeom prst="rect">
            <a:avLst/>
          </a:prstGeom>
          <a:noFill/>
        </p:spPr>
        <p:txBody>
          <a:bodyPr wrap="square" lIns="43516" tIns="21758" rIns="43516" bIns="21758" rtlCol="0">
            <a:spAutoFit/>
          </a:bodyPr>
          <a:lstStyle/>
          <a:p>
            <a:pPr algn="ctr"/>
            <a:r>
              <a:rPr lang="en-US" sz="600" dirty="0">
                <a:solidFill>
                  <a:schemeClr val="bg2">
                    <a:lumMod val="50000"/>
                  </a:schemeClr>
                </a:solidFill>
                <a:latin typeface="+mj-lt"/>
                <a:cs typeface="Calibri" pitchFamily="34" charset="0"/>
              </a:rPr>
              <a:t>Photo by </a:t>
            </a:r>
            <a:r>
              <a:rPr lang="en-US" sz="600" dirty="0" err="1">
                <a:solidFill>
                  <a:schemeClr val="bg2">
                    <a:lumMod val="50000"/>
                  </a:schemeClr>
                </a:solidFill>
                <a:latin typeface="+mj-lt"/>
                <a:cs typeface="Calibri" pitchFamily="34" charset="0"/>
              </a:rPr>
              <a:t>Microrao</a:t>
            </a:r>
            <a:endParaRPr lang="en-US" sz="600" dirty="0">
              <a:solidFill>
                <a:schemeClr val="bg2">
                  <a:lumMod val="50000"/>
                </a:schemeClr>
              </a:solidFill>
              <a:latin typeface="+mj-lt"/>
              <a:cs typeface="Calibri" pitchFamily="34" charset="0"/>
            </a:endParaRPr>
          </a:p>
        </p:txBody>
      </p:sp>
      <p:pic>
        <p:nvPicPr>
          <p:cNvPr id="8" name="Picture 7" descr="think_about_it-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205943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550863"/>
            <a:ext cx="2265363" cy="2192339"/>
          </a:xfrm>
        </p:spPr>
        <p:txBody>
          <a:bodyPr/>
          <a:lstStyle/>
          <a:p>
            <a:pPr>
              <a:spcBef>
                <a:spcPts val="286"/>
              </a:spcBef>
              <a:spcAft>
                <a:spcPts val="286"/>
              </a:spcAft>
            </a:pPr>
            <a:r>
              <a:rPr lang="en-US" dirty="0" smtClean="0"/>
              <a:t>Theodor </a:t>
            </a:r>
            <a:r>
              <a:rPr lang="en-US" dirty="0" err="1"/>
              <a:t>Escherich</a:t>
            </a:r>
            <a:r>
              <a:rPr lang="en-US" dirty="0"/>
              <a:t> discovered the bacteria known as </a:t>
            </a:r>
            <a:r>
              <a:rPr lang="en-US" i="1" dirty="0"/>
              <a:t>Escherichia coli (E. coli) </a:t>
            </a:r>
            <a:r>
              <a:rPr lang="en-US" dirty="0"/>
              <a:t>in </a:t>
            </a:r>
            <a:r>
              <a:rPr lang="en-US" dirty="0" smtClean="0"/>
              <a:t>1885.</a:t>
            </a:r>
            <a:endParaRPr lang="en-US" dirty="0"/>
          </a:p>
          <a:p>
            <a:pPr>
              <a:spcBef>
                <a:spcPts val="286"/>
              </a:spcBef>
              <a:spcAft>
                <a:spcPts val="286"/>
              </a:spcAft>
            </a:pPr>
            <a:r>
              <a:rPr lang="en-US" dirty="0"/>
              <a:t>He was examining infant </a:t>
            </a:r>
            <a:r>
              <a:rPr lang="en-US" dirty="0" smtClean="0"/>
              <a:t>feces.</a:t>
            </a:r>
            <a:endParaRPr lang="en-US" dirty="0"/>
          </a:p>
          <a:p>
            <a:pPr>
              <a:spcBef>
                <a:spcPts val="286"/>
              </a:spcBef>
              <a:spcAft>
                <a:spcPts val="286"/>
              </a:spcAft>
            </a:pPr>
            <a:r>
              <a:rPr lang="en-US" dirty="0"/>
              <a:t>Discovered that </a:t>
            </a:r>
            <a:r>
              <a:rPr lang="en-US" i="1" dirty="0"/>
              <a:t>E. coli </a:t>
            </a:r>
            <a:r>
              <a:rPr lang="en-US" dirty="0"/>
              <a:t>is found in the intestines of healthy children, but it can also make people </a:t>
            </a:r>
            <a:r>
              <a:rPr lang="en-US" dirty="0" smtClean="0"/>
              <a:t>sick.</a:t>
            </a:r>
            <a:endParaRPr lang="en-US" dirty="0"/>
          </a:p>
          <a:p>
            <a:endParaRPr lang="en-US" dirty="0"/>
          </a:p>
        </p:txBody>
      </p:sp>
      <p:sp>
        <p:nvSpPr>
          <p:cNvPr id="5" name="Content Placeholder 4"/>
          <p:cNvSpPr>
            <a:spLocks noGrp="1"/>
          </p:cNvSpPr>
          <p:nvPr>
            <p:ph type="body" sz="quarter" idx="10"/>
          </p:nvPr>
        </p:nvSpPr>
        <p:spPr/>
        <p:txBody>
          <a:bodyPr>
            <a:normAutofit/>
          </a:bodyPr>
          <a:lstStyle/>
          <a:p>
            <a:pPr>
              <a:spcBef>
                <a:spcPts val="286"/>
              </a:spcBef>
              <a:spcAft>
                <a:spcPts val="286"/>
              </a:spcAft>
            </a:pPr>
            <a:endParaRPr lang="en-US" dirty="0" smtClean="0"/>
          </a:p>
        </p:txBody>
      </p:sp>
      <p:sp>
        <p:nvSpPr>
          <p:cNvPr id="8" name="Content Placeholder 7"/>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	Theodor </a:t>
            </a:r>
            <a:r>
              <a:rPr lang="en-US" dirty="0" err="1" smtClean="0"/>
              <a:t>Escherich</a:t>
            </a:r>
            <a:endParaRPr lang="en-US" dirty="0"/>
          </a:p>
        </p:txBody>
      </p:sp>
      <p:pic>
        <p:nvPicPr>
          <p:cNvPr id="3074" name="Picture 2" descr="File:Theodor Escherich.jpg"/>
          <p:cNvPicPr>
            <a:picLocks noChangeAspect="1" noChangeArrowheads="1"/>
          </p:cNvPicPr>
          <p:nvPr/>
        </p:nvPicPr>
        <p:blipFill rotWithShape="1">
          <a:blip r:embed="rId3">
            <a:extLst>
              <a:ext uri="{28A0092B-C50C-407E-A947-70E740481C1C}">
                <a14:useLocalDpi xmlns:a14="http://schemas.microsoft.com/office/drawing/2010/main" val="0"/>
              </a:ext>
            </a:extLst>
          </a:blip>
          <a:srcRect l="14100" t="15873" r="11024" b="21163"/>
          <a:stretch/>
        </p:blipFill>
        <p:spPr bwMode="auto">
          <a:xfrm>
            <a:off x="2784143" y="550863"/>
            <a:ext cx="1985798" cy="2182190"/>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real-world_connection-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106953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lstStyle/>
          <a:p>
            <a:r>
              <a:rPr lang="en-US" dirty="0" smtClean="0"/>
              <a:t>Format as needed.</a:t>
            </a:r>
            <a:endParaRPr lang="en-US" dirty="0"/>
          </a:p>
        </p:txBody>
      </p:sp>
      <p:sp>
        <p:nvSpPr>
          <p:cNvPr id="4" name="Text Placeholder 3"/>
          <p:cNvSpPr>
            <a:spLocks noGrp="1"/>
          </p:cNvSpPr>
          <p:nvPr>
            <p:ph idx="1"/>
          </p:nvPr>
        </p:nvSpPr>
        <p:spPr/>
        <p:txBody>
          <a:bodyPr/>
          <a:lstStyle/>
          <a:p>
            <a:pPr marL="171450" indent="-171450">
              <a:buClr>
                <a:schemeClr val="accent1"/>
              </a:buClr>
              <a:buFont typeface="Wingdings" pitchFamily="2" charset="2"/>
              <a:buChar char="§"/>
            </a:pPr>
            <a:r>
              <a:rPr lang="en-US" dirty="0"/>
              <a:t>You have a symbiotic relationship with </a:t>
            </a:r>
            <a:r>
              <a:rPr lang="en-US" dirty="0" smtClean="0"/>
              <a:t>the </a:t>
            </a:r>
            <a:r>
              <a:rPr lang="en-US" i="1" dirty="0"/>
              <a:t>E. coli </a:t>
            </a:r>
            <a:r>
              <a:rPr lang="en-US" dirty="0"/>
              <a:t>bacteria that live in your </a:t>
            </a:r>
            <a:r>
              <a:rPr lang="en-US" dirty="0" smtClean="0"/>
              <a:t>intestines.</a:t>
            </a:r>
            <a:endParaRPr lang="en-US" dirty="0"/>
          </a:p>
          <a:p>
            <a:pPr marL="171450" indent="-171450">
              <a:buClr>
                <a:schemeClr val="accent1"/>
              </a:buClr>
              <a:buFont typeface="Wingdings" pitchFamily="2" charset="2"/>
              <a:buChar char="§"/>
            </a:pPr>
            <a:r>
              <a:rPr lang="en-US" dirty="0"/>
              <a:t>The bacteria gain nutrition and a place to </a:t>
            </a:r>
            <a:r>
              <a:rPr lang="en-US" dirty="0" smtClean="0"/>
              <a:t>live.</a:t>
            </a:r>
            <a:endParaRPr lang="en-US" dirty="0"/>
          </a:p>
          <a:p>
            <a:pPr marL="171450" indent="-171450">
              <a:buClr>
                <a:schemeClr val="accent1"/>
              </a:buClr>
              <a:buFont typeface="Wingdings" pitchFamily="2" charset="2"/>
              <a:buChar char="§"/>
            </a:pPr>
            <a:r>
              <a:rPr lang="en-US" dirty="0"/>
              <a:t>You gain essential </a:t>
            </a:r>
            <a:r>
              <a:rPr lang="en-US" dirty="0" smtClean="0"/>
              <a:t>nutrients.</a:t>
            </a:r>
            <a:endParaRPr lang="en-US" dirty="0"/>
          </a:p>
          <a:p>
            <a:pPr marL="171450" indent="-171450">
              <a:buClr>
                <a:schemeClr val="accent1"/>
              </a:buClr>
              <a:buFont typeface="Wingdings" pitchFamily="2" charset="2"/>
              <a:buChar char="§"/>
            </a:pPr>
            <a:r>
              <a:rPr lang="en-US" dirty="0"/>
              <a:t>Which type of symbiotic relationship does this describe</a:t>
            </a:r>
            <a:r>
              <a:rPr lang="en-US" dirty="0" smtClean="0"/>
              <a:t>?</a:t>
            </a:r>
          </a:p>
          <a:p>
            <a:pPr>
              <a:buClr>
                <a:schemeClr val="accent1"/>
              </a:buClr>
            </a:pPr>
            <a:r>
              <a:rPr lang="en-US" dirty="0" smtClean="0">
                <a:solidFill>
                  <a:schemeClr val="accent5"/>
                </a:solidFill>
              </a:rPr>
              <a:t>[space for teacher to write]</a:t>
            </a:r>
            <a:endParaRPr lang="en-US" dirty="0">
              <a:solidFill>
                <a:schemeClr val="accent5"/>
              </a:solidFill>
            </a:endParaRPr>
          </a:p>
          <a:p>
            <a:endParaRPr lang="en-US" dirty="0"/>
          </a:p>
        </p:txBody>
      </p:sp>
      <p:sp>
        <p:nvSpPr>
          <p:cNvPr id="3" name="Title 2"/>
          <p:cNvSpPr>
            <a:spLocks noGrp="1"/>
          </p:cNvSpPr>
          <p:nvPr>
            <p:ph type="title"/>
          </p:nvPr>
        </p:nvSpPr>
        <p:spPr/>
        <p:txBody>
          <a:bodyPr/>
          <a:lstStyle/>
          <a:p>
            <a:r>
              <a:rPr lang="en-US" dirty="0" smtClean="0"/>
              <a:t>	E. Coli Bacteria</a:t>
            </a:r>
            <a:endParaRPr lang="en-US" dirty="0"/>
          </a:p>
        </p:txBody>
      </p:sp>
      <p:pic>
        <p:nvPicPr>
          <p:cNvPr id="6" name="Picture 5" descr="real-world_connection-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9019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How </a:t>
            </a:r>
            <a:r>
              <a:rPr lang="en-US" dirty="0"/>
              <a:t>do organisms interact with each other and the environment?</a:t>
            </a:r>
          </a:p>
        </p:txBody>
      </p:sp>
      <p:sp>
        <p:nvSpPr>
          <p:cNvPr id="7" name="Text Placeholder 6"/>
          <p:cNvSpPr>
            <a:spLocks noGrp="1"/>
          </p:cNvSpPr>
          <p:nvPr>
            <p:ph type="body" sz="quarter" idx="10"/>
          </p:nvPr>
        </p:nvSpPr>
        <p:spPr/>
        <p:txBody>
          <a:bodyPr/>
          <a:lstStyle/>
          <a:p>
            <a:r>
              <a:rPr lang="en-US" dirty="0" smtClean="0"/>
              <a:t>Please adjust the boxes as needed</a:t>
            </a:r>
            <a:endParaRPr lang="en-US" dirty="0"/>
          </a:p>
        </p:txBody>
      </p:sp>
      <p:sp>
        <p:nvSpPr>
          <p:cNvPr id="8" name="Content Placeholder 7"/>
          <p:cNvSpPr>
            <a:spLocks noGrp="1"/>
          </p:cNvSpPr>
          <p:nvPr>
            <p:ph sz="quarter" idx="13"/>
          </p:nvPr>
        </p:nvSpPr>
        <p:spPr/>
        <p:txBody>
          <a:bodyPr/>
          <a:lstStyle/>
          <a:p>
            <a:r>
              <a:rPr lang="en-US" dirty="0" smtClean="0"/>
              <a:t>Interactions among organisms:</a:t>
            </a:r>
          </a:p>
          <a:p>
            <a:endParaRPr lang="en-US" dirty="0"/>
          </a:p>
          <a:p>
            <a:endParaRPr lang="en-US" dirty="0" smtClean="0"/>
          </a:p>
          <a:p>
            <a:endParaRPr lang="en-US" dirty="0"/>
          </a:p>
          <a:p>
            <a:endParaRPr lang="en-US" b="1" dirty="0" smtClean="0">
              <a:solidFill>
                <a:schemeClr val="accent1"/>
              </a:solidFill>
            </a:endParaRPr>
          </a:p>
          <a:p>
            <a:r>
              <a:rPr lang="en-US" b="1" dirty="0" smtClean="0">
                <a:solidFill>
                  <a:schemeClr val="accent1"/>
                </a:solidFill>
              </a:rPr>
              <a:t>Next: </a:t>
            </a:r>
            <a:r>
              <a:rPr lang="en-US" dirty="0" smtClean="0"/>
              <a:t>Interdependence of organisms</a:t>
            </a:r>
            <a:endParaRPr lang="en-US" dirty="0"/>
          </a:p>
        </p:txBody>
      </p:sp>
      <p:pic>
        <p:nvPicPr>
          <p:cNvPr id="9" name="Picture 8" descr="lesson_question-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
        <p:nvSpPr>
          <p:cNvPr id="10" name="Freeform 9"/>
          <p:cNvSpPr/>
          <p:nvPr/>
        </p:nvSpPr>
        <p:spPr>
          <a:xfrm>
            <a:off x="121970" y="1321981"/>
            <a:ext cx="918499"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dirty="0">
                <a:solidFill>
                  <a:schemeClr val="tx1"/>
                </a:solidFill>
                <a:cs typeface="Calibri" pitchFamily="34" charset="0"/>
              </a:rPr>
              <a:t>Mutualism</a:t>
            </a:r>
          </a:p>
        </p:txBody>
      </p:sp>
      <p:sp>
        <p:nvSpPr>
          <p:cNvPr id="11" name="Freeform 10"/>
          <p:cNvSpPr/>
          <p:nvPr/>
        </p:nvSpPr>
        <p:spPr>
          <a:xfrm>
            <a:off x="1115375" y="1321981"/>
            <a:ext cx="1092353"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dirty="0">
                <a:solidFill>
                  <a:schemeClr val="tx1"/>
                </a:solidFill>
                <a:cs typeface="Calibri" pitchFamily="34" charset="0"/>
              </a:rPr>
              <a:t>Commensalism</a:t>
            </a:r>
          </a:p>
        </p:txBody>
      </p:sp>
      <p:sp>
        <p:nvSpPr>
          <p:cNvPr id="12" name="Freeform 11"/>
          <p:cNvSpPr/>
          <p:nvPr/>
        </p:nvSpPr>
        <p:spPr>
          <a:xfrm>
            <a:off x="2285593" y="1321981"/>
            <a:ext cx="913588"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dirty="0">
                <a:solidFill>
                  <a:schemeClr val="tx1"/>
                </a:solidFill>
                <a:cs typeface="Calibri" pitchFamily="34" charset="0"/>
              </a:rPr>
              <a:t>Parasitism</a:t>
            </a:r>
          </a:p>
        </p:txBody>
      </p:sp>
      <p:sp>
        <p:nvSpPr>
          <p:cNvPr id="13" name="Freeform 12"/>
          <p:cNvSpPr/>
          <p:nvPr/>
        </p:nvSpPr>
        <p:spPr>
          <a:xfrm>
            <a:off x="354330" y="892887"/>
            <a:ext cx="1092353"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dirty="0">
                <a:solidFill>
                  <a:schemeClr val="tx1"/>
                </a:solidFill>
                <a:cs typeface="Calibri" pitchFamily="34" charset="0"/>
              </a:rPr>
              <a:t>Predation</a:t>
            </a:r>
          </a:p>
        </p:txBody>
      </p:sp>
      <p:sp>
        <p:nvSpPr>
          <p:cNvPr id="14" name="Freeform 13"/>
          <p:cNvSpPr/>
          <p:nvPr/>
        </p:nvSpPr>
        <p:spPr>
          <a:xfrm>
            <a:off x="1610207" y="892886"/>
            <a:ext cx="1092353"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dirty="0">
                <a:solidFill>
                  <a:schemeClr val="tx1"/>
                </a:solidFill>
                <a:cs typeface="Calibri" pitchFamily="34" charset="0"/>
              </a:rPr>
              <a:t>Competition</a:t>
            </a:r>
          </a:p>
        </p:txBody>
      </p:sp>
    </p:spTree>
    <p:extLst>
      <p:ext uri="{BB962C8B-B14F-4D97-AF65-F5344CB8AC3E}">
        <p14:creationId xmlns:p14="http://schemas.microsoft.com/office/powerpoint/2010/main" val="411378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a:spcBef>
                <a:spcPts val="286"/>
              </a:spcBef>
              <a:spcAft>
                <a:spcPts val="286"/>
              </a:spcAft>
            </a:pPr>
            <a:r>
              <a:rPr lang="en-US" sz="1000" dirty="0"/>
              <a:t>The interactions between organisms lead to </a:t>
            </a:r>
            <a:r>
              <a:rPr lang="en-US" sz="1000" b="1" dirty="0" smtClean="0">
                <a:solidFill>
                  <a:srgbClr val="6E9347"/>
                </a:solidFill>
              </a:rPr>
              <a:t>interdependence</a:t>
            </a:r>
            <a:r>
              <a:rPr lang="en-US" sz="1000" dirty="0" smtClean="0">
                <a:solidFill>
                  <a:schemeClr val="tx1"/>
                </a:solidFill>
              </a:rPr>
              <a:t>, the </a:t>
            </a:r>
            <a:r>
              <a:rPr lang="en-US" sz="1000" dirty="0">
                <a:solidFill>
                  <a:schemeClr val="tx1"/>
                </a:solidFill>
              </a:rPr>
              <a:t>relationship that results when organisms in an environment rely on each other for </a:t>
            </a:r>
            <a:r>
              <a:rPr lang="en-US" sz="1000" dirty="0" smtClean="0">
                <a:solidFill>
                  <a:schemeClr val="tx1"/>
                </a:solidFill>
              </a:rPr>
              <a:t>resources</a:t>
            </a:r>
            <a:endParaRPr lang="en-US" sz="1000" dirty="0">
              <a:solidFill>
                <a:schemeClr val="tx1"/>
              </a:solidFill>
            </a:endParaRPr>
          </a:p>
          <a:p>
            <a:pPr lvl="1">
              <a:spcBef>
                <a:spcPts val="286"/>
              </a:spcBef>
              <a:spcAft>
                <a:spcPts val="286"/>
              </a:spcAft>
            </a:pPr>
            <a:r>
              <a:rPr lang="en-US" sz="1000" dirty="0"/>
              <a:t>Population size</a:t>
            </a:r>
          </a:p>
          <a:p>
            <a:pPr lvl="1">
              <a:spcBef>
                <a:spcPts val="286"/>
              </a:spcBef>
              <a:spcAft>
                <a:spcPts val="286"/>
              </a:spcAft>
            </a:pPr>
            <a:r>
              <a:rPr lang="en-US" sz="1000" b="1" dirty="0" smtClean="0">
                <a:solidFill>
                  <a:srgbClr val="6E9347"/>
                </a:solidFill>
              </a:rPr>
              <a:t>Coevolution </a:t>
            </a:r>
            <a:r>
              <a:rPr lang="en-US" sz="1000" dirty="0" smtClean="0">
                <a:solidFill>
                  <a:schemeClr val="tx1"/>
                </a:solidFill>
              </a:rPr>
              <a:t>is a change in one species that results from a change in another species that it interacts with.</a:t>
            </a:r>
            <a:endParaRPr lang="en-US" sz="1000" dirty="0">
              <a:solidFill>
                <a:schemeClr val="tx1"/>
              </a:solidFill>
            </a:endParaRPr>
          </a:p>
          <a:p>
            <a:endParaRPr lang="en-US" dirty="0"/>
          </a:p>
        </p:txBody>
      </p:sp>
      <p:sp>
        <p:nvSpPr>
          <p:cNvPr id="5" name="Content Placeholder 4"/>
          <p:cNvSpPr>
            <a:spLocks noGrp="1"/>
          </p:cNvSpPr>
          <p:nvPr>
            <p:ph type="body" sz="quarter" idx="10"/>
          </p:nvPr>
        </p:nvSpPr>
        <p:spPr/>
        <p:txBody>
          <a:bodyPr/>
          <a:lstStyle/>
          <a:p>
            <a:pPr marL="56571"/>
            <a:r>
              <a:rPr lang="en-US" sz="800" kern="1200" dirty="0" smtClean="0"/>
              <a:t>Please insert image of the bees and flower from the previous slides. {this is addressed in notes, so needs to be bees and flowers}</a:t>
            </a:r>
            <a:endParaRPr lang="en-US" dirty="0"/>
          </a:p>
        </p:txBody>
      </p:sp>
      <p:sp>
        <p:nvSpPr>
          <p:cNvPr id="7" name="Content Placeholder 6"/>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r>
              <a:rPr lang="en-US" dirty="0" smtClean="0"/>
              <a:t>Relationships</a:t>
            </a:r>
            <a:endParaRPr lang="en-US" dirty="0"/>
          </a:p>
        </p:txBody>
      </p:sp>
    </p:spTree>
    <p:extLst>
      <p:ext uri="{BB962C8B-B14F-4D97-AF65-F5344CB8AC3E}">
        <p14:creationId xmlns:p14="http://schemas.microsoft.com/office/powerpoint/2010/main" val="37649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normAutofit/>
          </a:bodyPr>
          <a:lstStyle/>
          <a:p>
            <a:endParaRPr lang="en-US" dirty="0"/>
          </a:p>
        </p:txBody>
      </p:sp>
      <p:sp>
        <p:nvSpPr>
          <p:cNvPr id="9" name="Content Placeholder 8"/>
          <p:cNvSpPr>
            <a:spLocks noGrp="1"/>
          </p:cNvSpPr>
          <p:nvPr>
            <p:ph sz="quarter" idx="11"/>
          </p:nvPr>
        </p:nvSpPr>
        <p:spPr/>
        <p:txBody>
          <a:bodyPr/>
          <a:lstStyle/>
          <a:p>
            <a:endParaRPr lang="en-US"/>
          </a:p>
        </p:txBody>
      </p:sp>
      <p:sp>
        <p:nvSpPr>
          <p:cNvPr id="10" name="Content Placeholder 9"/>
          <p:cNvSpPr>
            <a:spLocks noGrp="1"/>
          </p:cNvSpPr>
          <p:nvPr>
            <p:ph sz="quarter" idx="13"/>
          </p:nvPr>
        </p:nvSpPr>
        <p:spPr/>
        <p:txBody>
          <a:bodyPr/>
          <a:lstStyle/>
          <a:p>
            <a:endParaRPr lang="en-US"/>
          </a:p>
        </p:txBody>
      </p:sp>
      <p:sp>
        <p:nvSpPr>
          <p:cNvPr id="8" name="Text Placeholder 7"/>
          <p:cNvSpPr>
            <a:spLocks noGrp="1"/>
          </p:cNvSpPr>
          <p:nvPr>
            <p:ph type="body" sz="quarter" idx="12"/>
          </p:nvPr>
        </p:nvSpPr>
        <p:spPr/>
        <p:txBody>
          <a:bodyPr/>
          <a:lstStyle/>
          <a:p>
            <a:pPr algn="ctr"/>
            <a:r>
              <a:rPr lang="en-US" dirty="0"/>
              <a:t>Results in a close match between the characteristics of two species</a:t>
            </a:r>
          </a:p>
          <a:p>
            <a:endParaRPr lang="en-US" dirty="0"/>
          </a:p>
        </p:txBody>
      </p:sp>
      <p:sp>
        <p:nvSpPr>
          <p:cNvPr id="3" name="Title 2"/>
          <p:cNvSpPr>
            <a:spLocks noGrp="1"/>
          </p:cNvSpPr>
          <p:nvPr>
            <p:ph type="title"/>
          </p:nvPr>
        </p:nvSpPr>
        <p:spPr/>
        <p:txBody>
          <a:bodyPr/>
          <a:lstStyle/>
          <a:p>
            <a:r>
              <a:rPr lang="en-US" dirty="0" smtClean="0"/>
              <a:t>Coevolution</a:t>
            </a:r>
            <a:endParaRPr lang="en-US" dirty="0"/>
          </a:p>
        </p:txBody>
      </p:sp>
      <p:grpSp>
        <p:nvGrpSpPr>
          <p:cNvPr id="6" name="Group 5"/>
          <p:cNvGrpSpPr/>
          <p:nvPr/>
        </p:nvGrpSpPr>
        <p:grpSpPr>
          <a:xfrm>
            <a:off x="142146" y="894092"/>
            <a:ext cx="2152519" cy="1361719"/>
            <a:chOff x="345733" y="4048461"/>
            <a:chExt cx="4038600" cy="3404299"/>
          </a:xfrm>
        </p:grpSpPr>
        <p:pic>
          <p:nvPicPr>
            <p:cNvPr id="3074" name="Picture 2" descr="File:Colibri-thalassinus-001-edi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47" r="9691"/>
            <a:stretch/>
          </p:blipFill>
          <p:spPr bwMode="auto">
            <a:xfrm>
              <a:off x="400712" y="4048461"/>
              <a:ext cx="3928645" cy="30178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5733" y="6979072"/>
              <a:ext cx="4038600"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a:t>
              </a:r>
              <a:r>
                <a:rPr lang="en-US" sz="600" dirty="0" err="1">
                  <a:solidFill>
                    <a:schemeClr val="bg2">
                      <a:lumMod val="50000"/>
                    </a:schemeClr>
                  </a:solidFill>
                  <a:latin typeface="+mj-lt"/>
                  <a:cs typeface="Calibri" pitchFamily="34" charset="0"/>
                </a:rPr>
                <a:t>Mdf</a:t>
              </a:r>
              <a:endParaRPr lang="en-US" sz="600" dirty="0">
                <a:solidFill>
                  <a:schemeClr val="bg2">
                    <a:lumMod val="50000"/>
                  </a:schemeClr>
                </a:solidFill>
                <a:latin typeface="+mj-lt"/>
                <a:cs typeface="Calibri" pitchFamily="34" charset="0"/>
              </a:endParaRPr>
            </a:p>
          </p:txBody>
        </p:sp>
      </p:grpSp>
      <p:grpSp>
        <p:nvGrpSpPr>
          <p:cNvPr id="7" name="Group 6"/>
          <p:cNvGrpSpPr/>
          <p:nvPr/>
        </p:nvGrpSpPr>
        <p:grpSpPr>
          <a:xfrm>
            <a:off x="2609850" y="894092"/>
            <a:ext cx="2098674" cy="1380093"/>
            <a:chOff x="4569020" y="1856632"/>
            <a:chExt cx="3664793" cy="3211211"/>
          </a:xfrm>
        </p:grpSpPr>
        <p:pic>
          <p:nvPicPr>
            <p:cNvPr id="3076" name="Picture 4" descr="File:Plains gartersnak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100"/>
            <a:stretch/>
          </p:blipFill>
          <p:spPr bwMode="auto">
            <a:xfrm>
              <a:off x="4569020" y="1856632"/>
              <a:ext cx="3664793" cy="28554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4117" y="4594156"/>
              <a:ext cx="2514599" cy="473687"/>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a:t>
              </a:r>
              <a:r>
                <a:rPr lang="en-US" sz="600" dirty="0" err="1">
                  <a:solidFill>
                    <a:schemeClr val="bg2">
                      <a:lumMod val="50000"/>
                    </a:schemeClr>
                  </a:solidFill>
                  <a:latin typeface="+mj-lt"/>
                  <a:cs typeface="Calibri" pitchFamily="34" charset="0"/>
                </a:rPr>
                <a:t>Thamnophis</a:t>
              </a:r>
              <a:endParaRPr lang="en-US" sz="600" dirty="0">
                <a:solidFill>
                  <a:schemeClr val="bg2">
                    <a:lumMod val="50000"/>
                  </a:schemeClr>
                </a:solidFill>
                <a:latin typeface="+mj-lt"/>
                <a:cs typeface="Calibri" pitchFamily="34" charset="0"/>
              </a:endParaRPr>
            </a:p>
          </p:txBody>
        </p:sp>
      </p:grpSp>
    </p:spTree>
    <p:extLst>
      <p:ext uri="{BB962C8B-B14F-4D97-AF65-F5344CB8AC3E}">
        <p14:creationId xmlns:p14="http://schemas.microsoft.com/office/powerpoint/2010/main" val="35160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r>
              <a:rPr lang="en-US" dirty="0" smtClean="0"/>
              <a:t>Please insert an image of organisms  from a savannah ecosystem interacting with one another.</a:t>
            </a:r>
            <a:endParaRPr lang="en-US" dirty="0"/>
          </a:p>
        </p:txBody>
      </p:sp>
      <p:sp>
        <p:nvSpPr>
          <p:cNvPr id="4" name="Footer Placeholder 3"/>
          <p:cNvSpPr>
            <a:spLocks noGrp="1"/>
          </p:cNvSpPr>
          <p:nvPr>
            <p:ph type="ftr" sz="quarter" idx="11"/>
          </p:nvPr>
        </p:nvSpPr>
        <p:spPr/>
        <p:txBody>
          <a:bodyPr/>
          <a:lstStyle/>
          <a:p>
            <a:r>
              <a:rPr lang="en-US" dirty="0" smtClean="0"/>
              <a:t>Relationships Among Organisms</a:t>
            </a:r>
            <a:endParaRPr lang="en-US" dirty="0"/>
          </a:p>
        </p:txBody>
      </p:sp>
    </p:spTree>
    <p:extLst>
      <p:ext uri="{BB962C8B-B14F-4D97-AF65-F5344CB8AC3E}">
        <p14:creationId xmlns:p14="http://schemas.microsoft.com/office/powerpoint/2010/main" val="3600290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Identify Interdependence of Organisms</a:t>
            </a:r>
            <a:endParaRPr lang="en-US" dirty="0"/>
          </a:p>
        </p:txBody>
      </p:sp>
      <p:sp>
        <p:nvSpPr>
          <p:cNvPr id="15" name="Text Placeholder 14"/>
          <p:cNvSpPr>
            <a:spLocks noGrp="1"/>
          </p:cNvSpPr>
          <p:nvPr>
            <p:ph type="body" sz="quarter" idx="10"/>
          </p:nvPr>
        </p:nvSpPr>
        <p:spPr/>
        <p:txBody>
          <a:bodyPr/>
          <a:lstStyle/>
          <a:p>
            <a:r>
              <a:rPr lang="en-US" dirty="0" smtClean="0"/>
              <a:t>DD1</a:t>
            </a:r>
          </a:p>
          <a:p>
            <a:r>
              <a:rPr lang="en-US" dirty="0" smtClean="0"/>
              <a:t>Coevolution</a:t>
            </a:r>
          </a:p>
          <a:p>
            <a:r>
              <a:rPr lang="en-US" dirty="0" smtClean="0"/>
              <a:t>*Interdependence</a:t>
            </a:r>
          </a:p>
          <a:p>
            <a:r>
              <a:rPr lang="en-US" dirty="0" smtClean="0"/>
              <a:t>DD2</a:t>
            </a:r>
          </a:p>
          <a:p>
            <a:r>
              <a:rPr lang="en-US" dirty="0" smtClean="0"/>
              <a:t>*Coevolution</a:t>
            </a:r>
          </a:p>
          <a:p>
            <a:r>
              <a:rPr lang="en-US" dirty="0" smtClean="0"/>
              <a:t>Interdependence</a:t>
            </a:r>
          </a:p>
          <a:p>
            <a:endParaRPr lang="en-US" dirty="0"/>
          </a:p>
        </p:txBody>
      </p:sp>
      <p:sp>
        <p:nvSpPr>
          <p:cNvPr id="14" name="Content Placeholder 13"/>
          <p:cNvSpPr>
            <a:spLocks noGrp="1"/>
          </p:cNvSpPr>
          <p:nvPr>
            <p:ph idx="1"/>
          </p:nvPr>
        </p:nvSpPr>
        <p:spPr/>
        <p:txBody>
          <a:bodyPr/>
          <a:lstStyle/>
          <a:p>
            <a:r>
              <a:rPr lang="en-US" dirty="0" smtClean="0"/>
              <a:t>Identify the key term described.</a:t>
            </a:r>
          </a:p>
          <a:p>
            <a:r>
              <a:rPr lang="en-US" dirty="0" smtClean="0"/>
              <a:t>DD1 the relationship that results when organisms in an environment rely on each other for resources</a:t>
            </a:r>
          </a:p>
          <a:p>
            <a:r>
              <a:rPr lang="en-US" dirty="0" smtClean="0"/>
              <a:t>Coevolution    Interdependence</a:t>
            </a:r>
            <a:endParaRPr lang="en-US" dirty="0"/>
          </a:p>
          <a:p>
            <a:endParaRPr lang="en-US" dirty="0" smtClean="0"/>
          </a:p>
          <a:p>
            <a:r>
              <a:rPr lang="en-US" dirty="0" smtClean="0"/>
              <a:t>DD2 </a:t>
            </a:r>
            <a:r>
              <a:rPr lang="en-US" dirty="0" smtClean="0"/>
              <a:t>a change in one species that results from a change in another species that it interacts with</a:t>
            </a:r>
          </a:p>
          <a:p>
            <a:r>
              <a:rPr lang="en-US" dirty="0"/>
              <a:t>Coevolution    Interdependence</a:t>
            </a:r>
          </a:p>
          <a:p>
            <a:endParaRPr lang="en-US" dirty="0">
              <a:solidFill>
                <a:schemeClr val="accent1"/>
              </a:solidFill>
            </a:endParaRPr>
          </a:p>
        </p:txBody>
      </p:sp>
      <p:pic>
        <p:nvPicPr>
          <p:cNvPr id="13" name="Picture 12"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94622"/>
            <a:ext cx="469900" cy="381000"/>
          </a:xfrm>
          <a:prstGeom prst="rect">
            <a:avLst/>
          </a:prstGeom>
        </p:spPr>
      </p:pic>
      <p:sp>
        <p:nvSpPr>
          <p:cNvPr id="6" name="Oval 5"/>
          <p:cNvSpPr/>
          <p:nvPr/>
        </p:nvSpPr>
        <p:spPr bwMode="auto">
          <a:xfrm>
            <a:off x="788274" y="961695"/>
            <a:ext cx="85922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78824" y="1600199"/>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1137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a:lnSpc>
                <a:spcPct val="112000"/>
              </a:lnSpc>
              <a:spcBef>
                <a:spcPts val="450"/>
              </a:spcBef>
            </a:pPr>
            <a:r>
              <a:rPr lang="en-US" dirty="0"/>
              <a:t>All five types of interactions result in interdependence</a:t>
            </a:r>
          </a:p>
          <a:p>
            <a:pPr lvl="1">
              <a:lnSpc>
                <a:spcPct val="112000"/>
              </a:lnSpc>
              <a:spcBef>
                <a:spcPts val="450"/>
              </a:spcBef>
            </a:pPr>
            <a:r>
              <a:rPr lang="en-US" dirty="0"/>
              <a:t>Mutualism</a:t>
            </a:r>
          </a:p>
          <a:p>
            <a:pPr lvl="1">
              <a:lnSpc>
                <a:spcPct val="112000"/>
              </a:lnSpc>
              <a:spcBef>
                <a:spcPts val="450"/>
              </a:spcBef>
            </a:pPr>
            <a:r>
              <a:rPr lang="en-US" dirty="0"/>
              <a:t>Commensalism</a:t>
            </a:r>
          </a:p>
          <a:p>
            <a:pPr lvl="1">
              <a:lnSpc>
                <a:spcPct val="112000"/>
              </a:lnSpc>
              <a:spcBef>
                <a:spcPts val="450"/>
              </a:spcBef>
            </a:pPr>
            <a:r>
              <a:rPr lang="en-US" dirty="0"/>
              <a:t>Parasitism</a:t>
            </a:r>
          </a:p>
          <a:p>
            <a:pPr lvl="1">
              <a:lnSpc>
                <a:spcPct val="112000"/>
              </a:lnSpc>
              <a:spcBef>
                <a:spcPts val="450"/>
              </a:spcBef>
            </a:pPr>
            <a:r>
              <a:rPr lang="en-US" dirty="0"/>
              <a:t>Predation</a:t>
            </a:r>
          </a:p>
          <a:p>
            <a:pPr lvl="1">
              <a:lnSpc>
                <a:spcPct val="112000"/>
              </a:lnSpc>
              <a:spcBef>
                <a:spcPts val="450"/>
              </a:spcBef>
            </a:pPr>
            <a:r>
              <a:rPr lang="en-US" dirty="0"/>
              <a:t>Competition</a:t>
            </a:r>
          </a:p>
          <a:p>
            <a:endParaRPr lang="en-US" dirty="0"/>
          </a:p>
        </p:txBody>
      </p:sp>
      <p:sp>
        <p:nvSpPr>
          <p:cNvPr id="5" name="Content Placeholder 4"/>
          <p:cNvSpPr>
            <a:spLocks noGrp="1"/>
          </p:cNvSpPr>
          <p:nvPr>
            <p:ph type="body" sz="quarter" idx="10"/>
          </p:nvPr>
        </p:nvSpPr>
        <p:spPr/>
        <p:txBody>
          <a:bodyPr/>
          <a:lstStyle/>
          <a:p>
            <a:r>
              <a:rPr lang="en-US" sz="800" kern="1200" dirty="0"/>
              <a:t>Designer: Insert picture of another ecosystem</a:t>
            </a:r>
          </a:p>
          <a:p>
            <a:endParaRPr lang="en-US" dirty="0"/>
          </a:p>
        </p:txBody>
      </p:sp>
      <p:sp>
        <p:nvSpPr>
          <p:cNvPr id="7" name="Content Placeholder 6"/>
          <p:cNvSpPr>
            <a:spLocks noGrp="1"/>
          </p:cNvSpPr>
          <p:nvPr>
            <p:ph sz="quarter" idx="13"/>
          </p:nvPr>
        </p:nvSpPr>
        <p:spPr/>
        <p:txBody>
          <a:bodyPr/>
          <a:lstStyle/>
          <a:p>
            <a:endParaRPr lang="en-US"/>
          </a:p>
        </p:txBody>
      </p:sp>
      <p:sp>
        <p:nvSpPr>
          <p:cNvPr id="3" name="Title 2"/>
          <p:cNvSpPr>
            <a:spLocks noGrp="1"/>
          </p:cNvSpPr>
          <p:nvPr>
            <p:ph type="title"/>
          </p:nvPr>
        </p:nvSpPr>
        <p:spPr/>
        <p:txBody>
          <a:bodyPr>
            <a:noAutofit/>
          </a:bodyPr>
          <a:lstStyle/>
          <a:p>
            <a:r>
              <a:rPr lang="en-US" dirty="0" smtClean="0"/>
              <a:t>Relationships and Interdependence</a:t>
            </a:r>
            <a:endParaRPr lang="en-US" dirty="0"/>
          </a:p>
        </p:txBody>
      </p:sp>
      <p:grpSp>
        <p:nvGrpSpPr>
          <p:cNvPr id="4" name="Group 3"/>
          <p:cNvGrpSpPr/>
          <p:nvPr/>
        </p:nvGrpSpPr>
        <p:grpSpPr>
          <a:xfrm>
            <a:off x="2245750" y="548640"/>
            <a:ext cx="2627867" cy="2392455"/>
            <a:chOff x="3108635" y="1565796"/>
            <a:chExt cx="4930468" cy="5981139"/>
          </a:xfrm>
        </p:grpSpPr>
        <p:pic>
          <p:nvPicPr>
            <p:cNvPr id="4098" name="Picture 2" descr="Image:Walt Disney World - Animal Kingdom - Savanna.jpg"/>
            <p:cNvPicPr>
              <a:picLocks noChangeAspect="1" noChangeArrowheads="1"/>
            </p:cNvPicPr>
            <p:nvPr/>
          </p:nvPicPr>
          <p:blipFill rotWithShape="1">
            <a:blip r:embed="rId3">
              <a:extLst>
                <a:ext uri="{28A0092B-C50C-407E-A947-70E740481C1C}">
                  <a14:useLocalDpi xmlns:a14="http://schemas.microsoft.com/office/drawing/2010/main" val="0"/>
                </a:ext>
              </a:extLst>
            </a:blip>
            <a:srcRect l="8998" r="24038"/>
            <a:stretch/>
          </p:blipFill>
          <p:spPr bwMode="auto">
            <a:xfrm>
              <a:off x="3464124" y="1565796"/>
              <a:ext cx="4574979" cy="54808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1915676" y="5998479"/>
              <a:ext cx="2741415" cy="35549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a:t>
              </a:r>
              <a:r>
                <a:rPr lang="en-US" sz="600" dirty="0" err="1">
                  <a:solidFill>
                    <a:schemeClr val="bg2">
                      <a:lumMod val="50000"/>
                    </a:schemeClr>
                  </a:solidFill>
                  <a:latin typeface="+mj-lt"/>
                  <a:cs typeface="Calibri" pitchFamily="34" charset="0"/>
                </a:rPr>
                <a:t>LtPowers</a:t>
              </a:r>
              <a:endParaRPr lang="en-US" sz="600" dirty="0">
                <a:solidFill>
                  <a:schemeClr val="bg2">
                    <a:lumMod val="50000"/>
                  </a:schemeClr>
                </a:solidFill>
                <a:latin typeface="+mj-lt"/>
                <a:cs typeface="Calibri" pitchFamily="34" charset="0"/>
              </a:endParaRPr>
            </a:p>
          </p:txBody>
        </p:sp>
      </p:grpSp>
    </p:spTree>
    <p:extLst>
      <p:ext uri="{BB962C8B-B14F-4D97-AF65-F5344CB8AC3E}">
        <p14:creationId xmlns:p14="http://schemas.microsoft.com/office/powerpoint/2010/main" val="242622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Mutualism and Interdependence</a:t>
            </a:r>
            <a:endParaRPr lang="en-US" dirty="0"/>
          </a:p>
        </p:txBody>
      </p:sp>
      <p:sp>
        <p:nvSpPr>
          <p:cNvPr id="5" name="Content Placeholder 4"/>
          <p:cNvSpPr>
            <a:spLocks noGrp="1"/>
          </p:cNvSpPr>
          <p:nvPr>
            <p:ph type="body" sz="quarter" idx="10"/>
          </p:nvPr>
        </p:nvSpPr>
        <p:spPr/>
        <p:txBody>
          <a:bodyPr>
            <a:normAutofit/>
          </a:bodyPr>
          <a:lstStyle/>
          <a:p>
            <a:pPr>
              <a:spcBef>
                <a:spcPts val="286"/>
              </a:spcBef>
              <a:spcAft>
                <a:spcPts val="286"/>
              </a:spcAft>
            </a:pPr>
            <a:r>
              <a:rPr lang="en-US" dirty="0" smtClean="0"/>
              <a:t>Please see notes and adjust the screen as needed for visual appeal. Right now it is harsh.</a:t>
            </a:r>
          </a:p>
          <a:p>
            <a:pPr>
              <a:spcBef>
                <a:spcPts val="286"/>
              </a:spcBef>
              <a:spcAft>
                <a:spcPts val="286"/>
              </a:spcAft>
            </a:pPr>
            <a:r>
              <a:rPr lang="en-US" dirty="0" smtClean="0"/>
              <a:t>The middle image can stay on the screen when the outside images are animated in.</a:t>
            </a:r>
            <a:endParaRPr lang="en-US" dirty="0"/>
          </a:p>
        </p:txBody>
      </p:sp>
      <p:sp>
        <p:nvSpPr>
          <p:cNvPr id="15" name="Content Placeholder 14"/>
          <p:cNvSpPr>
            <a:spLocks noGrp="1"/>
          </p:cNvSpPr>
          <p:nvPr>
            <p:ph sz="quarter" idx="11"/>
          </p:nvPr>
        </p:nvSpPr>
        <p:spPr>
          <a:xfrm>
            <a:off x="162455" y="1088912"/>
            <a:ext cx="1292019" cy="1207139"/>
          </a:xfrm>
        </p:spPr>
        <p:txBody>
          <a:bodyPr/>
          <a:lstStyle/>
          <a:p>
            <a:endParaRPr lang="en-US" dirty="0"/>
          </a:p>
        </p:txBody>
      </p:sp>
      <p:sp>
        <p:nvSpPr>
          <p:cNvPr id="16" name="Content Placeholder 15"/>
          <p:cNvSpPr>
            <a:spLocks noGrp="1"/>
          </p:cNvSpPr>
          <p:nvPr>
            <p:ph sz="quarter" idx="12"/>
          </p:nvPr>
        </p:nvSpPr>
        <p:spPr>
          <a:xfrm>
            <a:off x="3419221" y="1088912"/>
            <a:ext cx="1289304" cy="1207139"/>
          </a:xfrm>
        </p:spPr>
        <p:txBody>
          <a:bodyPr/>
          <a:lstStyle/>
          <a:p>
            <a:endParaRPr lang="en-US" dirty="0"/>
          </a:p>
        </p:txBody>
      </p:sp>
      <p:sp>
        <p:nvSpPr>
          <p:cNvPr id="17" name="Content Placeholder 16"/>
          <p:cNvSpPr>
            <a:spLocks noGrp="1"/>
          </p:cNvSpPr>
          <p:nvPr>
            <p:ph sz="quarter" idx="13"/>
          </p:nvPr>
        </p:nvSpPr>
        <p:spPr>
          <a:xfrm>
            <a:off x="1790838" y="1088913"/>
            <a:ext cx="1292019" cy="1207146"/>
          </a:xfrm>
        </p:spPr>
        <p:txBody>
          <a:bodyPr/>
          <a:lstStyle/>
          <a:p>
            <a:endParaRPr lang="en-US" dirty="0"/>
          </a:p>
        </p:txBody>
      </p:sp>
      <p:sp>
        <p:nvSpPr>
          <p:cNvPr id="2" name="Text Placeholder 1"/>
          <p:cNvSpPr>
            <a:spLocks noGrp="1"/>
          </p:cNvSpPr>
          <p:nvPr>
            <p:ph type="body" sz="quarter" idx="14"/>
          </p:nvPr>
        </p:nvSpPr>
        <p:spPr/>
        <p:txBody>
          <a:bodyPr numCol="2"/>
          <a:lstStyle/>
          <a:p>
            <a:pPr>
              <a:spcBef>
                <a:spcPts val="286"/>
              </a:spcBef>
              <a:spcAft>
                <a:spcPts val="286"/>
              </a:spcAft>
            </a:pPr>
            <a:endParaRPr lang="en-US" dirty="0" smtClean="0"/>
          </a:p>
          <a:p>
            <a:pPr>
              <a:spcBef>
                <a:spcPts val="286"/>
              </a:spcBef>
              <a:spcAft>
                <a:spcPts val="286"/>
              </a:spcAft>
            </a:pPr>
            <a:endParaRPr lang="en-US" dirty="0"/>
          </a:p>
          <a:p>
            <a:pPr>
              <a:spcBef>
                <a:spcPts val="286"/>
              </a:spcBef>
              <a:spcAft>
                <a:spcPts val="286"/>
              </a:spcAft>
            </a:pPr>
            <a:endParaRPr lang="en-US" dirty="0" smtClean="0"/>
          </a:p>
          <a:p>
            <a:pPr>
              <a:spcBef>
                <a:spcPts val="286"/>
              </a:spcBef>
              <a:spcAft>
                <a:spcPts val="286"/>
              </a:spcAft>
            </a:pPr>
            <a:endParaRPr lang="en-US" dirty="0"/>
          </a:p>
          <a:p>
            <a:pPr>
              <a:spcBef>
                <a:spcPts val="286"/>
              </a:spcBef>
              <a:spcAft>
                <a:spcPts val="286"/>
              </a:spcAft>
            </a:pPr>
            <a:endParaRPr lang="en-US" dirty="0" smtClean="0"/>
          </a:p>
          <a:p>
            <a:pPr>
              <a:spcBef>
                <a:spcPts val="286"/>
              </a:spcBef>
              <a:spcAft>
                <a:spcPts val="286"/>
              </a:spcAft>
            </a:pPr>
            <a:endParaRPr lang="en-US" dirty="0"/>
          </a:p>
          <a:p>
            <a:endParaRPr lang="en-US" dirty="0"/>
          </a:p>
        </p:txBody>
      </p:sp>
      <p:sp>
        <p:nvSpPr>
          <p:cNvPr id="18" name="Text Placeholder 17"/>
          <p:cNvSpPr>
            <a:spLocks noGrp="1"/>
          </p:cNvSpPr>
          <p:nvPr>
            <p:ph type="body" sz="quarter" idx="15"/>
          </p:nvPr>
        </p:nvSpPr>
        <p:spPr/>
        <p:txBody>
          <a:bodyPr/>
          <a:lstStyle/>
          <a:p>
            <a:endParaRPr lang="en-US"/>
          </a:p>
        </p:txBody>
      </p:sp>
      <p:sp>
        <p:nvSpPr>
          <p:cNvPr id="19" name="Text Placeholder 18"/>
          <p:cNvSpPr>
            <a:spLocks noGrp="1"/>
          </p:cNvSpPr>
          <p:nvPr>
            <p:ph type="body" sz="quarter" idx="16"/>
          </p:nvPr>
        </p:nvSpPr>
        <p:spPr/>
        <p:txBody>
          <a:bodyPr/>
          <a:lstStyle/>
          <a:p>
            <a:endParaRPr lang="en-US"/>
          </a:p>
        </p:txBody>
      </p:sp>
      <p:sp>
        <p:nvSpPr>
          <p:cNvPr id="20" name="Text Placeholder 19"/>
          <p:cNvSpPr>
            <a:spLocks noGrp="1"/>
          </p:cNvSpPr>
          <p:nvPr>
            <p:ph type="body" sz="quarter" idx="17"/>
          </p:nvPr>
        </p:nvSpPr>
        <p:spPr/>
        <p:txBody>
          <a:bodyPr numCol="2"/>
          <a:lstStyle/>
          <a:p>
            <a:pPr algn="ctr"/>
            <a:r>
              <a:rPr lang="en-US" dirty="0"/>
              <a:t>Clownfish depend on anemones for </a:t>
            </a:r>
            <a:r>
              <a:rPr lang="en-US" dirty="0" smtClean="0"/>
              <a:t>shelter</a:t>
            </a:r>
          </a:p>
          <a:p>
            <a:endParaRPr lang="en-US" dirty="0"/>
          </a:p>
          <a:p>
            <a:endParaRPr lang="en-US" dirty="0" smtClean="0"/>
          </a:p>
          <a:p>
            <a:endParaRPr lang="en-US" dirty="0"/>
          </a:p>
          <a:p>
            <a:pPr algn="ctr"/>
            <a:r>
              <a:rPr lang="en-US" dirty="0" smtClean="0"/>
              <a:t>Anemones </a:t>
            </a:r>
            <a:r>
              <a:rPr lang="en-US" dirty="0"/>
              <a:t>depend on clownfish for scraps of food</a:t>
            </a:r>
          </a:p>
          <a:p>
            <a:endParaRPr lang="en-US" dirty="0"/>
          </a:p>
          <a:p>
            <a:endParaRPr lang="en-US" dirty="0"/>
          </a:p>
        </p:txBody>
      </p:sp>
      <p:grpSp>
        <p:nvGrpSpPr>
          <p:cNvPr id="7" name="Group 6"/>
          <p:cNvGrpSpPr/>
          <p:nvPr/>
        </p:nvGrpSpPr>
        <p:grpSpPr>
          <a:xfrm>
            <a:off x="3408613" y="1088921"/>
            <a:ext cx="1299911" cy="1423155"/>
            <a:chOff x="5354437" y="3815369"/>
            <a:chExt cx="2438921" cy="3557885"/>
          </a:xfrm>
        </p:grpSpPr>
        <p:pic>
          <p:nvPicPr>
            <p:cNvPr id="1028" name="Picture 4" descr="http://farm2.static.flickr.com/1196/578058904_24e8a134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47" r="36916"/>
            <a:stretch/>
          </p:blipFill>
          <p:spPr bwMode="auto">
            <a:xfrm>
              <a:off x="5354437" y="3815369"/>
              <a:ext cx="2438921" cy="30178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99449" y="6899567"/>
              <a:ext cx="1948893" cy="473687"/>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Ryan E. Poplin</a:t>
              </a:r>
            </a:p>
          </p:txBody>
        </p:sp>
      </p:grpSp>
      <p:grpSp>
        <p:nvGrpSpPr>
          <p:cNvPr id="9" name="Group 8"/>
          <p:cNvGrpSpPr/>
          <p:nvPr/>
        </p:nvGrpSpPr>
        <p:grpSpPr>
          <a:xfrm>
            <a:off x="171450" y="1088913"/>
            <a:ext cx="1283024" cy="1413922"/>
            <a:chOff x="914400" y="3810000"/>
            <a:chExt cx="2407237" cy="3534807"/>
          </a:xfrm>
        </p:grpSpPr>
        <p:pic>
          <p:nvPicPr>
            <p:cNvPr id="1026" name="Picture 2" descr="File:Amphiprion ocellaris (Clown anemonefish) Nem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65" t="2469" r="23507" b="20098"/>
            <a:stretch/>
          </p:blipFill>
          <p:spPr bwMode="auto">
            <a:xfrm>
              <a:off x="914400" y="3810000"/>
              <a:ext cx="2407237" cy="30178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13117" y="6871119"/>
              <a:ext cx="2209801"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Nick </a:t>
              </a:r>
              <a:r>
                <a:rPr lang="en-US" sz="600" dirty="0" err="1">
                  <a:solidFill>
                    <a:schemeClr val="bg2">
                      <a:lumMod val="50000"/>
                    </a:schemeClr>
                  </a:solidFill>
                  <a:latin typeface="+mj-lt"/>
                  <a:cs typeface="Calibri" pitchFamily="34" charset="0"/>
                </a:rPr>
                <a:t>Hobgood</a:t>
              </a:r>
              <a:endParaRPr lang="en-US" sz="600" dirty="0">
                <a:solidFill>
                  <a:schemeClr val="bg2">
                    <a:lumMod val="50000"/>
                  </a:schemeClr>
                </a:solidFill>
                <a:latin typeface="+mj-lt"/>
                <a:cs typeface="Calibri" pitchFamily="34" charset="0"/>
              </a:endParaRPr>
            </a:p>
          </p:txBody>
        </p:sp>
      </p:grpSp>
      <p:grpSp>
        <p:nvGrpSpPr>
          <p:cNvPr id="13" name="Group 12"/>
          <p:cNvGrpSpPr/>
          <p:nvPr/>
        </p:nvGrpSpPr>
        <p:grpSpPr>
          <a:xfrm>
            <a:off x="1797188" y="1088912"/>
            <a:ext cx="1279515" cy="1419404"/>
            <a:chOff x="4213372" y="4558717"/>
            <a:chExt cx="2400653" cy="3548510"/>
          </a:xfrm>
        </p:grpSpPr>
        <p:pic>
          <p:nvPicPr>
            <p:cNvPr id="1032" name="Picture 8" descr="File:Common Clownfish.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43" t="18023" r="24898" b="-4635"/>
            <a:stretch/>
          </p:blipFill>
          <p:spPr bwMode="auto">
            <a:xfrm>
              <a:off x="4213372" y="4558717"/>
              <a:ext cx="2400653" cy="32282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07780" y="7645562"/>
              <a:ext cx="2211836" cy="461665"/>
            </a:xfrm>
            <a:prstGeom prst="rect">
              <a:avLst/>
            </a:prstGeom>
            <a:noFill/>
          </p:spPr>
          <p:txBody>
            <a:bodyPr wrap="square" numCol="1" rtlCol="0">
              <a:spAutoFit/>
            </a:bodyPr>
            <a:lstStyle/>
            <a:p>
              <a:pPr algn="ctr">
                <a:lnSpc>
                  <a:spcPct val="100000"/>
                </a:lnSpc>
              </a:pPr>
              <a:r>
                <a:rPr lang="en-US" sz="600" dirty="0" smtClean="0">
                  <a:solidFill>
                    <a:schemeClr val="bg2">
                      <a:lumMod val="50000"/>
                    </a:schemeClr>
                  </a:solidFill>
                  <a:latin typeface="+mj-lt"/>
                  <a:cs typeface="Calibri" pitchFamily="34" charset="0"/>
                </a:rPr>
                <a:t>Photo by Bart de </a:t>
              </a:r>
              <a:r>
                <a:rPr lang="en-US" sz="600" dirty="0" err="1" smtClean="0">
                  <a:solidFill>
                    <a:schemeClr val="bg2">
                      <a:lumMod val="50000"/>
                    </a:schemeClr>
                  </a:solidFill>
                  <a:latin typeface="+mj-lt"/>
                  <a:cs typeface="Calibri" pitchFamily="34" charset="0"/>
                </a:rPr>
                <a:t>Goeij</a:t>
              </a:r>
              <a:endParaRPr lang="en-US" sz="600" dirty="0">
                <a:solidFill>
                  <a:schemeClr val="bg2">
                    <a:lumMod val="50000"/>
                  </a:schemeClr>
                </a:solidFill>
                <a:latin typeface="+mj-lt"/>
                <a:cs typeface="Calibri" pitchFamily="34" charset="0"/>
              </a:endParaRPr>
            </a:p>
          </p:txBody>
        </p:sp>
      </p:grpSp>
    </p:spTree>
    <p:extLst>
      <p:ext uri="{BB962C8B-B14F-4D97-AF65-F5344CB8AC3E}">
        <p14:creationId xmlns:p14="http://schemas.microsoft.com/office/powerpoint/2010/main" val="373126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normAutofit/>
          </a:bodyPr>
          <a:lstStyle/>
          <a:p>
            <a:pPr>
              <a:spcBef>
                <a:spcPts val="286"/>
              </a:spcBef>
              <a:spcAft>
                <a:spcPts val="286"/>
              </a:spcAft>
            </a:pPr>
            <a:endParaRPr lang="en-US" dirty="0"/>
          </a:p>
        </p:txBody>
      </p:sp>
      <p:sp>
        <p:nvSpPr>
          <p:cNvPr id="13" name="Text Placeholder 12"/>
          <p:cNvSpPr>
            <a:spLocks noGrp="1"/>
          </p:cNvSpPr>
          <p:nvPr>
            <p:ph type="body" sz="quarter" idx="14"/>
          </p:nvPr>
        </p:nvSpPr>
        <p:spPr/>
        <p:txBody>
          <a:bodyPr/>
          <a:lstStyle/>
          <a:p>
            <a:endParaRPr lang="en-US" dirty="0"/>
          </a:p>
        </p:txBody>
      </p:sp>
      <p:sp>
        <p:nvSpPr>
          <p:cNvPr id="14" name="Text Placeholder 13"/>
          <p:cNvSpPr>
            <a:spLocks noGrp="1"/>
          </p:cNvSpPr>
          <p:nvPr>
            <p:ph type="body" sz="quarter" idx="15"/>
          </p:nvPr>
        </p:nvSpPr>
        <p:spPr/>
        <p:txBody>
          <a:bodyPr/>
          <a:lstStyle/>
          <a:p>
            <a:endParaRPr lang="en-US" dirty="0"/>
          </a:p>
        </p:txBody>
      </p:sp>
      <p:sp>
        <p:nvSpPr>
          <p:cNvPr id="8" name="Text Placeholder 7"/>
          <p:cNvSpPr>
            <a:spLocks noGrp="1"/>
          </p:cNvSpPr>
          <p:nvPr>
            <p:ph type="body" sz="quarter" idx="12"/>
          </p:nvPr>
        </p:nvSpPr>
        <p:spPr/>
        <p:txBody>
          <a:bodyPr numCol="2"/>
          <a:lstStyle/>
          <a:p>
            <a:pPr algn="ctr">
              <a:spcBef>
                <a:spcPts val="286"/>
              </a:spcBef>
              <a:spcAft>
                <a:spcPts val="286"/>
              </a:spcAft>
            </a:pPr>
            <a:r>
              <a:rPr lang="en-US" dirty="0"/>
              <a:t>Cattle egrets depend on cattle to stir up insects for food</a:t>
            </a:r>
          </a:p>
          <a:p>
            <a:pPr algn="ctr">
              <a:spcBef>
                <a:spcPts val="286"/>
              </a:spcBef>
              <a:spcAft>
                <a:spcPts val="286"/>
              </a:spcAft>
            </a:pPr>
            <a:r>
              <a:rPr lang="en-US" dirty="0"/>
              <a:t>The cattle are not affected</a:t>
            </a:r>
          </a:p>
          <a:p>
            <a:endParaRPr lang="en-US" dirty="0"/>
          </a:p>
        </p:txBody>
      </p:sp>
      <p:sp>
        <p:nvSpPr>
          <p:cNvPr id="3" name="Title 2"/>
          <p:cNvSpPr>
            <a:spLocks noGrp="1"/>
          </p:cNvSpPr>
          <p:nvPr>
            <p:ph type="title"/>
          </p:nvPr>
        </p:nvSpPr>
        <p:spPr/>
        <p:txBody>
          <a:bodyPr>
            <a:noAutofit/>
          </a:bodyPr>
          <a:lstStyle/>
          <a:p>
            <a:r>
              <a:rPr lang="en-US" dirty="0" smtClean="0"/>
              <a:t>Commensalism and Interdependence</a:t>
            </a:r>
            <a:endParaRPr lang="en-US" dirty="0"/>
          </a:p>
        </p:txBody>
      </p:sp>
      <p:grpSp>
        <p:nvGrpSpPr>
          <p:cNvPr id="7" name="Group 6"/>
          <p:cNvGrpSpPr/>
          <p:nvPr/>
        </p:nvGrpSpPr>
        <p:grpSpPr>
          <a:xfrm>
            <a:off x="171452" y="1052850"/>
            <a:ext cx="2093912" cy="1393988"/>
            <a:chOff x="1591201" y="3544890"/>
            <a:chExt cx="3928643" cy="3484971"/>
          </a:xfrm>
        </p:grpSpPr>
        <p:pic>
          <p:nvPicPr>
            <p:cNvPr id="3076" name="Picture 4" descr="http://farm4.static.flickr.com/3539/3382637854_7ce76f2f13.jpg"/>
            <p:cNvPicPr>
              <a:picLocks noChangeAspect="1" noChangeArrowheads="1"/>
            </p:cNvPicPr>
            <p:nvPr/>
          </p:nvPicPr>
          <p:blipFill rotWithShape="1">
            <a:blip r:embed="rId3">
              <a:extLst>
                <a:ext uri="{28A0092B-C50C-407E-A947-70E740481C1C}">
                  <a14:useLocalDpi xmlns:a14="http://schemas.microsoft.com/office/drawing/2010/main" val="0"/>
                </a:ext>
              </a:extLst>
            </a:blip>
            <a:srcRect l="8033" t="7832" r="174" b="11255"/>
            <a:stretch/>
          </p:blipFill>
          <p:spPr bwMode="auto">
            <a:xfrm>
              <a:off x="1591201" y="3544890"/>
              <a:ext cx="3928643" cy="30178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74422" y="6556173"/>
              <a:ext cx="2362201"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Maureen Leong-</a:t>
              </a:r>
              <a:r>
                <a:rPr lang="en-US" sz="600" dirty="0" err="1">
                  <a:solidFill>
                    <a:schemeClr val="bg2">
                      <a:lumMod val="50000"/>
                    </a:schemeClr>
                  </a:solidFill>
                  <a:latin typeface="+mj-lt"/>
                  <a:cs typeface="Calibri" pitchFamily="34" charset="0"/>
                </a:rPr>
                <a:t>Kee</a:t>
              </a:r>
              <a:endParaRPr lang="en-US" sz="600" dirty="0">
                <a:solidFill>
                  <a:schemeClr val="bg2">
                    <a:lumMod val="50000"/>
                  </a:schemeClr>
                </a:solidFill>
                <a:latin typeface="+mj-lt"/>
                <a:cs typeface="Calibri" pitchFamily="34" charset="0"/>
              </a:endParaRPr>
            </a:p>
          </p:txBody>
        </p:sp>
      </p:grpSp>
      <p:grpSp>
        <p:nvGrpSpPr>
          <p:cNvPr id="10" name="Group 9"/>
          <p:cNvGrpSpPr/>
          <p:nvPr/>
        </p:nvGrpSpPr>
        <p:grpSpPr>
          <a:xfrm>
            <a:off x="2616200" y="1059758"/>
            <a:ext cx="2098674" cy="1379252"/>
            <a:chOff x="4324368" y="3647554"/>
            <a:chExt cx="3937576" cy="3448132"/>
          </a:xfrm>
        </p:grpSpPr>
        <p:pic>
          <p:nvPicPr>
            <p:cNvPr id="3078" name="Picture 6" descr="File:Heck cattle ma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14" t="17697" r="10209" b="4479"/>
            <a:stretch/>
          </p:blipFill>
          <p:spPr bwMode="auto">
            <a:xfrm>
              <a:off x="4324368" y="3647554"/>
              <a:ext cx="3937576" cy="30178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50157" y="6621998"/>
              <a:ext cx="2285999"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Walter </a:t>
              </a:r>
              <a:r>
                <a:rPr lang="en-US" sz="600" dirty="0" err="1">
                  <a:solidFill>
                    <a:schemeClr val="bg2">
                      <a:lumMod val="50000"/>
                    </a:schemeClr>
                  </a:solidFill>
                  <a:latin typeface="+mj-lt"/>
                  <a:cs typeface="Calibri" pitchFamily="34" charset="0"/>
                </a:rPr>
                <a:t>Frish</a:t>
              </a:r>
              <a:endParaRPr lang="en-US" sz="600" dirty="0">
                <a:solidFill>
                  <a:schemeClr val="bg2">
                    <a:lumMod val="50000"/>
                  </a:schemeClr>
                </a:solidFill>
                <a:latin typeface="+mj-lt"/>
                <a:cs typeface="Calibri" pitchFamily="34" charset="0"/>
              </a:endParaRPr>
            </a:p>
          </p:txBody>
        </p:sp>
      </p:grpSp>
    </p:spTree>
    <p:extLst>
      <p:ext uri="{BB962C8B-B14F-4D97-AF65-F5344CB8AC3E}">
        <p14:creationId xmlns:p14="http://schemas.microsoft.com/office/powerpoint/2010/main" val="334524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normAutofit/>
          </a:bodyPr>
          <a:lstStyle/>
          <a:p>
            <a:pPr>
              <a:spcBef>
                <a:spcPts val="286"/>
              </a:spcBef>
              <a:spcAft>
                <a:spcPts val="286"/>
              </a:spcAft>
            </a:pPr>
            <a:r>
              <a:rPr lang="en-US" sz="800" kern="1200" dirty="0" smtClean="0"/>
              <a:t>Please adjust the images as needed</a:t>
            </a:r>
            <a:endParaRPr lang="en-US" sz="800" kern="1200" dirty="0"/>
          </a:p>
          <a:p>
            <a:pPr>
              <a:spcBef>
                <a:spcPts val="286"/>
              </a:spcBef>
              <a:spcAft>
                <a:spcPts val="286"/>
              </a:spcAft>
            </a:pPr>
            <a:endParaRPr lang="en-US" dirty="0"/>
          </a:p>
        </p:txBody>
      </p:sp>
      <p:sp>
        <p:nvSpPr>
          <p:cNvPr id="9" name="Content Placeholder 8"/>
          <p:cNvSpPr>
            <a:spLocks noGrp="1"/>
          </p:cNvSpPr>
          <p:nvPr>
            <p:ph sz="quarter" idx="11"/>
          </p:nvPr>
        </p:nvSpPr>
        <p:spPr/>
        <p:txBody>
          <a:bodyPr/>
          <a:lstStyle/>
          <a:p>
            <a:endParaRPr lang="en-US"/>
          </a:p>
        </p:txBody>
      </p:sp>
      <p:sp>
        <p:nvSpPr>
          <p:cNvPr id="10" name="Content Placeholder 9"/>
          <p:cNvSpPr>
            <a:spLocks noGrp="1"/>
          </p:cNvSpPr>
          <p:nvPr>
            <p:ph sz="quarter" idx="13"/>
          </p:nvPr>
        </p:nvSpPr>
        <p:spPr/>
        <p:txBody>
          <a:bodyPr/>
          <a:lstStyle/>
          <a:p>
            <a:endParaRPr lang="en-US"/>
          </a:p>
        </p:txBody>
      </p:sp>
      <p:sp>
        <p:nvSpPr>
          <p:cNvPr id="11" name="Text Placeholder 10"/>
          <p:cNvSpPr>
            <a:spLocks noGrp="1"/>
          </p:cNvSpPr>
          <p:nvPr>
            <p:ph type="body" sz="quarter" idx="14"/>
          </p:nvPr>
        </p:nvSpPr>
        <p:spPr/>
        <p:txBody>
          <a:bodyPr/>
          <a:lstStyle/>
          <a:p>
            <a:endParaRPr lang="en-US" dirty="0"/>
          </a:p>
        </p:txBody>
      </p:sp>
      <p:sp>
        <p:nvSpPr>
          <p:cNvPr id="12" name="Text Placeholder 11"/>
          <p:cNvSpPr>
            <a:spLocks noGrp="1"/>
          </p:cNvSpPr>
          <p:nvPr>
            <p:ph type="body" sz="quarter" idx="15"/>
          </p:nvPr>
        </p:nvSpPr>
        <p:spPr/>
        <p:txBody>
          <a:bodyPr/>
          <a:lstStyle/>
          <a:p>
            <a:endParaRPr lang="en-US"/>
          </a:p>
        </p:txBody>
      </p:sp>
      <p:sp>
        <p:nvSpPr>
          <p:cNvPr id="8" name="Text Placeholder 7"/>
          <p:cNvSpPr>
            <a:spLocks noGrp="1"/>
          </p:cNvSpPr>
          <p:nvPr>
            <p:ph type="body" sz="quarter" idx="12"/>
          </p:nvPr>
        </p:nvSpPr>
        <p:spPr>
          <a:xfrm>
            <a:off x="171451" y="517105"/>
            <a:ext cx="2213304" cy="345455"/>
          </a:xfrm>
        </p:spPr>
        <p:txBody>
          <a:bodyPr/>
          <a:lstStyle/>
          <a:p>
            <a:pPr algn="ctr">
              <a:spcBef>
                <a:spcPts val="286"/>
              </a:spcBef>
              <a:spcAft>
                <a:spcPts val="286"/>
              </a:spcAft>
            </a:pPr>
            <a:r>
              <a:rPr lang="en-US" sz="900" dirty="0"/>
              <a:t>Tapeworms depend on their host species for </a:t>
            </a:r>
            <a:r>
              <a:rPr lang="en-US" sz="900" dirty="0" smtClean="0"/>
              <a:t>food</a:t>
            </a:r>
            <a:endParaRPr lang="en-US" sz="900" dirty="0"/>
          </a:p>
        </p:txBody>
      </p:sp>
      <p:sp>
        <p:nvSpPr>
          <p:cNvPr id="3" name="Title 2"/>
          <p:cNvSpPr>
            <a:spLocks noGrp="1"/>
          </p:cNvSpPr>
          <p:nvPr>
            <p:ph type="title"/>
          </p:nvPr>
        </p:nvSpPr>
        <p:spPr/>
        <p:txBody>
          <a:bodyPr>
            <a:noAutofit/>
          </a:bodyPr>
          <a:lstStyle/>
          <a:p>
            <a:r>
              <a:rPr lang="en-US" dirty="0" smtClean="0"/>
              <a:t>Parasitism and Interdependence</a:t>
            </a:r>
            <a:endParaRPr lang="en-US" dirty="0"/>
          </a:p>
        </p:txBody>
      </p:sp>
      <p:grpSp>
        <p:nvGrpSpPr>
          <p:cNvPr id="6" name="Group 5"/>
          <p:cNvGrpSpPr/>
          <p:nvPr/>
        </p:nvGrpSpPr>
        <p:grpSpPr>
          <a:xfrm>
            <a:off x="171451" y="938528"/>
            <a:ext cx="2093912" cy="1399475"/>
            <a:chOff x="-2964145" y="3780338"/>
            <a:chExt cx="3708941" cy="3303029"/>
          </a:xfrm>
        </p:grpSpPr>
        <p:pic>
          <p:nvPicPr>
            <p:cNvPr id="4098" name="Picture 2" descr="File:Histopathology of Taenia saginata in appendix 05G0045 lo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38863" t="32729" r="16892" b="21563"/>
            <a:stretch/>
          </p:blipFill>
          <p:spPr bwMode="auto">
            <a:xfrm>
              <a:off x="-2964145" y="3780338"/>
              <a:ext cx="3708941" cy="28558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8375" y="6636170"/>
              <a:ext cx="2057401" cy="447197"/>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Image courtesy of the CDC</a:t>
              </a:r>
            </a:p>
          </p:txBody>
        </p:sp>
      </p:grpSp>
      <p:grpSp>
        <p:nvGrpSpPr>
          <p:cNvPr id="7" name="Group 6"/>
          <p:cNvGrpSpPr/>
          <p:nvPr/>
        </p:nvGrpSpPr>
        <p:grpSpPr>
          <a:xfrm>
            <a:off x="2609851" y="904039"/>
            <a:ext cx="2098674" cy="1386666"/>
            <a:chOff x="4343400" y="3812878"/>
            <a:chExt cx="3724305" cy="3278898"/>
          </a:xfrm>
        </p:grpSpPr>
        <p:pic>
          <p:nvPicPr>
            <p:cNvPr id="4100" name="Picture 4" descr="http://farm4.static.flickr.com/3178/2750299656_8c89dc645a.jpg"/>
            <p:cNvPicPr>
              <a:picLocks noChangeAspect="1" noChangeArrowheads="1"/>
            </p:cNvPicPr>
            <p:nvPr/>
          </p:nvPicPr>
          <p:blipFill rotWithShape="1">
            <a:blip r:embed="rId4">
              <a:extLst>
                <a:ext uri="{28A0092B-C50C-407E-A947-70E740481C1C}">
                  <a14:useLocalDpi xmlns:a14="http://schemas.microsoft.com/office/drawing/2010/main" val="0"/>
                </a:ext>
              </a:extLst>
            </a:blip>
            <a:srcRect r="13340" b="1094"/>
            <a:stretch/>
          </p:blipFill>
          <p:spPr bwMode="auto">
            <a:xfrm>
              <a:off x="4343400" y="3812878"/>
              <a:ext cx="3724305" cy="28308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8253" y="6643745"/>
              <a:ext cx="2514600" cy="448031"/>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protographer23</a:t>
              </a:r>
            </a:p>
          </p:txBody>
        </p:sp>
      </p:grpSp>
      <p:sp>
        <p:nvSpPr>
          <p:cNvPr id="15" name="Text Placeholder 7"/>
          <p:cNvSpPr txBox="1">
            <a:spLocks/>
          </p:cNvSpPr>
          <p:nvPr/>
        </p:nvSpPr>
        <p:spPr bwMode="auto">
          <a:xfrm>
            <a:off x="2453171" y="550849"/>
            <a:ext cx="2338285" cy="44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1440" rIns="0" bIns="91440" numCol="1" anchor="t" anchorCtr="0" compatLnSpc="1">
            <a:prstTxWarp prst="textNoShape">
              <a:avLst/>
            </a:prstTxWarp>
          </a:bodyPr>
          <a:lstStyle>
            <a:lvl1pPr algn="l" rtl="0" eaLnBrk="1" fontAlgn="base" hangingPunct="1">
              <a:lnSpc>
                <a:spcPct val="113000"/>
              </a:lnSpc>
              <a:spcBef>
                <a:spcPts val="1000"/>
              </a:spcBef>
              <a:spcAft>
                <a:spcPts val="0"/>
              </a:spcAft>
              <a:buClr>
                <a:srgbClr val="2877C4"/>
              </a:buClr>
              <a:buFont typeface="Arial Unicode MS" pitchFamily="34" charset="-128"/>
              <a:defRPr sz="1000">
                <a:solidFill>
                  <a:srgbClr val="000000"/>
                </a:solidFill>
                <a:latin typeface="+mn-lt"/>
                <a:ea typeface="+mn-ea"/>
                <a:cs typeface="+mn-cs"/>
              </a:defRPr>
            </a:lvl1pPr>
            <a:lvl2pPr marL="109496" indent="-108741" algn="l" rtl="0" eaLnBrk="1" fontAlgn="base" hangingPunct="1">
              <a:lnSpc>
                <a:spcPct val="113000"/>
              </a:lnSpc>
              <a:spcBef>
                <a:spcPts val="500"/>
              </a:spcBef>
              <a:spcAft>
                <a:spcPts val="0"/>
              </a:spcAft>
              <a:buClr>
                <a:schemeClr val="accent1"/>
              </a:buClr>
              <a:buFont typeface="Wingdings" pitchFamily="2" charset="2"/>
              <a:buChar char="§"/>
              <a:defRPr sz="800">
                <a:solidFill>
                  <a:srgbClr val="000000"/>
                </a:solidFill>
                <a:latin typeface="+mn-lt"/>
              </a:defRPr>
            </a:lvl2pPr>
            <a:lvl3pPr marL="326222" indent="-107985" algn="l" rtl="0" eaLnBrk="1" fontAlgn="base" hangingPunct="1">
              <a:lnSpc>
                <a:spcPct val="113000"/>
              </a:lnSpc>
              <a:spcBef>
                <a:spcPts val="300"/>
              </a:spcBef>
              <a:spcAft>
                <a:spcPts val="0"/>
              </a:spcAft>
              <a:buClr>
                <a:schemeClr val="accent3"/>
              </a:buClr>
              <a:buChar char="•"/>
              <a:defRPr sz="800">
                <a:solidFill>
                  <a:srgbClr val="000000"/>
                </a:solidFill>
                <a:latin typeface="+mn-lt"/>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rgbClr val="000000"/>
                </a:solidFill>
                <a:latin typeface="+mn-lt"/>
              </a:defRPr>
            </a:lvl4pPr>
            <a:lvl5pPr marL="977913" indent="-107985" algn="l" rtl="0" eaLnBrk="1" fontAlgn="base" hangingPunct="1">
              <a:lnSpc>
                <a:spcPct val="115000"/>
              </a:lnSpc>
              <a:spcBef>
                <a:spcPct val="20000"/>
              </a:spcBef>
              <a:spcAft>
                <a:spcPct val="0"/>
              </a:spcAft>
              <a:buChar char="»"/>
              <a:defRPr sz="11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algn="ctr">
              <a:spcBef>
                <a:spcPts val="286"/>
              </a:spcBef>
              <a:spcAft>
                <a:spcPts val="286"/>
              </a:spcAft>
            </a:pPr>
            <a:r>
              <a:rPr lang="en-US" sz="900" dirty="0" smtClean="0"/>
              <a:t>The host species is harmed by the tapeworm</a:t>
            </a:r>
          </a:p>
          <a:p>
            <a:endParaRPr lang="en-US" dirty="0"/>
          </a:p>
        </p:txBody>
      </p:sp>
    </p:spTree>
    <p:extLst>
      <p:ext uri="{BB962C8B-B14F-4D97-AF65-F5344CB8AC3E}">
        <p14:creationId xmlns:p14="http://schemas.microsoft.com/office/powerpoint/2010/main" val="22683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Identify </a:t>
            </a:r>
            <a:r>
              <a:rPr lang="en-US" dirty="0"/>
              <a:t>Interdependence of Organisms</a:t>
            </a:r>
          </a:p>
        </p:txBody>
      </p:sp>
      <p:sp>
        <p:nvSpPr>
          <p:cNvPr id="11" name="Text Placeholder 10"/>
          <p:cNvSpPr>
            <a:spLocks noGrp="1"/>
          </p:cNvSpPr>
          <p:nvPr>
            <p:ph type="body" sz="quarter" idx="10"/>
          </p:nvPr>
        </p:nvSpPr>
        <p:spPr/>
        <p:txBody>
          <a:bodyPr/>
          <a:lstStyle/>
          <a:p>
            <a:r>
              <a:rPr lang="en-US" dirty="0"/>
              <a:t>DD1</a:t>
            </a:r>
          </a:p>
          <a:p>
            <a:pPr>
              <a:lnSpc>
                <a:spcPct val="100000"/>
              </a:lnSpc>
              <a:spcBef>
                <a:spcPts val="0"/>
              </a:spcBef>
            </a:pPr>
            <a:r>
              <a:rPr lang="en-US" dirty="0" smtClean="0"/>
              <a:t>Parasitism</a:t>
            </a:r>
            <a:endParaRPr lang="en-US" dirty="0"/>
          </a:p>
          <a:p>
            <a:pPr>
              <a:lnSpc>
                <a:spcPct val="100000"/>
              </a:lnSpc>
              <a:spcBef>
                <a:spcPts val="0"/>
              </a:spcBef>
            </a:pPr>
            <a:r>
              <a:rPr lang="en-US" dirty="0" smtClean="0"/>
              <a:t>Commensalism</a:t>
            </a:r>
            <a:endParaRPr lang="en-US" dirty="0"/>
          </a:p>
          <a:p>
            <a:pPr>
              <a:lnSpc>
                <a:spcPct val="100000"/>
              </a:lnSpc>
              <a:spcBef>
                <a:spcPts val="0"/>
              </a:spcBef>
            </a:pPr>
            <a:r>
              <a:rPr lang="en-US" dirty="0" smtClean="0"/>
              <a:t>*Mutualism</a:t>
            </a:r>
            <a:endParaRPr lang="en-US" dirty="0"/>
          </a:p>
          <a:p>
            <a:r>
              <a:rPr lang="en-US" dirty="0" smtClean="0"/>
              <a:t>DD2</a:t>
            </a:r>
            <a:endParaRPr lang="en-US" dirty="0"/>
          </a:p>
          <a:p>
            <a:pPr>
              <a:lnSpc>
                <a:spcPct val="100000"/>
              </a:lnSpc>
              <a:spcBef>
                <a:spcPts val="0"/>
              </a:spcBef>
            </a:pPr>
            <a:r>
              <a:rPr lang="en-US" dirty="0" smtClean="0"/>
              <a:t>Parasitism</a:t>
            </a:r>
            <a:endParaRPr lang="en-US" dirty="0"/>
          </a:p>
          <a:p>
            <a:pPr>
              <a:lnSpc>
                <a:spcPct val="100000"/>
              </a:lnSpc>
              <a:spcBef>
                <a:spcPts val="0"/>
              </a:spcBef>
            </a:pPr>
            <a:r>
              <a:rPr lang="en-US" dirty="0" smtClean="0"/>
              <a:t>*Commensalism</a:t>
            </a:r>
            <a:endParaRPr lang="en-US" dirty="0"/>
          </a:p>
          <a:p>
            <a:pPr>
              <a:lnSpc>
                <a:spcPct val="100000"/>
              </a:lnSpc>
              <a:spcBef>
                <a:spcPts val="0"/>
              </a:spcBef>
            </a:pPr>
            <a:r>
              <a:rPr lang="en-US" dirty="0"/>
              <a:t>Mutualism</a:t>
            </a:r>
          </a:p>
          <a:p>
            <a:pPr>
              <a:lnSpc>
                <a:spcPct val="100000"/>
              </a:lnSpc>
              <a:spcBef>
                <a:spcPts val="0"/>
              </a:spcBef>
            </a:pPr>
            <a:endParaRPr lang="en-US" dirty="0" smtClean="0"/>
          </a:p>
          <a:p>
            <a:pPr>
              <a:lnSpc>
                <a:spcPct val="100000"/>
              </a:lnSpc>
              <a:spcBef>
                <a:spcPts val="0"/>
              </a:spcBef>
            </a:pPr>
            <a:r>
              <a:rPr lang="en-US" dirty="0" smtClean="0"/>
              <a:t>DD3</a:t>
            </a:r>
          </a:p>
          <a:p>
            <a:pPr>
              <a:lnSpc>
                <a:spcPct val="100000"/>
              </a:lnSpc>
              <a:spcBef>
                <a:spcPts val="0"/>
              </a:spcBef>
            </a:pPr>
            <a:r>
              <a:rPr lang="en-US" dirty="0" smtClean="0"/>
              <a:t>Increase</a:t>
            </a:r>
          </a:p>
          <a:p>
            <a:pPr>
              <a:lnSpc>
                <a:spcPct val="100000"/>
              </a:lnSpc>
              <a:spcBef>
                <a:spcPts val="0"/>
              </a:spcBef>
            </a:pPr>
            <a:r>
              <a:rPr lang="en-US" dirty="0" smtClean="0"/>
              <a:t>*Decrease</a:t>
            </a:r>
          </a:p>
          <a:p>
            <a:pPr>
              <a:lnSpc>
                <a:spcPct val="100000"/>
              </a:lnSpc>
              <a:spcBef>
                <a:spcPts val="0"/>
              </a:spcBef>
            </a:pPr>
            <a:r>
              <a:rPr lang="en-US" dirty="0" smtClean="0"/>
              <a:t>Not affected</a:t>
            </a:r>
          </a:p>
          <a:p>
            <a:pPr>
              <a:lnSpc>
                <a:spcPct val="100000"/>
              </a:lnSpc>
              <a:spcBef>
                <a:spcPts val="0"/>
              </a:spcBef>
            </a:pPr>
            <a:endParaRPr lang="en-US" dirty="0"/>
          </a:p>
          <a:p>
            <a:pPr>
              <a:lnSpc>
                <a:spcPct val="100000"/>
              </a:lnSpc>
              <a:spcBef>
                <a:spcPts val="0"/>
              </a:spcBef>
            </a:pPr>
            <a:r>
              <a:rPr lang="en-US" dirty="0" smtClean="0"/>
              <a:t>DD4</a:t>
            </a:r>
          </a:p>
          <a:p>
            <a:pPr>
              <a:lnSpc>
                <a:spcPct val="100000"/>
              </a:lnSpc>
              <a:spcBef>
                <a:spcPts val="0"/>
              </a:spcBef>
            </a:pPr>
            <a:r>
              <a:rPr lang="en-US" dirty="0" smtClean="0"/>
              <a:t>*Increase</a:t>
            </a:r>
            <a:endParaRPr lang="en-US" dirty="0"/>
          </a:p>
          <a:p>
            <a:pPr>
              <a:lnSpc>
                <a:spcPct val="100000"/>
              </a:lnSpc>
              <a:spcBef>
                <a:spcPts val="0"/>
              </a:spcBef>
            </a:pPr>
            <a:r>
              <a:rPr lang="en-US" dirty="0" smtClean="0"/>
              <a:t>Decrease</a:t>
            </a:r>
          </a:p>
          <a:p>
            <a:pPr>
              <a:lnSpc>
                <a:spcPct val="100000"/>
              </a:lnSpc>
              <a:spcBef>
                <a:spcPts val="0"/>
              </a:spcBef>
            </a:pPr>
            <a:r>
              <a:rPr lang="en-US" dirty="0" smtClean="0"/>
              <a:t>Not affected</a:t>
            </a:r>
            <a:endParaRPr lang="en-US" dirty="0"/>
          </a:p>
          <a:p>
            <a:pPr>
              <a:lnSpc>
                <a:spcPct val="100000"/>
              </a:lnSpc>
              <a:spcBef>
                <a:spcPts val="0"/>
              </a:spcBef>
            </a:pPr>
            <a:endParaRPr lang="en-US" dirty="0" smtClean="0"/>
          </a:p>
          <a:p>
            <a:endParaRPr lang="en-US" dirty="0"/>
          </a:p>
        </p:txBody>
      </p:sp>
      <p:sp>
        <p:nvSpPr>
          <p:cNvPr id="10" name="Content Placeholder 9"/>
          <p:cNvSpPr>
            <a:spLocks noGrp="1"/>
          </p:cNvSpPr>
          <p:nvPr>
            <p:ph idx="1"/>
          </p:nvPr>
        </p:nvSpPr>
        <p:spPr/>
        <p:txBody>
          <a:bodyPr/>
          <a:lstStyle/>
          <a:p>
            <a:r>
              <a:rPr lang="en-US" dirty="0"/>
              <a:t>Identify the interaction used to describe each type of interdependence among organisms.</a:t>
            </a:r>
          </a:p>
          <a:p>
            <a:r>
              <a:rPr lang="en-US" dirty="0"/>
              <a:t>DD1 The red-billed </a:t>
            </a:r>
            <a:r>
              <a:rPr lang="en-US" dirty="0" err="1"/>
              <a:t>oxpecker</a:t>
            </a:r>
            <a:r>
              <a:rPr lang="en-US" dirty="0"/>
              <a:t> (a bird) eats ticks off the fur of an impala (a type of antelope). The </a:t>
            </a:r>
            <a:r>
              <a:rPr lang="en-US" dirty="0" err="1"/>
              <a:t>oxpecker</a:t>
            </a:r>
            <a:r>
              <a:rPr lang="en-US" dirty="0"/>
              <a:t> receives food and removes the ticks from the impala</a:t>
            </a:r>
            <a:r>
              <a:rPr lang="en-US" dirty="0" smtClean="0"/>
              <a:t>. </a:t>
            </a:r>
          </a:p>
          <a:p>
            <a:r>
              <a:rPr lang="en-US" dirty="0"/>
              <a:t>Parasitism   Commensalism    Mutualism</a:t>
            </a:r>
          </a:p>
          <a:p>
            <a:endParaRPr lang="en-US" dirty="0" smtClean="0"/>
          </a:p>
          <a:p>
            <a:r>
              <a:rPr lang="en-US" dirty="0" smtClean="0"/>
              <a:t>DD2 </a:t>
            </a:r>
            <a:r>
              <a:rPr lang="en-US" dirty="0"/>
              <a:t>Titan triggerfish move large rocks in the ocean to find food. In return smaller fish are able to eat because the rocks are moved to expose food for the smaller fish; the titan triggerfish are not affected.</a:t>
            </a:r>
          </a:p>
          <a:p>
            <a:r>
              <a:rPr lang="en-US" dirty="0"/>
              <a:t>Parasitism   Commensalism    Mutualism</a:t>
            </a:r>
          </a:p>
          <a:p>
            <a:endParaRPr lang="en-US" dirty="0"/>
          </a:p>
          <a:p>
            <a:endParaRPr lang="en-US" dirty="0"/>
          </a:p>
        </p:txBody>
      </p:sp>
      <p:pic>
        <p:nvPicPr>
          <p:cNvPr id="12" name="Picture 11"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65" y="85427"/>
            <a:ext cx="469900" cy="381000"/>
          </a:xfrm>
          <a:prstGeom prst="rect">
            <a:avLst/>
          </a:prstGeom>
        </p:spPr>
      </p:pic>
      <p:sp>
        <p:nvSpPr>
          <p:cNvPr id="6" name="Oval 5"/>
          <p:cNvSpPr/>
          <p:nvPr/>
        </p:nvSpPr>
        <p:spPr bwMode="auto">
          <a:xfrm>
            <a:off x="1466191" y="1142998"/>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717328" y="1981198"/>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2475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Identify </a:t>
            </a:r>
            <a:r>
              <a:rPr lang="en-US" dirty="0"/>
              <a:t>Interdependence of Organisms</a:t>
            </a:r>
          </a:p>
        </p:txBody>
      </p:sp>
      <p:sp>
        <p:nvSpPr>
          <p:cNvPr id="11" name="Text Placeholder 10"/>
          <p:cNvSpPr>
            <a:spLocks noGrp="1"/>
          </p:cNvSpPr>
          <p:nvPr>
            <p:ph type="body" sz="quarter" idx="10"/>
          </p:nvPr>
        </p:nvSpPr>
        <p:spPr/>
        <p:txBody>
          <a:bodyPr/>
          <a:lstStyle/>
          <a:p>
            <a:r>
              <a:rPr lang="en-US" dirty="0"/>
              <a:t>DD1</a:t>
            </a:r>
          </a:p>
          <a:p>
            <a:pPr>
              <a:lnSpc>
                <a:spcPct val="100000"/>
              </a:lnSpc>
              <a:spcBef>
                <a:spcPts val="0"/>
              </a:spcBef>
            </a:pPr>
            <a:r>
              <a:rPr lang="en-US" dirty="0" smtClean="0"/>
              <a:t>Parasitism</a:t>
            </a:r>
            <a:endParaRPr lang="en-US" dirty="0"/>
          </a:p>
          <a:p>
            <a:pPr>
              <a:lnSpc>
                <a:spcPct val="100000"/>
              </a:lnSpc>
              <a:spcBef>
                <a:spcPts val="0"/>
              </a:spcBef>
            </a:pPr>
            <a:r>
              <a:rPr lang="en-US" dirty="0" smtClean="0"/>
              <a:t>Commensalism</a:t>
            </a:r>
            <a:endParaRPr lang="en-US" dirty="0"/>
          </a:p>
          <a:p>
            <a:pPr>
              <a:lnSpc>
                <a:spcPct val="100000"/>
              </a:lnSpc>
              <a:spcBef>
                <a:spcPts val="0"/>
              </a:spcBef>
            </a:pPr>
            <a:r>
              <a:rPr lang="en-US" dirty="0" smtClean="0"/>
              <a:t>*Mutualism</a:t>
            </a:r>
            <a:endParaRPr lang="en-US" dirty="0"/>
          </a:p>
          <a:p>
            <a:r>
              <a:rPr lang="en-US" dirty="0" smtClean="0"/>
              <a:t>DD2</a:t>
            </a:r>
            <a:endParaRPr lang="en-US" dirty="0"/>
          </a:p>
          <a:p>
            <a:pPr>
              <a:lnSpc>
                <a:spcPct val="100000"/>
              </a:lnSpc>
              <a:spcBef>
                <a:spcPts val="0"/>
              </a:spcBef>
            </a:pPr>
            <a:r>
              <a:rPr lang="en-US" dirty="0" smtClean="0"/>
              <a:t>Parasitism</a:t>
            </a:r>
            <a:endParaRPr lang="en-US" dirty="0"/>
          </a:p>
          <a:p>
            <a:pPr>
              <a:lnSpc>
                <a:spcPct val="100000"/>
              </a:lnSpc>
              <a:spcBef>
                <a:spcPts val="0"/>
              </a:spcBef>
            </a:pPr>
            <a:r>
              <a:rPr lang="en-US" dirty="0" smtClean="0"/>
              <a:t>*Commensalism</a:t>
            </a:r>
            <a:endParaRPr lang="en-US" dirty="0"/>
          </a:p>
          <a:p>
            <a:pPr>
              <a:lnSpc>
                <a:spcPct val="100000"/>
              </a:lnSpc>
              <a:spcBef>
                <a:spcPts val="0"/>
              </a:spcBef>
            </a:pPr>
            <a:r>
              <a:rPr lang="en-US" dirty="0"/>
              <a:t>Mutualism</a:t>
            </a:r>
          </a:p>
          <a:p>
            <a:pPr>
              <a:lnSpc>
                <a:spcPct val="100000"/>
              </a:lnSpc>
              <a:spcBef>
                <a:spcPts val="0"/>
              </a:spcBef>
            </a:pPr>
            <a:endParaRPr lang="en-US" dirty="0" smtClean="0"/>
          </a:p>
          <a:p>
            <a:pPr>
              <a:lnSpc>
                <a:spcPct val="100000"/>
              </a:lnSpc>
              <a:spcBef>
                <a:spcPts val="0"/>
              </a:spcBef>
            </a:pPr>
            <a:r>
              <a:rPr lang="en-US" dirty="0" smtClean="0"/>
              <a:t>DD3</a:t>
            </a:r>
          </a:p>
          <a:p>
            <a:pPr>
              <a:lnSpc>
                <a:spcPct val="100000"/>
              </a:lnSpc>
              <a:spcBef>
                <a:spcPts val="0"/>
              </a:spcBef>
            </a:pPr>
            <a:r>
              <a:rPr lang="en-US" dirty="0" smtClean="0"/>
              <a:t>Increase</a:t>
            </a:r>
          </a:p>
          <a:p>
            <a:pPr>
              <a:lnSpc>
                <a:spcPct val="100000"/>
              </a:lnSpc>
              <a:spcBef>
                <a:spcPts val="0"/>
              </a:spcBef>
            </a:pPr>
            <a:r>
              <a:rPr lang="en-US" dirty="0" smtClean="0"/>
              <a:t>*Decrease</a:t>
            </a:r>
          </a:p>
          <a:p>
            <a:pPr>
              <a:lnSpc>
                <a:spcPct val="100000"/>
              </a:lnSpc>
              <a:spcBef>
                <a:spcPts val="0"/>
              </a:spcBef>
            </a:pPr>
            <a:r>
              <a:rPr lang="en-US" dirty="0" smtClean="0"/>
              <a:t>Not affected</a:t>
            </a:r>
          </a:p>
          <a:p>
            <a:pPr>
              <a:lnSpc>
                <a:spcPct val="100000"/>
              </a:lnSpc>
              <a:spcBef>
                <a:spcPts val="0"/>
              </a:spcBef>
            </a:pPr>
            <a:endParaRPr lang="en-US" dirty="0"/>
          </a:p>
          <a:p>
            <a:pPr>
              <a:lnSpc>
                <a:spcPct val="100000"/>
              </a:lnSpc>
              <a:spcBef>
                <a:spcPts val="0"/>
              </a:spcBef>
            </a:pPr>
            <a:r>
              <a:rPr lang="en-US" dirty="0" smtClean="0"/>
              <a:t>DD4</a:t>
            </a:r>
          </a:p>
          <a:p>
            <a:pPr>
              <a:lnSpc>
                <a:spcPct val="100000"/>
              </a:lnSpc>
              <a:spcBef>
                <a:spcPts val="0"/>
              </a:spcBef>
            </a:pPr>
            <a:r>
              <a:rPr lang="en-US" dirty="0" smtClean="0"/>
              <a:t>*Increase</a:t>
            </a:r>
            <a:endParaRPr lang="en-US" dirty="0"/>
          </a:p>
          <a:p>
            <a:pPr>
              <a:lnSpc>
                <a:spcPct val="100000"/>
              </a:lnSpc>
              <a:spcBef>
                <a:spcPts val="0"/>
              </a:spcBef>
            </a:pPr>
            <a:r>
              <a:rPr lang="en-US" dirty="0" smtClean="0"/>
              <a:t>Decrease</a:t>
            </a:r>
          </a:p>
          <a:p>
            <a:pPr>
              <a:lnSpc>
                <a:spcPct val="100000"/>
              </a:lnSpc>
              <a:spcBef>
                <a:spcPts val="0"/>
              </a:spcBef>
            </a:pPr>
            <a:r>
              <a:rPr lang="en-US" dirty="0" smtClean="0"/>
              <a:t>Not affected</a:t>
            </a:r>
            <a:endParaRPr lang="en-US" dirty="0"/>
          </a:p>
          <a:p>
            <a:pPr>
              <a:lnSpc>
                <a:spcPct val="100000"/>
              </a:lnSpc>
              <a:spcBef>
                <a:spcPts val="0"/>
              </a:spcBef>
            </a:pPr>
            <a:endParaRPr lang="en-US" dirty="0" smtClean="0"/>
          </a:p>
          <a:p>
            <a:endParaRPr lang="en-US" dirty="0"/>
          </a:p>
        </p:txBody>
      </p:sp>
      <p:sp>
        <p:nvSpPr>
          <p:cNvPr id="10" name="Content Placeholder 9"/>
          <p:cNvSpPr>
            <a:spLocks noGrp="1"/>
          </p:cNvSpPr>
          <p:nvPr>
            <p:ph idx="1"/>
          </p:nvPr>
        </p:nvSpPr>
        <p:spPr/>
        <p:txBody>
          <a:bodyPr/>
          <a:lstStyle/>
          <a:p>
            <a:r>
              <a:rPr lang="en-US" dirty="0" smtClean="0"/>
              <a:t>Determine </a:t>
            </a:r>
            <a:r>
              <a:rPr lang="en-US" dirty="0" smtClean="0"/>
              <a:t>what would happen to the populations organisms below, given the type of relationship identified above.</a:t>
            </a:r>
          </a:p>
          <a:p>
            <a:r>
              <a:rPr lang="en-US" dirty="0" smtClean="0"/>
              <a:t>DD3 </a:t>
            </a:r>
            <a:r>
              <a:rPr lang="en-US" dirty="0"/>
              <a:t>If the population of impala decreases, what would happen to the population of </a:t>
            </a:r>
            <a:r>
              <a:rPr lang="en-US" dirty="0" err="1"/>
              <a:t>oxpecker</a:t>
            </a:r>
            <a:r>
              <a:rPr lang="en-US" dirty="0" smtClean="0"/>
              <a:t>?</a:t>
            </a:r>
          </a:p>
          <a:p>
            <a:pPr>
              <a:lnSpc>
                <a:spcPct val="100000"/>
              </a:lnSpc>
              <a:spcBef>
                <a:spcPts val="0"/>
              </a:spcBef>
            </a:pPr>
            <a:r>
              <a:rPr lang="en-US" dirty="0" smtClean="0"/>
              <a:t>Increase    Decrease    Not </a:t>
            </a:r>
            <a:r>
              <a:rPr lang="en-US" dirty="0"/>
              <a:t>affected</a:t>
            </a:r>
          </a:p>
          <a:p>
            <a:endParaRPr lang="en-US" dirty="0" smtClean="0"/>
          </a:p>
          <a:p>
            <a:r>
              <a:rPr lang="en-US" dirty="0" smtClean="0"/>
              <a:t>DD4 </a:t>
            </a:r>
            <a:r>
              <a:rPr lang="en-US" dirty="0" smtClean="0"/>
              <a:t>If the population of triggerfish increases, what would happen to the population of smaller fish?</a:t>
            </a:r>
          </a:p>
          <a:p>
            <a:r>
              <a:rPr lang="en-US" dirty="0"/>
              <a:t>Increase    Decrease    Not affected</a:t>
            </a:r>
          </a:p>
          <a:p>
            <a:endParaRPr lang="en-US" dirty="0">
              <a:solidFill>
                <a:schemeClr val="accent1"/>
              </a:solidFill>
            </a:endParaRPr>
          </a:p>
          <a:p>
            <a:endParaRPr lang="en-US" dirty="0"/>
          </a:p>
          <a:p>
            <a:endParaRPr lang="en-US" dirty="0"/>
          </a:p>
        </p:txBody>
      </p:sp>
      <p:pic>
        <p:nvPicPr>
          <p:cNvPr id="12" name="Picture 11"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65" y="85427"/>
            <a:ext cx="469900" cy="381000"/>
          </a:xfrm>
          <a:prstGeom prst="rect">
            <a:avLst/>
          </a:prstGeom>
        </p:spPr>
      </p:pic>
      <p:sp>
        <p:nvSpPr>
          <p:cNvPr id="6" name="Oval 5"/>
          <p:cNvSpPr/>
          <p:nvPr/>
        </p:nvSpPr>
        <p:spPr bwMode="auto">
          <a:xfrm>
            <a:off x="615666" y="1045253"/>
            <a:ext cx="558866"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56800" y="1639087"/>
            <a:ext cx="558866"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121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normAutofit/>
          </a:bodyPr>
          <a:lstStyle/>
          <a:p>
            <a:r>
              <a:rPr lang="en-US" dirty="0" smtClean="0"/>
              <a:t>Is there a way to enlarge the text or bold the lines so they appear more clear?</a:t>
            </a:r>
            <a:endParaRPr lang="en-US" dirty="0"/>
          </a:p>
        </p:txBody>
      </p:sp>
      <p:sp>
        <p:nvSpPr>
          <p:cNvPr id="2" name="Text Placeholder 1"/>
          <p:cNvSpPr>
            <a:spLocks noGrp="1"/>
          </p:cNvSpPr>
          <p:nvPr>
            <p:ph idx="1"/>
          </p:nvPr>
        </p:nvSpPr>
        <p:spPr/>
        <p:txBody>
          <a:bodyPr numCol="2"/>
          <a:lstStyle/>
          <a:p>
            <a:pPr algn="ctr"/>
            <a:r>
              <a:rPr lang="en-US" sz="1000" dirty="0"/>
              <a:t>The lynx population depends on the hare for food</a:t>
            </a:r>
          </a:p>
          <a:p>
            <a:endParaRPr lang="en-US" sz="1000" dirty="0" smtClean="0"/>
          </a:p>
          <a:p>
            <a:endParaRPr lang="en-US" sz="1000" dirty="0"/>
          </a:p>
          <a:p>
            <a:endParaRPr lang="en-US" sz="1000" dirty="0" smtClean="0"/>
          </a:p>
          <a:p>
            <a:endParaRPr lang="en-US" sz="1000" dirty="0"/>
          </a:p>
          <a:p>
            <a:endParaRPr lang="en-US" sz="1000" dirty="0" smtClean="0"/>
          </a:p>
          <a:p>
            <a:pPr algn="ctr"/>
            <a:r>
              <a:rPr lang="en-US" sz="1000" dirty="0" smtClean="0"/>
              <a:t>The </a:t>
            </a:r>
            <a:r>
              <a:rPr lang="en-US" sz="1000" dirty="0"/>
              <a:t>hare depends on the lynx population to keep it from overpopulating</a:t>
            </a:r>
          </a:p>
          <a:p>
            <a:endParaRPr lang="en-US" sz="1000" dirty="0"/>
          </a:p>
        </p:txBody>
      </p:sp>
      <p:sp>
        <p:nvSpPr>
          <p:cNvPr id="3" name="Title 2"/>
          <p:cNvSpPr>
            <a:spLocks noGrp="1"/>
          </p:cNvSpPr>
          <p:nvPr>
            <p:ph type="title"/>
          </p:nvPr>
        </p:nvSpPr>
        <p:spPr/>
        <p:txBody>
          <a:bodyPr>
            <a:noAutofit/>
          </a:bodyPr>
          <a:lstStyle/>
          <a:p>
            <a:r>
              <a:rPr lang="en-US" dirty="0" smtClean="0"/>
              <a:t>Predation and Interdependence</a:t>
            </a:r>
            <a:endParaRPr lang="en-US" dirty="0"/>
          </a:p>
        </p:txBody>
      </p:sp>
      <p:grpSp>
        <p:nvGrpSpPr>
          <p:cNvPr id="6" name="Group 5"/>
          <p:cNvGrpSpPr/>
          <p:nvPr/>
        </p:nvGrpSpPr>
        <p:grpSpPr>
          <a:xfrm>
            <a:off x="830399" y="1131603"/>
            <a:ext cx="3209652" cy="1854858"/>
            <a:chOff x="5246805" y="3952046"/>
            <a:chExt cx="5651430" cy="4201601"/>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805" y="3952046"/>
              <a:ext cx="5651430" cy="357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1264" y="7703971"/>
              <a:ext cx="2082499" cy="449676"/>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Adapted from image by Bloor</a:t>
              </a:r>
            </a:p>
          </p:txBody>
        </p:sp>
      </p:grpSp>
    </p:spTree>
    <p:extLst>
      <p:ext uri="{BB962C8B-B14F-4D97-AF65-F5344CB8AC3E}">
        <p14:creationId xmlns:p14="http://schemas.microsoft.com/office/powerpoint/2010/main" val="17792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Competition and Interdependence</a:t>
            </a:r>
            <a:endParaRPr lang="en-US" dirty="0"/>
          </a:p>
        </p:txBody>
      </p:sp>
      <p:sp>
        <p:nvSpPr>
          <p:cNvPr id="5" name="Content Placeholder 4"/>
          <p:cNvSpPr>
            <a:spLocks noGrp="1"/>
          </p:cNvSpPr>
          <p:nvPr>
            <p:ph type="body" sz="quarter" idx="10"/>
          </p:nvPr>
        </p:nvSpPr>
        <p:spPr/>
        <p:txBody>
          <a:bodyPr/>
          <a:lstStyle/>
          <a:p>
            <a:endParaRPr lang="en-US" dirty="0" smtClean="0"/>
          </a:p>
        </p:txBody>
      </p:sp>
      <p:sp>
        <p:nvSpPr>
          <p:cNvPr id="8" name="Content Placeholder 7"/>
          <p:cNvSpPr>
            <a:spLocks noGrp="1"/>
          </p:cNvSpPr>
          <p:nvPr>
            <p:ph sz="quarter" idx="11"/>
          </p:nvPr>
        </p:nvSpPr>
        <p:spPr>
          <a:xfrm>
            <a:off x="162455" y="1063512"/>
            <a:ext cx="1292019" cy="1207139"/>
          </a:xfrm>
        </p:spPr>
        <p:txBody>
          <a:bodyPr/>
          <a:lstStyle/>
          <a:p>
            <a:endParaRPr lang="en-US" dirty="0"/>
          </a:p>
        </p:txBody>
      </p:sp>
      <p:sp>
        <p:nvSpPr>
          <p:cNvPr id="9" name="Content Placeholder 8"/>
          <p:cNvSpPr>
            <a:spLocks noGrp="1"/>
          </p:cNvSpPr>
          <p:nvPr>
            <p:ph sz="quarter" idx="12"/>
          </p:nvPr>
        </p:nvSpPr>
        <p:spPr>
          <a:xfrm>
            <a:off x="3419221" y="1063512"/>
            <a:ext cx="1289304" cy="1207139"/>
          </a:xfrm>
        </p:spPr>
        <p:txBody>
          <a:bodyPr/>
          <a:lstStyle/>
          <a:p>
            <a:endParaRPr lang="en-US"/>
          </a:p>
        </p:txBody>
      </p:sp>
      <p:sp>
        <p:nvSpPr>
          <p:cNvPr id="10" name="Content Placeholder 9"/>
          <p:cNvSpPr>
            <a:spLocks noGrp="1"/>
          </p:cNvSpPr>
          <p:nvPr>
            <p:ph sz="quarter" idx="13"/>
          </p:nvPr>
        </p:nvSpPr>
        <p:spPr>
          <a:xfrm>
            <a:off x="1790838" y="1063513"/>
            <a:ext cx="1292019" cy="1207146"/>
          </a:xfrm>
        </p:spPr>
        <p:txBody>
          <a:bodyPr/>
          <a:lstStyle/>
          <a:p>
            <a:endParaRPr lang="en-US" dirty="0"/>
          </a:p>
        </p:txBody>
      </p:sp>
      <p:sp>
        <p:nvSpPr>
          <p:cNvPr id="7" name="Text Placeholder 6"/>
          <p:cNvSpPr>
            <a:spLocks noGrp="1"/>
          </p:cNvSpPr>
          <p:nvPr>
            <p:ph type="body" sz="quarter" idx="14"/>
          </p:nvPr>
        </p:nvSpPr>
        <p:spPr/>
        <p:txBody>
          <a:bodyPr/>
          <a:lstStyle/>
          <a:p>
            <a:endParaRPr lang="en-US" dirty="0"/>
          </a:p>
        </p:txBody>
      </p:sp>
      <p:sp>
        <p:nvSpPr>
          <p:cNvPr id="11" name="Text Placeholder 10"/>
          <p:cNvSpPr>
            <a:spLocks noGrp="1"/>
          </p:cNvSpPr>
          <p:nvPr>
            <p:ph type="body" sz="quarter" idx="15"/>
          </p:nvPr>
        </p:nvSpPr>
        <p:spPr/>
        <p:txBody>
          <a:bodyPr/>
          <a:lstStyle/>
          <a:p>
            <a:endParaRPr lang="en-US"/>
          </a:p>
        </p:txBody>
      </p:sp>
      <p:sp>
        <p:nvSpPr>
          <p:cNvPr id="12" name="Text Placeholder 11"/>
          <p:cNvSpPr>
            <a:spLocks noGrp="1"/>
          </p:cNvSpPr>
          <p:nvPr>
            <p:ph type="body" sz="quarter" idx="16"/>
          </p:nvPr>
        </p:nvSpPr>
        <p:spPr/>
        <p:txBody>
          <a:bodyPr/>
          <a:lstStyle/>
          <a:p>
            <a:endParaRPr lang="en-US"/>
          </a:p>
        </p:txBody>
      </p:sp>
      <p:sp>
        <p:nvSpPr>
          <p:cNvPr id="13" name="Text Placeholder 12"/>
          <p:cNvSpPr>
            <a:spLocks noGrp="1"/>
          </p:cNvSpPr>
          <p:nvPr>
            <p:ph type="body" sz="quarter" idx="17"/>
          </p:nvPr>
        </p:nvSpPr>
        <p:spPr/>
        <p:txBody>
          <a:bodyPr numCol="2"/>
          <a:lstStyle/>
          <a:p>
            <a:pPr algn="ctr"/>
            <a:r>
              <a:rPr lang="en-US" dirty="0"/>
              <a:t>Species can evolve to use the environment in slightly different </a:t>
            </a:r>
            <a:r>
              <a:rPr lang="en-US" dirty="0" smtClean="0"/>
              <a:t>ways</a:t>
            </a:r>
          </a:p>
          <a:p>
            <a:pPr algn="ctr"/>
            <a:endParaRPr lang="en-US" dirty="0"/>
          </a:p>
          <a:p>
            <a:pPr algn="ctr"/>
            <a:endParaRPr lang="en-US" dirty="0" smtClean="0"/>
          </a:p>
          <a:p>
            <a:pPr algn="ctr"/>
            <a:endParaRPr lang="en-US" dirty="0"/>
          </a:p>
          <a:p>
            <a:pPr algn="ctr"/>
            <a:r>
              <a:rPr lang="en-US" dirty="0" smtClean="0"/>
              <a:t>One </a:t>
            </a:r>
            <a:r>
              <a:rPr lang="en-US" dirty="0"/>
              <a:t>species can cause the other to go extinct</a:t>
            </a:r>
          </a:p>
          <a:p>
            <a:pPr algn="ctr"/>
            <a:endParaRPr lang="en-US" dirty="0"/>
          </a:p>
          <a:p>
            <a:pPr algn="ctr"/>
            <a:endParaRPr lang="en-US" dirty="0"/>
          </a:p>
        </p:txBody>
      </p:sp>
      <p:pic>
        <p:nvPicPr>
          <p:cNvPr id="6146" name="Picture 2" descr="File:Prairie-Warbl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10" t="24228" r="41524"/>
          <a:stretch/>
        </p:blipFill>
        <p:spPr bwMode="auto">
          <a:xfrm>
            <a:off x="171450" y="1055164"/>
            <a:ext cx="1283024" cy="12154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50" name="Picture 6" descr="http://farm4.static.flickr.com/3612/3323645553_d75eb2c487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766" t="32204" r="38766" b="24998"/>
          <a:stretch/>
        </p:blipFill>
        <p:spPr bwMode="auto">
          <a:xfrm>
            <a:off x="3419221" y="1063513"/>
            <a:ext cx="1286882" cy="12071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52" name="Picture 8" descr="File:Dendroica-caerulescens-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554" t="187" r="31988" b="1417"/>
          <a:stretch/>
        </p:blipFill>
        <p:spPr bwMode="auto">
          <a:xfrm>
            <a:off x="1790838" y="1063513"/>
            <a:ext cx="1292019" cy="12071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452" y="2333724"/>
            <a:ext cx="1259020" cy="141083"/>
          </a:xfrm>
          <a:prstGeom prst="rect">
            <a:avLst/>
          </a:prstGeom>
          <a:noFill/>
        </p:spPr>
        <p:txBody>
          <a:bodyPr wrap="square" lIns="43516" tIns="21758" rIns="43516" bIns="21758" rtlCol="0">
            <a:spAutoFit/>
          </a:bodyPr>
          <a:lstStyle/>
          <a:p>
            <a:pPr algn="ctr"/>
            <a:r>
              <a:rPr lang="en-US" sz="600" dirty="0">
                <a:solidFill>
                  <a:schemeClr val="bg2">
                    <a:lumMod val="50000"/>
                  </a:schemeClr>
                </a:solidFill>
                <a:latin typeface="+mj-lt"/>
                <a:cs typeface="Calibri" pitchFamily="34" charset="0"/>
              </a:rPr>
              <a:t>Photo by Wolfgang Wander</a:t>
            </a:r>
          </a:p>
        </p:txBody>
      </p:sp>
      <p:sp>
        <p:nvSpPr>
          <p:cNvPr id="4" name="TextBox 3"/>
          <p:cNvSpPr txBox="1"/>
          <p:nvPr/>
        </p:nvSpPr>
        <p:spPr>
          <a:xfrm>
            <a:off x="1789574" y="2347713"/>
            <a:ext cx="1299633" cy="141083"/>
          </a:xfrm>
          <a:prstGeom prst="rect">
            <a:avLst/>
          </a:prstGeom>
          <a:noFill/>
        </p:spPr>
        <p:txBody>
          <a:bodyPr wrap="square" lIns="43516" tIns="21758" rIns="43516" bIns="21758" rtlCol="0">
            <a:spAutoFit/>
          </a:bodyPr>
          <a:lstStyle/>
          <a:p>
            <a:pPr algn="ctr"/>
            <a:r>
              <a:rPr lang="en-US" sz="600" dirty="0">
                <a:solidFill>
                  <a:schemeClr val="bg2">
                    <a:lumMod val="50000"/>
                  </a:schemeClr>
                </a:solidFill>
                <a:latin typeface="+mj-lt"/>
                <a:cs typeface="Calibri" pitchFamily="34" charset="0"/>
              </a:rPr>
              <a:t>Photo by </a:t>
            </a:r>
            <a:r>
              <a:rPr lang="en-US" sz="600" dirty="0" err="1">
                <a:solidFill>
                  <a:schemeClr val="bg2">
                    <a:lumMod val="50000"/>
                  </a:schemeClr>
                </a:solidFill>
                <a:latin typeface="+mj-lt"/>
                <a:cs typeface="Calibri" pitchFamily="34" charset="0"/>
              </a:rPr>
              <a:t>Mdf</a:t>
            </a:r>
            <a:endParaRPr lang="en-US" sz="600" dirty="0">
              <a:solidFill>
                <a:schemeClr val="bg2">
                  <a:lumMod val="50000"/>
                </a:schemeClr>
              </a:solidFill>
              <a:latin typeface="+mj-lt"/>
              <a:cs typeface="Calibri" pitchFamily="34" charset="0"/>
            </a:endParaRPr>
          </a:p>
        </p:txBody>
      </p:sp>
      <p:sp>
        <p:nvSpPr>
          <p:cNvPr id="6" name="TextBox 5"/>
          <p:cNvSpPr txBox="1"/>
          <p:nvPr/>
        </p:nvSpPr>
        <p:spPr>
          <a:xfrm>
            <a:off x="3492067" y="2342900"/>
            <a:ext cx="1137179" cy="141083"/>
          </a:xfrm>
          <a:prstGeom prst="rect">
            <a:avLst/>
          </a:prstGeom>
          <a:noFill/>
        </p:spPr>
        <p:txBody>
          <a:bodyPr wrap="square" lIns="43516" tIns="21758" rIns="43516" bIns="21758" rtlCol="0">
            <a:spAutoFit/>
          </a:bodyPr>
          <a:lstStyle/>
          <a:p>
            <a:pPr algn="ctr"/>
            <a:r>
              <a:rPr lang="en-US" sz="600" dirty="0">
                <a:solidFill>
                  <a:schemeClr val="bg2">
                    <a:lumMod val="50000"/>
                  </a:schemeClr>
                </a:solidFill>
                <a:latin typeface="+mj-lt"/>
                <a:cs typeface="Calibri" pitchFamily="34" charset="0"/>
              </a:rPr>
              <a:t>Photo by Dominic </a:t>
            </a:r>
            <a:r>
              <a:rPr lang="en-US" sz="600" dirty="0" err="1">
                <a:solidFill>
                  <a:schemeClr val="bg2">
                    <a:lumMod val="50000"/>
                  </a:schemeClr>
                </a:solidFill>
                <a:latin typeface="+mj-lt"/>
                <a:cs typeface="Calibri" pitchFamily="34" charset="0"/>
              </a:rPr>
              <a:t>Sherony</a:t>
            </a:r>
            <a:endParaRPr lang="en-US" sz="600" dirty="0">
              <a:solidFill>
                <a:schemeClr val="bg2">
                  <a:lumMod val="50000"/>
                </a:schemeClr>
              </a:solidFill>
              <a:latin typeface="+mj-lt"/>
              <a:cs typeface="Calibri" pitchFamily="34" charset="0"/>
            </a:endParaRPr>
          </a:p>
        </p:txBody>
      </p:sp>
    </p:spTree>
    <p:extLst>
      <p:ext uri="{BB962C8B-B14F-4D97-AF65-F5344CB8AC3E}">
        <p14:creationId xmlns:p14="http://schemas.microsoft.com/office/powerpoint/2010/main" val="117932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	Identify Interdependence of Organisms</a:t>
            </a:r>
            <a:endParaRPr lang="en-US" dirty="0"/>
          </a:p>
        </p:txBody>
      </p:sp>
      <p:sp>
        <p:nvSpPr>
          <p:cNvPr id="16" name="Text Placeholder 15"/>
          <p:cNvSpPr>
            <a:spLocks noGrp="1"/>
          </p:cNvSpPr>
          <p:nvPr>
            <p:ph type="body" sz="quarter" idx="10"/>
          </p:nvPr>
        </p:nvSpPr>
        <p:spPr>
          <a:xfrm>
            <a:off x="4995466" y="-4"/>
            <a:ext cx="1371600" cy="2743200"/>
          </a:xfrm>
        </p:spPr>
        <p:txBody>
          <a:bodyPr/>
          <a:lstStyle/>
          <a:p>
            <a:r>
              <a:rPr lang="en-US" dirty="0" smtClean="0"/>
              <a:t>DD1</a:t>
            </a:r>
          </a:p>
          <a:p>
            <a:pPr>
              <a:lnSpc>
                <a:spcPct val="100000"/>
              </a:lnSpc>
              <a:spcBef>
                <a:spcPts val="0"/>
              </a:spcBef>
            </a:pPr>
            <a:r>
              <a:rPr lang="en-US" dirty="0" smtClean="0"/>
              <a:t>Predation</a:t>
            </a:r>
            <a:endParaRPr lang="en-US" dirty="0"/>
          </a:p>
          <a:p>
            <a:pPr>
              <a:lnSpc>
                <a:spcPct val="100000"/>
              </a:lnSpc>
              <a:spcBef>
                <a:spcPts val="0"/>
              </a:spcBef>
            </a:pPr>
            <a:r>
              <a:rPr lang="en-US" dirty="0" smtClean="0"/>
              <a:t>*Competition</a:t>
            </a:r>
            <a:endParaRPr lang="en-US" dirty="0"/>
          </a:p>
          <a:p>
            <a:r>
              <a:rPr lang="en-US" dirty="0" smtClean="0"/>
              <a:t>DD2</a:t>
            </a:r>
          </a:p>
          <a:p>
            <a:pPr>
              <a:lnSpc>
                <a:spcPct val="100000"/>
              </a:lnSpc>
              <a:spcBef>
                <a:spcPts val="0"/>
              </a:spcBef>
            </a:pPr>
            <a:r>
              <a:rPr lang="en-US" dirty="0" smtClean="0"/>
              <a:t>*Predation</a:t>
            </a:r>
            <a:endParaRPr lang="en-US" dirty="0"/>
          </a:p>
          <a:p>
            <a:pPr>
              <a:lnSpc>
                <a:spcPct val="100000"/>
              </a:lnSpc>
              <a:spcBef>
                <a:spcPts val="0"/>
              </a:spcBef>
            </a:pPr>
            <a:r>
              <a:rPr lang="en-US" dirty="0" smtClean="0"/>
              <a:t>Competition</a:t>
            </a:r>
            <a:endParaRPr lang="en-US" dirty="0"/>
          </a:p>
          <a:p>
            <a:pPr>
              <a:lnSpc>
                <a:spcPct val="100000"/>
              </a:lnSpc>
              <a:spcBef>
                <a:spcPts val="0"/>
              </a:spcBef>
            </a:pPr>
            <a:endParaRPr lang="en-US" dirty="0" smtClean="0"/>
          </a:p>
          <a:p>
            <a:pPr>
              <a:lnSpc>
                <a:spcPct val="100000"/>
              </a:lnSpc>
              <a:spcBef>
                <a:spcPts val="0"/>
              </a:spcBef>
            </a:pPr>
            <a:r>
              <a:rPr lang="en-US" dirty="0" smtClean="0"/>
              <a:t>DD3</a:t>
            </a:r>
          </a:p>
          <a:p>
            <a:pPr>
              <a:lnSpc>
                <a:spcPct val="100000"/>
              </a:lnSpc>
              <a:spcBef>
                <a:spcPts val="0"/>
              </a:spcBef>
            </a:pPr>
            <a:r>
              <a:rPr lang="en-US" dirty="0" smtClean="0"/>
              <a:t>*Increase</a:t>
            </a:r>
          </a:p>
          <a:p>
            <a:pPr>
              <a:lnSpc>
                <a:spcPct val="100000"/>
              </a:lnSpc>
              <a:spcBef>
                <a:spcPts val="0"/>
              </a:spcBef>
            </a:pPr>
            <a:r>
              <a:rPr lang="en-US" dirty="0" smtClean="0"/>
              <a:t>Decrease</a:t>
            </a:r>
          </a:p>
          <a:p>
            <a:pPr>
              <a:lnSpc>
                <a:spcPct val="100000"/>
              </a:lnSpc>
              <a:spcBef>
                <a:spcPts val="0"/>
              </a:spcBef>
            </a:pPr>
            <a:r>
              <a:rPr lang="en-US" dirty="0" smtClean="0"/>
              <a:t>Not affected</a:t>
            </a:r>
          </a:p>
          <a:p>
            <a:endParaRPr lang="en-US" dirty="0"/>
          </a:p>
        </p:txBody>
      </p:sp>
      <p:sp>
        <p:nvSpPr>
          <p:cNvPr id="14" name="Content Placeholder 13"/>
          <p:cNvSpPr>
            <a:spLocks noGrp="1"/>
          </p:cNvSpPr>
          <p:nvPr>
            <p:ph idx="1"/>
          </p:nvPr>
        </p:nvSpPr>
        <p:spPr/>
        <p:txBody>
          <a:bodyPr/>
          <a:lstStyle/>
          <a:p>
            <a:r>
              <a:rPr lang="en-US" dirty="0" smtClean="0"/>
              <a:t>Identify the interaction used to describe each type of interdependence among organisms.</a:t>
            </a:r>
          </a:p>
          <a:p>
            <a:r>
              <a:rPr lang="en-US" dirty="0" smtClean="0"/>
              <a:t>DD1 </a:t>
            </a:r>
            <a:r>
              <a:rPr lang="en-US" dirty="0"/>
              <a:t>Having too many fish in a pond can limit the amount of food and space available for the fish.</a:t>
            </a:r>
          </a:p>
          <a:p>
            <a:pPr>
              <a:lnSpc>
                <a:spcPct val="100000"/>
              </a:lnSpc>
              <a:spcBef>
                <a:spcPts val="0"/>
              </a:spcBef>
            </a:pPr>
            <a:r>
              <a:rPr lang="en-US" dirty="0" smtClean="0"/>
              <a:t>Predation    Competition</a:t>
            </a:r>
            <a:endParaRPr lang="en-US" dirty="0"/>
          </a:p>
          <a:p>
            <a:endParaRPr lang="en-US" dirty="0" smtClean="0"/>
          </a:p>
          <a:p>
            <a:r>
              <a:rPr lang="en-US" dirty="0" smtClean="0"/>
              <a:t>DD2 </a:t>
            </a:r>
            <a:r>
              <a:rPr lang="en-US" dirty="0" smtClean="0"/>
              <a:t>The cheetah population depends on the gazelle population for food. </a:t>
            </a:r>
          </a:p>
          <a:p>
            <a:pPr>
              <a:lnSpc>
                <a:spcPct val="100000"/>
              </a:lnSpc>
              <a:spcBef>
                <a:spcPts val="0"/>
              </a:spcBef>
            </a:pPr>
            <a:r>
              <a:rPr lang="en-US" dirty="0"/>
              <a:t>Predation    Competition</a:t>
            </a:r>
          </a:p>
          <a:p>
            <a:endParaRPr lang="en-US" dirty="0" smtClean="0"/>
          </a:p>
          <a:p>
            <a:r>
              <a:rPr lang="en-US" dirty="0" smtClean="0"/>
              <a:t>Determine </a:t>
            </a:r>
            <a:r>
              <a:rPr lang="en-US" dirty="0"/>
              <a:t>what would happen to the populations organisms below, given the type of relationship identified above.</a:t>
            </a:r>
          </a:p>
          <a:p>
            <a:r>
              <a:rPr lang="en-US" dirty="0" smtClean="0">
                <a:solidFill>
                  <a:schemeClr val="tx1"/>
                </a:solidFill>
              </a:rPr>
              <a:t>DD3 If the population of cheetah decreases, what would happen to the population of gazelle?</a:t>
            </a:r>
          </a:p>
          <a:p>
            <a:r>
              <a:rPr lang="en-US" dirty="0"/>
              <a:t>Increase    Decrease    Not affected</a:t>
            </a:r>
          </a:p>
          <a:p>
            <a:endParaRPr lang="en-US" dirty="0">
              <a:solidFill>
                <a:schemeClr val="accent1"/>
              </a:solidFill>
            </a:endParaRPr>
          </a:p>
        </p:txBody>
      </p:sp>
      <p:pic>
        <p:nvPicPr>
          <p:cNvPr id="15" name="Picture 14"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44331"/>
            <a:ext cx="469900" cy="381000"/>
          </a:xfrm>
          <a:prstGeom prst="rect">
            <a:avLst/>
          </a:prstGeom>
        </p:spPr>
      </p:pic>
      <p:sp>
        <p:nvSpPr>
          <p:cNvPr id="6" name="Oval 5"/>
          <p:cNvSpPr/>
          <p:nvPr/>
        </p:nvSpPr>
        <p:spPr bwMode="auto">
          <a:xfrm>
            <a:off x="662964" y="942776"/>
            <a:ext cx="692870"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82484" y="2361673"/>
            <a:ext cx="558866"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5482" y="1465665"/>
            <a:ext cx="692870"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220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smtClean="0"/>
              <a:t>	Recalling Key Terms</a:t>
            </a:r>
            <a:endParaRPr lang="en-US" dirty="0"/>
          </a:p>
        </p:txBody>
      </p:sp>
      <p:sp>
        <p:nvSpPr>
          <p:cNvPr id="8" name="Text Placeholder 7"/>
          <p:cNvSpPr>
            <a:spLocks noGrp="1"/>
          </p:cNvSpPr>
          <p:nvPr>
            <p:ph type="body" sz="quarter" idx="10"/>
          </p:nvPr>
        </p:nvSpPr>
        <p:spPr/>
        <p:txBody>
          <a:bodyPr/>
          <a:lstStyle/>
          <a:p>
            <a:r>
              <a:rPr lang="en-US" dirty="0" smtClean="0"/>
              <a:t>DD1</a:t>
            </a:r>
          </a:p>
          <a:p>
            <a:pPr>
              <a:lnSpc>
                <a:spcPct val="100000"/>
              </a:lnSpc>
              <a:spcBef>
                <a:spcPts val="0"/>
              </a:spcBef>
            </a:pPr>
            <a:r>
              <a:rPr lang="en-US" dirty="0" smtClean="0"/>
              <a:t>species</a:t>
            </a:r>
          </a:p>
          <a:p>
            <a:pPr>
              <a:lnSpc>
                <a:spcPct val="100000"/>
              </a:lnSpc>
              <a:spcBef>
                <a:spcPts val="0"/>
              </a:spcBef>
            </a:pPr>
            <a:r>
              <a:rPr lang="en-US" dirty="0" smtClean="0"/>
              <a:t>ecosystem</a:t>
            </a:r>
          </a:p>
          <a:p>
            <a:pPr>
              <a:lnSpc>
                <a:spcPct val="100000"/>
              </a:lnSpc>
              <a:spcBef>
                <a:spcPts val="0"/>
              </a:spcBef>
            </a:pPr>
            <a:r>
              <a:rPr lang="en-US" dirty="0" smtClean="0"/>
              <a:t>*biodiversity</a:t>
            </a:r>
          </a:p>
          <a:p>
            <a:pPr>
              <a:lnSpc>
                <a:spcPct val="100000"/>
              </a:lnSpc>
              <a:spcBef>
                <a:spcPts val="0"/>
              </a:spcBef>
            </a:pPr>
            <a:endParaRPr lang="en-US" dirty="0"/>
          </a:p>
          <a:p>
            <a:pPr>
              <a:lnSpc>
                <a:spcPct val="100000"/>
              </a:lnSpc>
              <a:spcBef>
                <a:spcPts val="0"/>
              </a:spcBef>
            </a:pPr>
            <a:r>
              <a:rPr lang="en-US" dirty="0" smtClean="0"/>
              <a:t>DD2</a:t>
            </a:r>
          </a:p>
          <a:p>
            <a:pPr>
              <a:lnSpc>
                <a:spcPct val="100000"/>
              </a:lnSpc>
              <a:spcBef>
                <a:spcPts val="0"/>
              </a:spcBef>
            </a:pPr>
            <a:r>
              <a:rPr lang="en-US" dirty="0" smtClean="0"/>
              <a:t>*species</a:t>
            </a:r>
          </a:p>
          <a:p>
            <a:pPr>
              <a:lnSpc>
                <a:spcPct val="100000"/>
              </a:lnSpc>
              <a:spcBef>
                <a:spcPts val="0"/>
              </a:spcBef>
            </a:pPr>
            <a:r>
              <a:rPr lang="en-US" dirty="0" smtClean="0"/>
              <a:t>ecosystem</a:t>
            </a:r>
          </a:p>
          <a:p>
            <a:pPr>
              <a:lnSpc>
                <a:spcPct val="100000"/>
              </a:lnSpc>
              <a:spcBef>
                <a:spcPts val="0"/>
              </a:spcBef>
            </a:pPr>
            <a:r>
              <a:rPr lang="en-US" dirty="0" smtClean="0"/>
              <a:t>biodiversity</a:t>
            </a:r>
          </a:p>
          <a:p>
            <a:pPr>
              <a:lnSpc>
                <a:spcPct val="100000"/>
              </a:lnSpc>
              <a:spcBef>
                <a:spcPts val="0"/>
              </a:spcBef>
            </a:pPr>
            <a:endParaRPr lang="en-US" dirty="0"/>
          </a:p>
          <a:p>
            <a:pPr>
              <a:lnSpc>
                <a:spcPct val="100000"/>
              </a:lnSpc>
              <a:spcBef>
                <a:spcPts val="0"/>
              </a:spcBef>
            </a:pPr>
            <a:r>
              <a:rPr lang="en-US" dirty="0" smtClean="0"/>
              <a:t>DD3</a:t>
            </a:r>
          </a:p>
          <a:p>
            <a:pPr>
              <a:lnSpc>
                <a:spcPct val="100000"/>
              </a:lnSpc>
              <a:spcBef>
                <a:spcPts val="0"/>
              </a:spcBef>
            </a:pPr>
            <a:r>
              <a:rPr lang="en-US" dirty="0" smtClean="0"/>
              <a:t>species</a:t>
            </a:r>
          </a:p>
          <a:p>
            <a:pPr>
              <a:lnSpc>
                <a:spcPct val="100000"/>
              </a:lnSpc>
              <a:spcBef>
                <a:spcPts val="0"/>
              </a:spcBef>
            </a:pPr>
            <a:r>
              <a:rPr lang="en-US" dirty="0" smtClean="0"/>
              <a:t>*ecosystem</a:t>
            </a:r>
          </a:p>
          <a:p>
            <a:pPr>
              <a:lnSpc>
                <a:spcPct val="100000"/>
              </a:lnSpc>
              <a:spcBef>
                <a:spcPts val="0"/>
              </a:spcBef>
            </a:pPr>
            <a:r>
              <a:rPr lang="en-US" dirty="0" smtClean="0"/>
              <a:t>biodiversity</a:t>
            </a:r>
          </a:p>
          <a:p>
            <a:pPr>
              <a:lnSpc>
                <a:spcPct val="100000"/>
              </a:lnSpc>
              <a:spcBef>
                <a:spcPts val="0"/>
              </a:spcBef>
            </a:pPr>
            <a:endParaRPr lang="en-US" dirty="0" smtClean="0"/>
          </a:p>
        </p:txBody>
      </p:sp>
      <p:sp>
        <p:nvSpPr>
          <p:cNvPr id="11" name="Content Placeholder 10"/>
          <p:cNvSpPr>
            <a:spLocks noGrp="1"/>
          </p:cNvSpPr>
          <p:nvPr>
            <p:ph idx="1"/>
          </p:nvPr>
        </p:nvSpPr>
        <p:spPr/>
        <p:txBody>
          <a:bodyPr/>
          <a:lstStyle/>
          <a:p>
            <a:r>
              <a:rPr lang="en-US" dirty="0" smtClean="0"/>
              <a:t>Use the drop down menus to match the following definitions to the corresponding terms.</a:t>
            </a:r>
          </a:p>
          <a:p>
            <a:endParaRPr lang="en-US" dirty="0" smtClean="0"/>
          </a:p>
          <a:p>
            <a:r>
              <a:rPr lang="en-US" dirty="0" smtClean="0"/>
              <a:t>DD1 the </a:t>
            </a:r>
            <a:r>
              <a:rPr lang="en-US" dirty="0"/>
              <a:t>total variety of organisms that live in the </a:t>
            </a:r>
            <a:r>
              <a:rPr lang="en-US" dirty="0" smtClean="0"/>
              <a:t>biosphere</a:t>
            </a:r>
          </a:p>
          <a:p>
            <a:r>
              <a:rPr lang="en-US" dirty="0">
                <a:solidFill>
                  <a:schemeClr val="tx1"/>
                </a:solidFill>
              </a:rPr>
              <a:t>species   ecosystem   biodiversity</a:t>
            </a:r>
          </a:p>
          <a:p>
            <a:r>
              <a:rPr lang="en-US" dirty="0" smtClean="0"/>
              <a:t>DD2 a </a:t>
            </a:r>
            <a:r>
              <a:rPr lang="en-US" dirty="0"/>
              <a:t>group of organisms that breed and produce offspring that can </a:t>
            </a:r>
            <a:r>
              <a:rPr lang="en-US" dirty="0" smtClean="0"/>
              <a:t>breed</a:t>
            </a:r>
          </a:p>
          <a:p>
            <a:r>
              <a:rPr lang="en-US" dirty="0">
                <a:solidFill>
                  <a:schemeClr val="tx1"/>
                </a:solidFill>
              </a:rPr>
              <a:t>species   ecosystem   biodiversity</a:t>
            </a:r>
          </a:p>
          <a:p>
            <a:r>
              <a:rPr lang="en-US" dirty="0" smtClean="0"/>
              <a:t>DD3 all </a:t>
            </a:r>
            <a:r>
              <a:rPr lang="en-US" dirty="0"/>
              <a:t>of the biotic and abiotic factors in an </a:t>
            </a:r>
            <a:r>
              <a:rPr lang="en-US" dirty="0" smtClean="0"/>
              <a:t>area</a:t>
            </a:r>
            <a:endParaRPr lang="en-US" dirty="0"/>
          </a:p>
          <a:p>
            <a:r>
              <a:rPr lang="en-US" dirty="0">
                <a:solidFill>
                  <a:schemeClr val="tx1"/>
                </a:solidFill>
              </a:rPr>
              <a:t>species   ecosystem   </a:t>
            </a:r>
            <a:r>
              <a:rPr lang="en-US" dirty="0" smtClean="0">
                <a:solidFill>
                  <a:schemeClr val="tx1"/>
                </a:solidFill>
              </a:rPr>
              <a:t>biodiversity</a:t>
            </a:r>
            <a:endParaRPr lang="en-US" dirty="0">
              <a:solidFill>
                <a:schemeClr val="tx1"/>
              </a:solidFill>
            </a:endParaRPr>
          </a:p>
        </p:txBody>
      </p:sp>
      <p:pic>
        <p:nvPicPr>
          <p:cNvPr id="9" name="Picture 8" descr="warm_up-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7" y="93635"/>
            <a:ext cx="469900" cy="381000"/>
          </a:xfrm>
          <a:prstGeom prst="rect">
            <a:avLst/>
          </a:prstGeom>
        </p:spPr>
      </p:pic>
      <p:sp>
        <p:nvSpPr>
          <p:cNvPr id="2" name="Oval 1"/>
          <p:cNvSpPr/>
          <p:nvPr/>
        </p:nvSpPr>
        <p:spPr bwMode="auto">
          <a:xfrm>
            <a:off x="1127234" y="1174530"/>
            <a:ext cx="622738"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32889" y="1601250"/>
            <a:ext cx="622738"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547676" y="1973316"/>
            <a:ext cx="622738"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530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	How </a:t>
            </a:r>
            <a:r>
              <a:rPr lang="en-US" dirty="0"/>
              <a:t>do organisms interact with each other and the environment?</a:t>
            </a:r>
          </a:p>
        </p:txBody>
      </p:sp>
      <p:sp>
        <p:nvSpPr>
          <p:cNvPr id="12" name="Text Placeholder 11"/>
          <p:cNvSpPr>
            <a:spLocks noGrp="1"/>
          </p:cNvSpPr>
          <p:nvPr>
            <p:ph type="body" sz="quarter" idx="10"/>
          </p:nvPr>
        </p:nvSpPr>
        <p:spPr/>
        <p:txBody>
          <a:bodyPr/>
          <a:lstStyle/>
          <a:p>
            <a:endParaRPr lang="en-US"/>
          </a:p>
        </p:txBody>
      </p:sp>
      <p:sp>
        <p:nvSpPr>
          <p:cNvPr id="13" name="Content Placeholder 12"/>
          <p:cNvSpPr>
            <a:spLocks noGrp="1"/>
          </p:cNvSpPr>
          <p:nvPr>
            <p:ph sz="quarter" idx="13"/>
          </p:nvPr>
        </p:nvSpPr>
        <p:spPr/>
        <p:txBody>
          <a:bodyPr/>
          <a:lstStyle/>
          <a:p>
            <a:r>
              <a:rPr lang="en-US" dirty="0" smtClean="0"/>
              <a:t>The interdependence of organisms is </a:t>
            </a:r>
            <a:r>
              <a:rPr lang="en-US" dirty="0">
                <a:solidFill>
                  <a:schemeClr val="tx1"/>
                </a:solidFill>
              </a:rPr>
              <a:t>the relationship that results when organisms in an environment rely on each other for </a:t>
            </a:r>
            <a:r>
              <a:rPr lang="en-US" dirty="0" smtClean="0">
                <a:solidFill>
                  <a:schemeClr val="tx1"/>
                </a:solidFill>
              </a:rPr>
              <a:t>resources.</a:t>
            </a:r>
          </a:p>
          <a:p>
            <a:r>
              <a:rPr lang="en-US" dirty="0" smtClean="0">
                <a:solidFill>
                  <a:schemeClr val="tx1"/>
                </a:solidFill>
              </a:rPr>
              <a:t>Interdependence can lead to coevolution or changes in population size.</a:t>
            </a:r>
          </a:p>
          <a:p>
            <a:endParaRPr lang="en-US" dirty="0">
              <a:solidFill>
                <a:schemeClr val="tx1"/>
              </a:solidFill>
            </a:endParaRPr>
          </a:p>
          <a:p>
            <a:endParaRPr lang="en-US" dirty="0" smtClean="0">
              <a:solidFill>
                <a:schemeClr val="tx1"/>
              </a:solidFill>
            </a:endParaRPr>
          </a:p>
          <a:p>
            <a:r>
              <a:rPr lang="en-US" b="1" dirty="0" smtClean="0">
                <a:solidFill>
                  <a:schemeClr val="accent1"/>
                </a:solidFill>
              </a:rPr>
              <a:t>Next: </a:t>
            </a:r>
            <a:r>
              <a:rPr lang="en-US" dirty="0" smtClean="0">
                <a:solidFill>
                  <a:schemeClr val="tx1"/>
                </a:solidFill>
              </a:rPr>
              <a:t>Invasive species</a:t>
            </a:r>
            <a:endParaRPr lang="en-US" dirty="0">
              <a:solidFill>
                <a:schemeClr val="tx1"/>
              </a:solidFill>
            </a:endParaRPr>
          </a:p>
          <a:p>
            <a:r>
              <a:rPr lang="en-US" dirty="0" smtClean="0"/>
              <a:t> </a:t>
            </a:r>
            <a:endParaRPr lang="en-US" dirty="0"/>
          </a:p>
        </p:txBody>
      </p:sp>
      <p:pic>
        <p:nvPicPr>
          <p:cNvPr id="5" name="Picture 4" descr="lesson_question-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spTree>
    <p:extLst>
      <p:ext uri="{BB962C8B-B14F-4D97-AF65-F5344CB8AC3E}">
        <p14:creationId xmlns:p14="http://schemas.microsoft.com/office/powerpoint/2010/main" val="85266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b="1" dirty="0">
                <a:solidFill>
                  <a:schemeClr val="accent3"/>
                </a:solidFill>
              </a:rPr>
              <a:t>Introduced </a:t>
            </a:r>
            <a:r>
              <a:rPr lang="en-US" b="1" dirty="0" smtClean="0">
                <a:solidFill>
                  <a:schemeClr val="accent3"/>
                </a:solidFill>
              </a:rPr>
              <a:t>species </a:t>
            </a:r>
            <a:r>
              <a:rPr lang="en-US" dirty="0" smtClean="0">
                <a:solidFill>
                  <a:schemeClr val="tx1"/>
                </a:solidFill>
              </a:rPr>
              <a:t>– an organism that is brought into a new ecosystem where it is not native</a:t>
            </a:r>
            <a:endParaRPr lang="en-US" dirty="0">
              <a:solidFill>
                <a:schemeClr val="tx1"/>
              </a:solidFill>
            </a:endParaRPr>
          </a:p>
          <a:p>
            <a:r>
              <a:rPr lang="en-US" b="1" dirty="0" smtClean="0">
                <a:solidFill>
                  <a:schemeClr val="accent3"/>
                </a:solidFill>
              </a:rPr>
              <a:t>Invasive species </a:t>
            </a:r>
            <a:r>
              <a:rPr lang="en-US" dirty="0" smtClean="0">
                <a:solidFill>
                  <a:schemeClr val="tx1"/>
                </a:solidFill>
              </a:rPr>
              <a:t>– a species that is introduced to a new ecosystem, becomes established in that ecosystem, and threatens local biodiversity</a:t>
            </a:r>
            <a:endParaRPr lang="en-US" dirty="0">
              <a:solidFill>
                <a:schemeClr val="tx1"/>
              </a:solidFill>
            </a:endParaRPr>
          </a:p>
          <a:p>
            <a:endParaRPr lang="en-US" dirty="0"/>
          </a:p>
        </p:txBody>
      </p:sp>
      <p:sp>
        <p:nvSpPr>
          <p:cNvPr id="2" name="Text Placeholder 1"/>
          <p:cNvSpPr>
            <a:spLocks noGrp="1"/>
          </p:cNvSpPr>
          <p:nvPr>
            <p:ph type="body" sz="quarter" idx="10"/>
          </p:nvPr>
        </p:nvSpPr>
        <p:spPr/>
        <p:txBody>
          <a:bodyPr/>
          <a:lstStyle/>
          <a:p>
            <a:r>
              <a:rPr lang="en-US" dirty="0" smtClean="0"/>
              <a:t>please insert  an image of a butterfly bush, native to southwestern China</a:t>
            </a:r>
          </a:p>
          <a:p>
            <a:r>
              <a:rPr lang="en-US" dirty="0" smtClean="0"/>
              <a:t>If a different image is used, the notes need to be changed please.</a:t>
            </a:r>
          </a:p>
          <a:p>
            <a:endParaRPr lang="en-US" dirty="0"/>
          </a:p>
        </p:txBody>
      </p:sp>
      <p:sp>
        <p:nvSpPr>
          <p:cNvPr id="10" name="Content Placeholder 9"/>
          <p:cNvSpPr>
            <a:spLocks noGrp="1"/>
          </p:cNvSpPr>
          <p:nvPr>
            <p:ph sz="quarter" idx="13"/>
          </p:nvPr>
        </p:nvSpPr>
        <p:spPr/>
        <p:txBody>
          <a:bodyPr/>
          <a:lstStyle/>
          <a:p>
            <a:endParaRPr lang="en-US" dirty="0"/>
          </a:p>
        </p:txBody>
      </p:sp>
      <p:sp>
        <p:nvSpPr>
          <p:cNvPr id="9" name="Title 8"/>
          <p:cNvSpPr>
            <a:spLocks noGrp="1"/>
          </p:cNvSpPr>
          <p:nvPr>
            <p:ph type="title"/>
          </p:nvPr>
        </p:nvSpPr>
        <p:spPr/>
        <p:txBody>
          <a:bodyPr/>
          <a:lstStyle/>
          <a:p>
            <a:r>
              <a:rPr lang="en-US" dirty="0" smtClean="0"/>
              <a:t>Foreign Species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1" y="773257"/>
            <a:ext cx="2416556" cy="169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3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171450" indent="-171450">
              <a:spcBef>
                <a:spcPts val="450"/>
              </a:spcBef>
              <a:buClr>
                <a:schemeClr val="accent1"/>
              </a:buClr>
              <a:buFont typeface="Wingdings" pitchFamily="2" charset="2"/>
              <a:buChar char="§"/>
            </a:pPr>
            <a:r>
              <a:rPr lang="en-US" dirty="0"/>
              <a:t>Carried in cargo crates</a:t>
            </a:r>
          </a:p>
          <a:p>
            <a:pPr marL="171450" indent="-171450">
              <a:spcBef>
                <a:spcPts val="450"/>
              </a:spcBef>
              <a:buClr>
                <a:schemeClr val="accent1"/>
              </a:buClr>
              <a:buFont typeface="Wingdings" pitchFamily="2" charset="2"/>
              <a:buChar char="§"/>
            </a:pPr>
            <a:r>
              <a:rPr lang="en-US" dirty="0"/>
              <a:t>Traveled in or on </a:t>
            </a:r>
            <a:r>
              <a:rPr lang="en-US" dirty="0" smtClean="0"/>
              <a:t>ships </a:t>
            </a:r>
            <a:endParaRPr lang="en-US" dirty="0"/>
          </a:p>
          <a:p>
            <a:pPr marL="171450" indent="-171450">
              <a:spcBef>
                <a:spcPts val="450"/>
              </a:spcBef>
              <a:buClr>
                <a:schemeClr val="accent1"/>
              </a:buClr>
              <a:buFont typeface="Wingdings" pitchFamily="2" charset="2"/>
              <a:buChar char="§"/>
            </a:pPr>
            <a:r>
              <a:rPr lang="en-US" dirty="0"/>
              <a:t>Hidden inside produce or meat</a:t>
            </a:r>
          </a:p>
          <a:p>
            <a:pPr marL="171450" indent="-171450">
              <a:spcBef>
                <a:spcPts val="450"/>
              </a:spcBef>
              <a:buClr>
                <a:schemeClr val="accent1"/>
              </a:buClr>
              <a:buFont typeface="Wingdings" pitchFamily="2" charset="2"/>
              <a:buChar char="§"/>
            </a:pPr>
            <a:r>
              <a:rPr lang="en-US" dirty="0"/>
              <a:t>Carried on clothing or in luggage</a:t>
            </a:r>
          </a:p>
          <a:p>
            <a:pPr marL="171450" indent="-171450">
              <a:spcBef>
                <a:spcPts val="450"/>
              </a:spcBef>
              <a:buClr>
                <a:schemeClr val="accent1"/>
              </a:buClr>
              <a:buFont typeface="Wingdings" pitchFamily="2" charset="2"/>
              <a:buChar char="§"/>
            </a:pPr>
            <a:r>
              <a:rPr lang="en-US" dirty="0"/>
              <a:t>Intentionally introduced by humans</a:t>
            </a:r>
          </a:p>
          <a:p>
            <a:pPr>
              <a:spcBef>
                <a:spcPts val="450"/>
              </a:spcBef>
            </a:pPr>
            <a:endParaRPr lang="en-US" dirty="0"/>
          </a:p>
          <a:p>
            <a:pPr>
              <a:spcBef>
                <a:spcPts val="450"/>
              </a:spcBef>
            </a:pPr>
            <a:endParaRPr lang="en-US" dirty="0"/>
          </a:p>
        </p:txBody>
      </p:sp>
      <p:sp>
        <p:nvSpPr>
          <p:cNvPr id="3" name="Text Placeholder 2"/>
          <p:cNvSpPr>
            <a:spLocks noGrp="1"/>
          </p:cNvSpPr>
          <p:nvPr>
            <p:ph type="body" sz="quarter" idx="10"/>
          </p:nvPr>
        </p:nvSpPr>
        <p:spPr/>
        <p:txBody>
          <a:bodyPr/>
          <a:lstStyle/>
          <a:p>
            <a:r>
              <a:rPr lang="en-US" dirty="0" smtClean="0"/>
              <a:t>Please insert an image or a few that fit the points on screen.</a:t>
            </a:r>
            <a:endParaRPr lang="en-US" dirty="0"/>
          </a:p>
        </p:txBody>
      </p:sp>
      <p:sp>
        <p:nvSpPr>
          <p:cNvPr id="4" name="Content Placeholder 3"/>
          <p:cNvSpPr>
            <a:spLocks noGrp="1"/>
          </p:cNvSpPr>
          <p:nvPr>
            <p:ph sz="quarter" idx="13"/>
          </p:nvPr>
        </p:nvSpPr>
        <p:spPr/>
        <p:txBody>
          <a:bodyPr/>
          <a:lstStyle/>
          <a:p>
            <a:endParaRPr lang="en-US" dirty="0"/>
          </a:p>
        </p:txBody>
      </p:sp>
      <p:sp>
        <p:nvSpPr>
          <p:cNvPr id="5" name="Title 4"/>
          <p:cNvSpPr>
            <a:spLocks noGrp="1"/>
          </p:cNvSpPr>
          <p:nvPr>
            <p:ph type="title"/>
          </p:nvPr>
        </p:nvSpPr>
        <p:spPr/>
        <p:txBody>
          <a:bodyPr/>
          <a:lstStyle/>
          <a:p>
            <a:r>
              <a:rPr lang="en-US" dirty="0" smtClean="0"/>
              <a:t>Introducing Foreign Species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1" y="732733"/>
            <a:ext cx="2428874" cy="179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7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171450" indent="-171450">
              <a:spcBef>
                <a:spcPts val="450"/>
              </a:spcBef>
              <a:buClr>
                <a:schemeClr val="accent1"/>
              </a:buClr>
              <a:buFont typeface="Wingdings" pitchFamily="2" charset="2"/>
              <a:buChar char="§"/>
            </a:pPr>
            <a:r>
              <a:rPr lang="en-US" dirty="0"/>
              <a:t>Introduced to a habitat similar to their own</a:t>
            </a:r>
          </a:p>
          <a:p>
            <a:pPr marL="171450" indent="-171450">
              <a:spcBef>
                <a:spcPts val="450"/>
              </a:spcBef>
              <a:buClr>
                <a:schemeClr val="accent1"/>
              </a:buClr>
              <a:buFont typeface="Wingdings" pitchFamily="2" charset="2"/>
              <a:buChar char="§"/>
            </a:pPr>
            <a:r>
              <a:rPr lang="en-US" dirty="0"/>
              <a:t>Outcompete native species</a:t>
            </a:r>
          </a:p>
          <a:p>
            <a:pPr marL="171450" indent="-171450">
              <a:spcBef>
                <a:spcPts val="450"/>
              </a:spcBef>
              <a:buClr>
                <a:schemeClr val="accent1"/>
              </a:buClr>
              <a:buFont typeface="Wingdings" pitchFamily="2" charset="2"/>
              <a:buChar char="§"/>
            </a:pPr>
            <a:r>
              <a:rPr lang="en-US" dirty="0"/>
              <a:t>Generally have no native predator</a:t>
            </a:r>
          </a:p>
          <a:p>
            <a:pPr marL="171450" indent="-171450">
              <a:spcBef>
                <a:spcPts val="450"/>
              </a:spcBef>
              <a:buClr>
                <a:schemeClr val="accent1"/>
              </a:buClr>
              <a:buFont typeface="Wingdings" pitchFamily="2" charset="2"/>
              <a:buChar char="§"/>
            </a:pPr>
            <a:r>
              <a:rPr lang="en-US" dirty="0"/>
              <a:t>Often have high reproductive rates</a:t>
            </a:r>
          </a:p>
          <a:p>
            <a:pPr marL="171450" indent="-171450">
              <a:spcBef>
                <a:spcPts val="450"/>
              </a:spcBef>
              <a:buClr>
                <a:schemeClr val="accent1"/>
              </a:buClr>
              <a:buFont typeface="Wingdings" pitchFamily="2" charset="2"/>
              <a:buChar char="§"/>
            </a:pPr>
            <a:r>
              <a:rPr lang="en-US" dirty="0"/>
              <a:t>Can tolerate a range of conditions</a:t>
            </a:r>
          </a:p>
          <a:p>
            <a:endParaRPr lang="en-US" dirty="0"/>
          </a:p>
        </p:txBody>
      </p:sp>
      <p:sp>
        <p:nvSpPr>
          <p:cNvPr id="3" name="Text Placeholder 2"/>
          <p:cNvSpPr>
            <a:spLocks noGrp="1"/>
          </p:cNvSpPr>
          <p:nvPr>
            <p:ph type="body" sz="quarter" idx="10"/>
          </p:nvPr>
        </p:nvSpPr>
        <p:spPr/>
        <p:txBody>
          <a:bodyPr/>
          <a:lstStyle/>
          <a:p>
            <a:r>
              <a:rPr lang="en-US" dirty="0" smtClean="0"/>
              <a:t>Please insert an image of a lovebird (native to </a:t>
            </a:r>
            <a:r>
              <a:rPr lang="en-US" dirty="0" err="1" smtClean="0"/>
              <a:t>africa</a:t>
            </a:r>
            <a:r>
              <a:rPr lang="en-US" dirty="0" smtClean="0"/>
              <a:t>)</a:t>
            </a:r>
            <a:endParaRPr lang="en-US" dirty="0"/>
          </a:p>
        </p:txBody>
      </p:sp>
      <p:sp>
        <p:nvSpPr>
          <p:cNvPr id="4" name="Content Placeholder 3"/>
          <p:cNvSpPr>
            <a:spLocks noGrp="1"/>
          </p:cNvSpPr>
          <p:nvPr>
            <p:ph sz="quarter" idx="13"/>
          </p:nvPr>
        </p:nvSpPr>
        <p:spPr/>
        <p:txBody>
          <a:bodyPr/>
          <a:lstStyle/>
          <a:p>
            <a:endParaRPr lang="en-US" dirty="0"/>
          </a:p>
        </p:txBody>
      </p:sp>
      <p:sp>
        <p:nvSpPr>
          <p:cNvPr id="5" name="Title 4"/>
          <p:cNvSpPr>
            <a:spLocks noGrp="1"/>
          </p:cNvSpPr>
          <p:nvPr>
            <p:ph type="title"/>
          </p:nvPr>
        </p:nvSpPr>
        <p:spPr/>
        <p:txBody>
          <a:bodyPr/>
          <a:lstStyle/>
          <a:p>
            <a:r>
              <a:rPr lang="en-US" dirty="0" smtClean="0"/>
              <a:t>Introduced Species Become Established</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1" y="600074"/>
            <a:ext cx="2402302" cy="210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52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Please insert an image of a farm in the background</a:t>
            </a:r>
            <a:endParaRPr lang="en-US" dirty="0"/>
          </a:p>
        </p:txBody>
      </p:sp>
      <p:sp>
        <p:nvSpPr>
          <p:cNvPr id="6" name="Content Placeholder 5"/>
          <p:cNvSpPr>
            <a:spLocks noGrp="1"/>
          </p:cNvSpPr>
          <p:nvPr>
            <p:ph idx="1"/>
          </p:nvPr>
        </p:nvSpPr>
        <p:spPr/>
        <p:txBody>
          <a:bodyPr/>
          <a:lstStyle/>
          <a:p>
            <a:pPr marL="171450" indent="-171450">
              <a:buClr>
                <a:schemeClr val="accent1"/>
              </a:buClr>
              <a:buFont typeface="Wingdings" pitchFamily="2" charset="2"/>
              <a:buChar char="§"/>
            </a:pPr>
            <a:r>
              <a:rPr lang="en-US" dirty="0"/>
              <a:t>Cause environmental </a:t>
            </a:r>
            <a:r>
              <a:rPr lang="en-US" dirty="0" smtClean="0"/>
              <a:t>harm – threaten biodiversity and disrupt food chains</a:t>
            </a:r>
            <a:endParaRPr lang="en-US" dirty="0"/>
          </a:p>
          <a:p>
            <a:pPr marL="171450" indent="-171450">
              <a:buClr>
                <a:schemeClr val="accent1"/>
              </a:buClr>
              <a:buFont typeface="Wingdings" pitchFamily="2" charset="2"/>
              <a:buChar char="§"/>
            </a:pPr>
            <a:r>
              <a:rPr lang="en-US" dirty="0"/>
              <a:t>Cause economic </a:t>
            </a:r>
            <a:r>
              <a:rPr lang="en-US" dirty="0" smtClean="0"/>
              <a:t>harm – costs farmers, homeowners, and communities</a:t>
            </a:r>
            <a:endParaRPr lang="en-US" dirty="0"/>
          </a:p>
          <a:p>
            <a:pPr marL="171450" indent="-171450">
              <a:buClr>
                <a:schemeClr val="accent1"/>
              </a:buClr>
              <a:buFont typeface="Wingdings" pitchFamily="2" charset="2"/>
              <a:buChar char="§"/>
            </a:pPr>
            <a:r>
              <a:rPr lang="en-US" dirty="0"/>
              <a:t>Harmful to human </a:t>
            </a:r>
            <a:r>
              <a:rPr lang="en-US" dirty="0" smtClean="0"/>
              <a:t>health – attack humans and cause health issues</a:t>
            </a:r>
            <a:endParaRPr lang="en-US" dirty="0"/>
          </a:p>
          <a:p>
            <a:endParaRPr lang="en-US" dirty="0"/>
          </a:p>
        </p:txBody>
      </p:sp>
      <p:sp>
        <p:nvSpPr>
          <p:cNvPr id="5" name="Title 4"/>
          <p:cNvSpPr>
            <a:spLocks noGrp="1"/>
          </p:cNvSpPr>
          <p:nvPr>
            <p:ph type="title"/>
          </p:nvPr>
        </p:nvSpPr>
        <p:spPr/>
        <p:txBody>
          <a:bodyPr/>
          <a:lstStyle/>
          <a:p>
            <a:r>
              <a:rPr lang="en-US" dirty="0" smtClean="0"/>
              <a:t>Impact of Invasive Species</a:t>
            </a:r>
            <a:endParaRPr lang="en-US" dirty="0"/>
          </a:p>
        </p:txBody>
      </p:sp>
    </p:spTree>
    <p:extLst>
      <p:ext uri="{BB962C8B-B14F-4D97-AF65-F5344CB8AC3E}">
        <p14:creationId xmlns:p14="http://schemas.microsoft.com/office/powerpoint/2010/main" val="34324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Recall Invasive Species</a:t>
            </a:r>
            <a:endParaRPr lang="en-US" dirty="0"/>
          </a:p>
        </p:txBody>
      </p:sp>
      <p:sp>
        <p:nvSpPr>
          <p:cNvPr id="7" name="Text Placeholder 6"/>
          <p:cNvSpPr>
            <a:spLocks noGrp="1"/>
          </p:cNvSpPr>
          <p:nvPr>
            <p:ph type="body" sz="quarter" idx="10"/>
          </p:nvPr>
        </p:nvSpPr>
        <p:spPr/>
        <p:txBody>
          <a:bodyPr/>
          <a:lstStyle/>
          <a:p>
            <a:endParaRPr lang="en-US" dirty="0"/>
          </a:p>
        </p:txBody>
      </p:sp>
      <p:sp>
        <p:nvSpPr>
          <p:cNvPr id="8" name="Content Placeholder 7"/>
          <p:cNvSpPr>
            <a:spLocks noGrp="1"/>
          </p:cNvSpPr>
          <p:nvPr>
            <p:ph sz="quarter" idx="15"/>
          </p:nvPr>
        </p:nvSpPr>
        <p:spPr/>
        <p:txBody>
          <a:bodyPr/>
          <a:lstStyle/>
          <a:p>
            <a:r>
              <a:rPr lang="en-US" dirty="0" smtClean="0"/>
              <a:t>How do introduced species become established in a new ecosystem? Check all that apply.</a:t>
            </a:r>
          </a:p>
          <a:p>
            <a:pPr>
              <a:lnSpc>
                <a:spcPct val="100000"/>
              </a:lnSpc>
              <a:spcBef>
                <a:spcPts val="300"/>
              </a:spcBef>
            </a:pPr>
            <a:r>
              <a:rPr lang="en-US" dirty="0" smtClean="0"/>
              <a:t>[ ] </a:t>
            </a:r>
            <a:r>
              <a:rPr lang="en-US" dirty="0" smtClean="0"/>
              <a:t>introduced to a habitat similar to their own</a:t>
            </a:r>
          </a:p>
          <a:p>
            <a:pPr>
              <a:lnSpc>
                <a:spcPct val="100000"/>
              </a:lnSpc>
              <a:spcBef>
                <a:spcPts val="300"/>
              </a:spcBef>
            </a:pPr>
            <a:r>
              <a:rPr lang="en-US" dirty="0" smtClean="0"/>
              <a:t>[  ] introduced to a habitat different than their own</a:t>
            </a:r>
          </a:p>
          <a:p>
            <a:pPr>
              <a:lnSpc>
                <a:spcPct val="100000"/>
              </a:lnSpc>
              <a:spcBef>
                <a:spcPts val="300"/>
              </a:spcBef>
            </a:pPr>
            <a:r>
              <a:rPr lang="en-US" dirty="0" smtClean="0"/>
              <a:t>[ ] </a:t>
            </a:r>
            <a:r>
              <a:rPr lang="en-US" dirty="0" smtClean="0"/>
              <a:t>outcompete native species</a:t>
            </a:r>
          </a:p>
          <a:p>
            <a:pPr>
              <a:lnSpc>
                <a:spcPct val="100000"/>
              </a:lnSpc>
              <a:spcBef>
                <a:spcPts val="300"/>
              </a:spcBef>
            </a:pPr>
            <a:r>
              <a:rPr lang="en-US" dirty="0" smtClean="0"/>
              <a:t>[ ] </a:t>
            </a:r>
            <a:r>
              <a:rPr lang="en-US" dirty="0" smtClean="0"/>
              <a:t>generally have no native predators</a:t>
            </a:r>
          </a:p>
          <a:p>
            <a:pPr>
              <a:lnSpc>
                <a:spcPct val="100000"/>
              </a:lnSpc>
              <a:spcBef>
                <a:spcPts val="300"/>
              </a:spcBef>
            </a:pPr>
            <a:r>
              <a:rPr lang="en-US" dirty="0" smtClean="0"/>
              <a:t>[  ] generally have native predators</a:t>
            </a:r>
          </a:p>
          <a:p>
            <a:pPr>
              <a:lnSpc>
                <a:spcPct val="100000"/>
              </a:lnSpc>
              <a:spcBef>
                <a:spcPts val="300"/>
              </a:spcBef>
            </a:pPr>
            <a:r>
              <a:rPr lang="en-US" dirty="0" smtClean="0"/>
              <a:t>[ ] </a:t>
            </a:r>
            <a:r>
              <a:rPr lang="en-US" dirty="0" smtClean="0"/>
              <a:t>often have high reproductive rates</a:t>
            </a:r>
          </a:p>
          <a:p>
            <a:pPr>
              <a:lnSpc>
                <a:spcPct val="100000"/>
              </a:lnSpc>
              <a:spcBef>
                <a:spcPts val="300"/>
              </a:spcBef>
            </a:pPr>
            <a:r>
              <a:rPr lang="en-US" dirty="0" smtClean="0"/>
              <a:t>[  ] often have low reproductive rates</a:t>
            </a:r>
          </a:p>
          <a:p>
            <a:pPr>
              <a:lnSpc>
                <a:spcPct val="100000"/>
              </a:lnSpc>
              <a:spcBef>
                <a:spcPts val="300"/>
              </a:spcBef>
            </a:pPr>
            <a:r>
              <a:rPr lang="en-US" dirty="0" smtClean="0"/>
              <a:t>[ ] </a:t>
            </a:r>
            <a:r>
              <a:rPr lang="en-US" dirty="0" smtClean="0"/>
              <a:t>can tolerate a range of conditions</a:t>
            </a:r>
          </a:p>
          <a:p>
            <a:pPr>
              <a:lnSpc>
                <a:spcPct val="100000"/>
              </a:lnSpc>
              <a:spcBef>
                <a:spcPts val="300"/>
              </a:spcBef>
            </a:pPr>
            <a:endParaRPr lang="en-US" dirty="0" smtClean="0">
              <a:solidFill>
                <a:schemeClr val="accent1"/>
              </a:solidFill>
            </a:endParaRPr>
          </a:p>
        </p:txBody>
      </p:sp>
      <p:sp>
        <p:nvSpPr>
          <p:cNvPr id="9" name="Content Placeholder 8"/>
          <p:cNvSpPr>
            <a:spLocks noGrp="1"/>
          </p:cNvSpPr>
          <p:nvPr>
            <p:ph sz="quarter" idx="16"/>
          </p:nvPr>
        </p:nvSpPr>
        <p:spPr/>
        <p:txBody>
          <a:bodyPr/>
          <a:lstStyle/>
          <a:p>
            <a:r>
              <a:rPr lang="en-US" dirty="0" smtClean="0"/>
              <a:t>How are species introduced to new ecosystems? Check all that apply.</a:t>
            </a:r>
          </a:p>
          <a:p>
            <a:r>
              <a:rPr lang="en-US" dirty="0" smtClean="0"/>
              <a:t>[ ] </a:t>
            </a:r>
            <a:r>
              <a:rPr lang="en-US" dirty="0" smtClean="0"/>
              <a:t>carried in on cargo crates</a:t>
            </a:r>
          </a:p>
          <a:p>
            <a:r>
              <a:rPr lang="en-US" dirty="0" smtClean="0"/>
              <a:t>[ ] </a:t>
            </a:r>
            <a:r>
              <a:rPr lang="en-US" dirty="0" smtClean="0"/>
              <a:t>traveled in or on ships</a:t>
            </a:r>
          </a:p>
          <a:p>
            <a:r>
              <a:rPr lang="en-US" dirty="0" smtClean="0"/>
              <a:t>[  ] result from mutations in other organisms</a:t>
            </a:r>
          </a:p>
          <a:p>
            <a:r>
              <a:rPr lang="en-US" dirty="0" smtClean="0"/>
              <a:t>[ ] </a:t>
            </a:r>
            <a:r>
              <a:rPr lang="en-US" dirty="0" smtClean="0"/>
              <a:t>hidden inside produce or meat</a:t>
            </a:r>
          </a:p>
          <a:p>
            <a:r>
              <a:rPr lang="en-US" dirty="0" smtClean="0"/>
              <a:t>[ ] </a:t>
            </a:r>
            <a:r>
              <a:rPr lang="en-US" dirty="0" smtClean="0"/>
              <a:t>carried on clothing or in luggage</a:t>
            </a:r>
          </a:p>
          <a:p>
            <a:r>
              <a:rPr lang="en-US" dirty="0" smtClean="0"/>
              <a:t>[ ] </a:t>
            </a:r>
            <a:r>
              <a:rPr lang="en-US" dirty="0" smtClean="0"/>
              <a:t>intentionally introduced by humans</a:t>
            </a:r>
          </a:p>
          <a:p>
            <a:r>
              <a:rPr lang="en-US" dirty="0" smtClean="0"/>
              <a:t>[  ] coevolution of two </a:t>
            </a:r>
            <a:r>
              <a:rPr lang="en-US" dirty="0" smtClean="0"/>
              <a:t>species</a:t>
            </a:r>
            <a:endParaRPr lang="en-US" dirty="0" smtClean="0"/>
          </a:p>
        </p:txBody>
      </p:sp>
      <p:pic>
        <p:nvPicPr>
          <p:cNvPr id="10" name="Picture 9"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87917"/>
            <a:ext cx="469900" cy="381000"/>
          </a:xfrm>
          <a:prstGeom prst="rect">
            <a:avLst/>
          </a:prstGeom>
        </p:spPr>
      </p:pic>
    </p:spTree>
    <p:extLst>
      <p:ext uri="{BB962C8B-B14F-4D97-AF65-F5344CB8AC3E}">
        <p14:creationId xmlns:p14="http://schemas.microsoft.com/office/powerpoint/2010/main" val="749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Please adjust as needed. Image was taken from original lesson (human impact on environment section 2)</a:t>
            </a:r>
          </a:p>
          <a:p>
            <a:r>
              <a:rPr lang="en-US" dirty="0" smtClean="0"/>
              <a:t>Please have each row animate one at a time</a:t>
            </a:r>
            <a:endParaRPr lang="en-US" dirty="0"/>
          </a:p>
        </p:txBody>
      </p:sp>
      <p:sp>
        <p:nvSpPr>
          <p:cNvPr id="2" name="Content Placeholder 1"/>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smtClean="0"/>
              <a:t>	Gypsy Moth</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982370094"/>
              </p:ext>
            </p:extLst>
          </p:nvPr>
        </p:nvGraphicFramePr>
        <p:xfrm>
          <a:off x="2" y="550863"/>
          <a:ext cx="3527425" cy="2219717"/>
        </p:xfrm>
        <a:graphic>
          <a:graphicData uri="http://schemas.openxmlformats.org/drawingml/2006/table">
            <a:tbl>
              <a:tblPr firstRow="1" bandRow="1">
                <a:tableStyleId>{5C22544A-7EE6-4342-B048-85BDC9FD1C3A}</a:tableStyleId>
              </a:tblPr>
              <a:tblGrid>
                <a:gridCol w="1410970"/>
                <a:gridCol w="2116455"/>
              </a:tblGrid>
              <a:tr h="415278">
                <a:tc>
                  <a:txBody>
                    <a:bodyPr/>
                    <a:lstStyle/>
                    <a:p>
                      <a:r>
                        <a:rPr lang="en-US" sz="1100" b="1" dirty="0" smtClean="0">
                          <a:solidFill>
                            <a:schemeClr val="tx1"/>
                          </a:solidFill>
                          <a:latin typeface="+mn-lt"/>
                          <a:cs typeface="Calibri" pitchFamily="34" charset="0"/>
                        </a:rPr>
                        <a:t>Where did it originate?</a:t>
                      </a:r>
                      <a:endParaRPr lang="en-US" sz="1100" b="1"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US" sz="1100" b="0" dirty="0" smtClean="0">
                          <a:solidFill>
                            <a:schemeClr val="tx1"/>
                          </a:solidFill>
                          <a:latin typeface="+mn-lt"/>
                          <a:cs typeface="Calibri" pitchFamily="34" charset="0"/>
                        </a:rPr>
                        <a:t>Europe</a:t>
                      </a:r>
                      <a:endParaRPr lang="en-US" sz="1100" b="0"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8176">
                <a:tc>
                  <a:txBody>
                    <a:bodyPr/>
                    <a:lstStyle/>
                    <a:p>
                      <a:r>
                        <a:rPr lang="en-US" sz="1100" b="1" dirty="0" smtClean="0">
                          <a:solidFill>
                            <a:schemeClr val="tx1"/>
                          </a:solidFill>
                          <a:latin typeface="+mn-lt"/>
                          <a:cs typeface="Calibri" pitchFamily="34" charset="0"/>
                        </a:rPr>
                        <a:t>Where</a:t>
                      </a:r>
                      <a:r>
                        <a:rPr lang="en-US" sz="1100" b="1" baseline="0" dirty="0" smtClean="0">
                          <a:solidFill>
                            <a:schemeClr val="tx1"/>
                          </a:solidFill>
                          <a:latin typeface="+mn-lt"/>
                          <a:cs typeface="Calibri" pitchFamily="34" charset="0"/>
                        </a:rPr>
                        <a:t> did it invade?</a:t>
                      </a:r>
                      <a:endParaRPr lang="en-US" sz="1100" b="1"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US" sz="1100" dirty="0" smtClean="0">
                          <a:latin typeface="+mn-lt"/>
                          <a:cs typeface="Calibri" pitchFamily="34" charset="0"/>
                        </a:rPr>
                        <a:t>Originally</a:t>
                      </a:r>
                      <a:r>
                        <a:rPr lang="en-US" sz="1100" baseline="0" dirty="0" smtClean="0">
                          <a:latin typeface="+mn-lt"/>
                          <a:cs typeface="Calibri" pitchFamily="34" charset="0"/>
                        </a:rPr>
                        <a:t> Massachusetts and now the entire Eastern US</a:t>
                      </a:r>
                      <a:endParaRPr lang="en-US" sz="1100" dirty="0">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0461">
                <a:tc>
                  <a:txBody>
                    <a:bodyPr/>
                    <a:lstStyle/>
                    <a:p>
                      <a:r>
                        <a:rPr lang="en-US" sz="1100" b="1" dirty="0" smtClean="0">
                          <a:solidFill>
                            <a:schemeClr val="tx1"/>
                          </a:solidFill>
                          <a:latin typeface="+mn-lt"/>
                          <a:cs typeface="Calibri" pitchFamily="34" charset="0"/>
                        </a:rPr>
                        <a:t>How</a:t>
                      </a:r>
                      <a:r>
                        <a:rPr lang="en-US" sz="1100" b="1" baseline="0" dirty="0" smtClean="0">
                          <a:solidFill>
                            <a:schemeClr val="tx1"/>
                          </a:solidFill>
                          <a:latin typeface="+mn-lt"/>
                          <a:cs typeface="Calibri" pitchFamily="34" charset="0"/>
                        </a:rPr>
                        <a:t> did it invade?</a:t>
                      </a:r>
                      <a:endParaRPr lang="en-US" sz="1100" b="1"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US" sz="1100" dirty="0" smtClean="0">
                          <a:latin typeface="+mn-lt"/>
                          <a:cs typeface="Calibri" pitchFamily="34" charset="0"/>
                        </a:rPr>
                        <a:t>A monk</a:t>
                      </a:r>
                      <a:r>
                        <a:rPr lang="en-US" sz="1100" baseline="0" dirty="0" smtClean="0">
                          <a:latin typeface="+mn-lt"/>
                          <a:cs typeface="Calibri" pitchFamily="34" charset="0"/>
                        </a:rPr>
                        <a:t> brought some moths to the US for experiments</a:t>
                      </a:r>
                      <a:endParaRPr lang="en-US" sz="1100" dirty="0">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8423">
                <a:tc>
                  <a:txBody>
                    <a:bodyPr/>
                    <a:lstStyle/>
                    <a:p>
                      <a:r>
                        <a:rPr lang="en-US" sz="1100" b="1" dirty="0" smtClean="0">
                          <a:solidFill>
                            <a:schemeClr val="tx1"/>
                          </a:solidFill>
                          <a:latin typeface="+mn-lt"/>
                          <a:cs typeface="Calibri" pitchFamily="34" charset="0"/>
                        </a:rPr>
                        <a:t>How</a:t>
                      </a:r>
                      <a:r>
                        <a:rPr lang="en-US" sz="1100" b="1" baseline="0" dirty="0" smtClean="0">
                          <a:solidFill>
                            <a:schemeClr val="tx1"/>
                          </a:solidFill>
                          <a:latin typeface="+mn-lt"/>
                          <a:cs typeface="Calibri" pitchFamily="34" charset="0"/>
                        </a:rPr>
                        <a:t> did it affect the environment?</a:t>
                      </a:r>
                      <a:endParaRPr lang="en-US" sz="1100" b="1"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US" sz="1100" dirty="0" smtClean="0">
                          <a:latin typeface="+mn-lt"/>
                          <a:cs typeface="Calibri" pitchFamily="34" charset="0"/>
                        </a:rPr>
                        <a:t>The moths ate trees and devastated</a:t>
                      </a:r>
                      <a:r>
                        <a:rPr lang="en-US" sz="1100" baseline="0" dirty="0" smtClean="0">
                          <a:latin typeface="+mn-lt"/>
                          <a:cs typeface="Calibri" pitchFamily="34" charset="0"/>
                        </a:rPr>
                        <a:t> local forest ecosystems and tree farms</a:t>
                      </a:r>
                      <a:endParaRPr lang="en-US" sz="1100" dirty="0">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angle 12"/>
          <p:cNvSpPr/>
          <p:nvPr/>
        </p:nvSpPr>
        <p:spPr>
          <a:xfrm>
            <a:off x="3363011" y="1264418"/>
            <a:ext cx="1421961" cy="1186174"/>
          </a:xfrm>
          <a:prstGeom prst="rect">
            <a:avLst/>
          </a:prstGeom>
          <a:blipFill rotWithShape="1">
            <a:blip r:embed="rId3" cstate="print"/>
            <a:stretch>
              <a:fillRect/>
            </a:stretch>
          </a:blipFill>
          <a:ln>
            <a:noFill/>
          </a:ln>
          <a:effectLst/>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 name="Picture 10" descr="example-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69" y="104775"/>
            <a:ext cx="469900" cy="381000"/>
          </a:xfrm>
          <a:prstGeom prst="rect">
            <a:avLst/>
          </a:prstGeom>
        </p:spPr>
      </p:pic>
    </p:spTree>
    <p:extLst>
      <p:ext uri="{BB962C8B-B14F-4D97-AF65-F5344CB8AC3E}">
        <p14:creationId xmlns:p14="http://schemas.microsoft.com/office/powerpoint/2010/main" val="2351490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Please format as needed. Image was taken from section two of lesson “Humans Impact on Environment section 2” from the old course</a:t>
            </a:r>
          </a:p>
          <a:p>
            <a:r>
              <a:rPr lang="en-US" dirty="0" smtClean="0"/>
              <a:t>Please animate each row one at a time</a:t>
            </a:r>
            <a:endParaRPr lang="en-US" dirty="0"/>
          </a:p>
        </p:txBody>
      </p:sp>
      <p:sp>
        <p:nvSpPr>
          <p:cNvPr id="7" name="Content Placeholder 6"/>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smtClean="0"/>
              <a:t>	Brown Tree Snake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36492595"/>
              </p:ext>
            </p:extLst>
          </p:nvPr>
        </p:nvGraphicFramePr>
        <p:xfrm>
          <a:off x="3" y="569962"/>
          <a:ext cx="3233316" cy="2204384"/>
        </p:xfrm>
        <a:graphic>
          <a:graphicData uri="http://schemas.openxmlformats.org/drawingml/2006/table">
            <a:tbl>
              <a:tblPr firstRow="1" bandRow="1">
                <a:tableStyleId>{5C22544A-7EE6-4342-B048-85BDC9FD1C3A}</a:tableStyleId>
              </a:tblPr>
              <a:tblGrid>
                <a:gridCol w="1268855"/>
                <a:gridCol w="1964461"/>
              </a:tblGrid>
              <a:tr h="523943">
                <a:tc>
                  <a:txBody>
                    <a:bodyPr/>
                    <a:lstStyle/>
                    <a:p>
                      <a:r>
                        <a:rPr lang="en-US" sz="1100" b="1" dirty="0" smtClean="0">
                          <a:solidFill>
                            <a:schemeClr val="tx1"/>
                          </a:solidFill>
                          <a:latin typeface="+mn-lt"/>
                          <a:cs typeface="Calibri" pitchFamily="34" charset="0"/>
                        </a:rPr>
                        <a:t>Where did it originate?</a:t>
                      </a:r>
                      <a:endParaRPr lang="en-US" sz="1100" b="1"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100" b="0" dirty="0" smtClean="0">
                          <a:solidFill>
                            <a:schemeClr val="tx1"/>
                          </a:solidFill>
                          <a:latin typeface="+mn-lt"/>
                          <a:cs typeface="Calibri" pitchFamily="34" charset="0"/>
                        </a:rPr>
                        <a:t>Australia</a:t>
                      </a:r>
                      <a:endParaRPr lang="en-US" sz="1100" b="0"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3943">
                <a:tc>
                  <a:txBody>
                    <a:bodyPr/>
                    <a:lstStyle/>
                    <a:p>
                      <a:r>
                        <a:rPr lang="en-US" sz="1100" b="1" dirty="0" smtClean="0">
                          <a:solidFill>
                            <a:schemeClr val="tx1"/>
                          </a:solidFill>
                          <a:latin typeface="+mn-lt"/>
                          <a:cs typeface="Calibri" pitchFamily="34" charset="0"/>
                        </a:rPr>
                        <a:t>Where</a:t>
                      </a:r>
                      <a:r>
                        <a:rPr lang="en-US" sz="1100" b="1" baseline="0" dirty="0" smtClean="0">
                          <a:solidFill>
                            <a:schemeClr val="tx1"/>
                          </a:solidFill>
                          <a:latin typeface="+mn-lt"/>
                          <a:cs typeface="Calibri" pitchFamily="34" charset="0"/>
                        </a:rPr>
                        <a:t> did it invade?</a:t>
                      </a:r>
                      <a:endParaRPr lang="en-US" sz="1100" b="1"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100" dirty="0" smtClean="0">
                          <a:solidFill>
                            <a:schemeClr val="tx1"/>
                          </a:solidFill>
                          <a:latin typeface="+mn-lt"/>
                          <a:cs typeface="Calibri" pitchFamily="34" charset="0"/>
                        </a:rPr>
                        <a:t>The island of Guam</a:t>
                      </a:r>
                      <a:endParaRPr lang="en-US" sz="1100"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2">
                <a:tc>
                  <a:txBody>
                    <a:bodyPr/>
                    <a:lstStyle/>
                    <a:p>
                      <a:r>
                        <a:rPr lang="en-US" sz="1100" b="1" dirty="0" smtClean="0">
                          <a:solidFill>
                            <a:schemeClr val="tx1"/>
                          </a:solidFill>
                          <a:latin typeface="+mn-lt"/>
                          <a:cs typeface="Calibri" pitchFamily="34" charset="0"/>
                        </a:rPr>
                        <a:t>How</a:t>
                      </a:r>
                      <a:r>
                        <a:rPr lang="en-US" sz="1100" b="1" baseline="0" dirty="0" smtClean="0">
                          <a:solidFill>
                            <a:schemeClr val="tx1"/>
                          </a:solidFill>
                          <a:latin typeface="+mn-lt"/>
                          <a:cs typeface="Calibri" pitchFamily="34" charset="0"/>
                        </a:rPr>
                        <a:t> did it invade?</a:t>
                      </a:r>
                      <a:endParaRPr lang="en-US" sz="1100" b="1"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100" dirty="0" smtClean="0">
                          <a:solidFill>
                            <a:schemeClr val="tx1"/>
                          </a:solidFill>
                          <a:latin typeface="+mn-lt"/>
                          <a:cs typeface="Calibri" pitchFamily="34" charset="0"/>
                        </a:rPr>
                        <a:t>Carried in</a:t>
                      </a:r>
                      <a:r>
                        <a:rPr lang="en-US" sz="1100" baseline="0" dirty="0" smtClean="0">
                          <a:solidFill>
                            <a:schemeClr val="tx1"/>
                          </a:solidFill>
                          <a:latin typeface="+mn-lt"/>
                          <a:cs typeface="Calibri" pitchFamily="34" charset="0"/>
                        </a:rPr>
                        <a:t> WWII military plane</a:t>
                      </a:r>
                      <a:endParaRPr lang="en-US" sz="1100"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9778">
                <a:tc>
                  <a:txBody>
                    <a:bodyPr/>
                    <a:lstStyle/>
                    <a:p>
                      <a:r>
                        <a:rPr lang="en-US" sz="1100" b="1" dirty="0" smtClean="0">
                          <a:solidFill>
                            <a:schemeClr val="tx1"/>
                          </a:solidFill>
                          <a:latin typeface="+mn-lt"/>
                          <a:cs typeface="Calibri" pitchFamily="34" charset="0"/>
                        </a:rPr>
                        <a:t>How</a:t>
                      </a:r>
                      <a:r>
                        <a:rPr lang="en-US" sz="1100" b="1" baseline="0" dirty="0" smtClean="0">
                          <a:solidFill>
                            <a:schemeClr val="tx1"/>
                          </a:solidFill>
                          <a:latin typeface="+mn-lt"/>
                          <a:cs typeface="Calibri" pitchFamily="34" charset="0"/>
                        </a:rPr>
                        <a:t> has it it affect the environment?</a:t>
                      </a:r>
                      <a:endParaRPr lang="en-US" sz="1100" b="1"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1100" dirty="0" smtClean="0">
                          <a:solidFill>
                            <a:schemeClr val="tx1"/>
                          </a:solidFill>
                          <a:latin typeface="+mn-lt"/>
                          <a:cs typeface="Calibri" pitchFamily="34" charset="0"/>
                        </a:rPr>
                        <a:t>It has decimated the</a:t>
                      </a:r>
                      <a:r>
                        <a:rPr lang="en-US" sz="1100" baseline="0" dirty="0" smtClean="0">
                          <a:solidFill>
                            <a:schemeClr val="tx1"/>
                          </a:solidFill>
                          <a:latin typeface="+mn-lt"/>
                          <a:cs typeface="Calibri" pitchFamily="34" charset="0"/>
                        </a:rPr>
                        <a:t> populations of birds, small mammals, and amphibians</a:t>
                      </a:r>
                      <a:endParaRPr lang="en-US" sz="1100" dirty="0">
                        <a:solidFill>
                          <a:schemeClr val="tx1"/>
                        </a:solidFill>
                        <a:latin typeface="+mn-lt"/>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2913062" y="870620"/>
            <a:ext cx="1960563" cy="1028442"/>
          </a:xfrm>
          <a:prstGeom prst="rect">
            <a:avLst/>
          </a:prstGeom>
          <a:blipFill dpi="0" rotWithShape="1">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Picture 9" descr="example-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83" y="107442"/>
            <a:ext cx="469900" cy="381000"/>
          </a:xfrm>
          <a:prstGeom prst="rect">
            <a:avLst/>
          </a:prstGeom>
        </p:spPr>
      </p:pic>
    </p:spTree>
    <p:extLst>
      <p:ext uri="{BB962C8B-B14F-4D97-AF65-F5344CB8AC3E}">
        <p14:creationId xmlns:p14="http://schemas.microsoft.com/office/powerpoint/2010/main" val="713472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sz="1100" dirty="0"/>
              <a:t>	How do organisms interact with each other and the environment?</a:t>
            </a:r>
          </a:p>
        </p:txBody>
      </p:sp>
      <p:sp>
        <p:nvSpPr>
          <p:cNvPr id="5" name="Text Placeholder 4"/>
          <p:cNvSpPr>
            <a:spLocks noGrp="1"/>
          </p:cNvSpPr>
          <p:nvPr>
            <p:ph type="body" sz="quarter"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Relationships Among Organisms</a:t>
            </a:r>
            <a:endParaRPr lang="en-US" dirty="0"/>
          </a:p>
        </p:txBody>
      </p:sp>
      <p:pic>
        <p:nvPicPr>
          <p:cNvPr id="7" name="Picture 6" descr="lesson_summary-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0" y="2215043"/>
            <a:ext cx="469900" cy="381000"/>
          </a:xfrm>
          <a:prstGeom prst="rect">
            <a:avLst/>
          </a:prstGeom>
        </p:spPr>
      </p:pic>
    </p:spTree>
    <p:extLst>
      <p:ext uri="{BB962C8B-B14F-4D97-AF65-F5344CB8AC3E}">
        <p14:creationId xmlns:p14="http://schemas.microsoft.com/office/powerpoint/2010/main" val="2312345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171450" indent="-171450">
              <a:spcBef>
                <a:spcPts val="286"/>
              </a:spcBef>
              <a:spcAft>
                <a:spcPts val="286"/>
              </a:spcAft>
              <a:buClr>
                <a:schemeClr val="accent1"/>
              </a:buClr>
              <a:buFont typeface="Wingdings" pitchFamily="2" charset="2"/>
              <a:buChar char="§"/>
            </a:pPr>
            <a:r>
              <a:rPr lang="en-US" dirty="0" smtClean="0"/>
              <a:t>Five </a:t>
            </a:r>
            <a:r>
              <a:rPr lang="en-US" dirty="0"/>
              <a:t>main types of interactions: mutualism, commensalism, parasitism, predation, and competition</a:t>
            </a:r>
          </a:p>
          <a:p>
            <a:pPr marL="171450" indent="-171450">
              <a:spcBef>
                <a:spcPts val="286"/>
              </a:spcBef>
              <a:spcAft>
                <a:spcPts val="286"/>
              </a:spcAft>
              <a:buClr>
                <a:schemeClr val="accent1"/>
              </a:buClr>
              <a:buFont typeface="Wingdings" pitchFamily="2" charset="2"/>
              <a:buChar char="§"/>
            </a:pPr>
            <a:r>
              <a:rPr lang="en-US" dirty="0"/>
              <a:t>Symbiosis </a:t>
            </a:r>
            <a:r>
              <a:rPr lang="en-US" dirty="0" smtClean="0"/>
              <a:t>– a long-term </a:t>
            </a:r>
            <a:r>
              <a:rPr lang="en-US" dirty="0"/>
              <a:t>relationship between two different species</a:t>
            </a:r>
          </a:p>
          <a:p>
            <a:pPr marL="171450" indent="-171450">
              <a:spcBef>
                <a:spcPts val="286"/>
              </a:spcBef>
              <a:spcAft>
                <a:spcPts val="286"/>
              </a:spcAft>
              <a:buClr>
                <a:schemeClr val="accent1"/>
              </a:buClr>
              <a:buFont typeface="Wingdings" pitchFamily="2" charset="2"/>
              <a:buChar char="§"/>
            </a:pPr>
            <a:r>
              <a:rPr lang="en-US" dirty="0"/>
              <a:t>Mutualism, commensalism, and parasitism are symbiotic interactions</a:t>
            </a:r>
          </a:p>
          <a:p>
            <a:endParaRPr lang="en-US" dirty="0"/>
          </a:p>
          <a:p>
            <a:endParaRPr lang="en-US" dirty="0"/>
          </a:p>
        </p:txBody>
      </p:sp>
      <p:sp>
        <p:nvSpPr>
          <p:cNvPr id="5" name="Content Placeholder 4"/>
          <p:cNvSpPr>
            <a:spLocks noGrp="1"/>
          </p:cNvSpPr>
          <p:nvPr>
            <p:ph type="body" sz="quarter" idx="10"/>
          </p:nvPr>
        </p:nvSpPr>
        <p:spPr/>
        <p:txBody>
          <a:bodyPr>
            <a:normAutofit/>
          </a:bodyPr>
          <a:lstStyle/>
          <a:p>
            <a:endParaRPr lang="en-US" sz="1700" dirty="0"/>
          </a:p>
        </p:txBody>
      </p:sp>
      <p:sp>
        <p:nvSpPr>
          <p:cNvPr id="2" name="Tex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Interactions Among Organisms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85" t="19801" r="9798" b="280"/>
          <a:stretch/>
        </p:blipFill>
        <p:spPr bwMode="auto">
          <a:xfrm>
            <a:off x="2431102" y="550863"/>
            <a:ext cx="2438403"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7" name="Content Placeholder 6"/>
          <p:cNvSpPr>
            <a:spLocks noGrp="1"/>
          </p:cNvSpPr>
          <p:nvPr>
            <p:ph idx="1"/>
          </p:nvPr>
        </p:nvSpPr>
        <p:spPr/>
        <p:txBody>
          <a:bodyPr/>
          <a:lstStyle/>
          <a:p>
            <a:r>
              <a:rPr lang="en-US" dirty="0"/>
              <a:t>By the end of this lesson, you should be able to:</a:t>
            </a:r>
          </a:p>
          <a:p>
            <a:pPr marL="171450" indent="-171450">
              <a:spcBef>
                <a:spcPts val="450"/>
              </a:spcBef>
              <a:buClr>
                <a:schemeClr val="accent1"/>
              </a:buClr>
              <a:buFont typeface="Wingdings" pitchFamily="2" charset="2"/>
              <a:buChar char="§"/>
            </a:pPr>
            <a:r>
              <a:rPr lang="en-US" dirty="0"/>
              <a:t>Describe the five major types of interactions between organisms.</a:t>
            </a:r>
          </a:p>
          <a:p>
            <a:pPr marL="171450" indent="-171450">
              <a:spcBef>
                <a:spcPts val="450"/>
              </a:spcBef>
              <a:buClr>
                <a:schemeClr val="accent1"/>
              </a:buClr>
              <a:buFont typeface="Wingdings" pitchFamily="2" charset="2"/>
              <a:buChar char="§"/>
            </a:pPr>
            <a:r>
              <a:rPr lang="en-US" dirty="0"/>
              <a:t>Examine how symbiotic relationships can create dependency among species.</a:t>
            </a:r>
          </a:p>
          <a:p>
            <a:pPr marL="171450" indent="-171450">
              <a:spcBef>
                <a:spcPts val="450"/>
              </a:spcBef>
              <a:buClr>
                <a:schemeClr val="accent1"/>
              </a:buClr>
              <a:buFont typeface="Wingdings" pitchFamily="2" charset="2"/>
              <a:buChar char="§"/>
            </a:pPr>
            <a:r>
              <a:rPr lang="en-US" dirty="0"/>
              <a:t>Explain how invasive species affect the environment they occupy.</a:t>
            </a:r>
          </a:p>
          <a:p>
            <a:pPr marL="171450" indent="-171450">
              <a:spcBef>
                <a:spcPts val="450"/>
              </a:spcBef>
              <a:buClr>
                <a:schemeClr val="accent1"/>
              </a:buClr>
              <a:buFont typeface="Wingdings" pitchFamily="2" charset="2"/>
              <a:buChar char="§"/>
            </a:pPr>
            <a:r>
              <a:rPr lang="en-US" b="1" dirty="0">
                <a:solidFill>
                  <a:schemeClr val="tx2"/>
                </a:solidFill>
              </a:rPr>
              <a:t>Science Practice: </a:t>
            </a:r>
            <a:r>
              <a:rPr lang="en-US" dirty="0"/>
              <a:t>Describe various ways evidence can be interpreted or explained</a:t>
            </a:r>
            <a:r>
              <a:rPr lang="en-US" dirty="0" smtClean="0"/>
              <a:t>.</a:t>
            </a:r>
            <a:endParaRPr lang="en-US" dirty="0"/>
          </a:p>
        </p:txBody>
      </p:sp>
      <p:sp>
        <p:nvSpPr>
          <p:cNvPr id="6" name="Title 5"/>
          <p:cNvSpPr>
            <a:spLocks noGrp="1"/>
          </p:cNvSpPr>
          <p:nvPr>
            <p:ph type="title"/>
          </p:nvPr>
        </p:nvSpPr>
        <p:spPr/>
        <p:txBody>
          <a:bodyPr/>
          <a:lstStyle/>
          <a:p>
            <a:r>
              <a:rPr lang="en-US" dirty="0" smtClean="0"/>
              <a:t>	Lesson </a:t>
            </a:r>
            <a:r>
              <a:rPr lang="en-US" dirty="0"/>
              <a:t>Objectives</a:t>
            </a:r>
          </a:p>
        </p:txBody>
      </p:sp>
      <p:pic>
        <p:nvPicPr>
          <p:cNvPr id="9" name="Picture 8" descr="objectives-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grpSp>
        <p:nvGrpSpPr>
          <p:cNvPr id="10" name="Group 9"/>
          <p:cNvGrpSpPr>
            <a:grpSpLocks noChangeAspect="1"/>
          </p:cNvGrpSpPr>
          <p:nvPr/>
        </p:nvGrpSpPr>
        <p:grpSpPr>
          <a:xfrm>
            <a:off x="151607" y="1868828"/>
            <a:ext cx="90915" cy="113060"/>
            <a:chOff x="611981" y="1262063"/>
            <a:chExt cx="902494" cy="959643"/>
          </a:xfrm>
        </p:grpSpPr>
        <p:sp>
          <p:nvSpPr>
            <p:cNvPr id="11" name="Rectangle 10"/>
            <p:cNvSpPr/>
            <p:nvPr/>
          </p:nvSpPr>
          <p:spPr bwMode="auto">
            <a:xfrm>
              <a:off x="611981" y="1262063"/>
              <a:ext cx="902494" cy="959643"/>
            </a:xfrm>
            <a:prstGeom prst="rect">
              <a:avLst/>
            </a:prstGeom>
            <a:solidFill>
              <a:schemeClr val="bg1"/>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grpSp>
          <p:nvGrpSpPr>
            <p:cNvPr id="12" name="Group 6"/>
            <p:cNvGrpSpPr>
              <a:grpSpLocks noChangeAspect="1"/>
            </p:cNvGrpSpPr>
            <p:nvPr/>
          </p:nvGrpSpPr>
          <p:grpSpPr bwMode="auto">
            <a:xfrm>
              <a:off x="633982" y="1282430"/>
              <a:ext cx="858515" cy="918842"/>
              <a:chOff x="1439" y="765"/>
              <a:chExt cx="185" cy="198"/>
            </a:xfrm>
          </p:grpSpPr>
          <p:sp>
            <p:nvSpPr>
              <p:cNvPr id="13"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4800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marL="171450" indent="-171450">
              <a:lnSpc>
                <a:spcPct val="112000"/>
              </a:lnSpc>
              <a:spcBef>
                <a:spcPts val="450"/>
              </a:spcBef>
              <a:buClr>
                <a:schemeClr val="accent1"/>
              </a:buClr>
              <a:buFont typeface="Wingdings" pitchFamily="2" charset="2"/>
              <a:buChar char="§"/>
            </a:pPr>
            <a:r>
              <a:rPr lang="en-US" dirty="0"/>
              <a:t>All five types of interactions result in interdependence</a:t>
            </a:r>
          </a:p>
          <a:p>
            <a:pPr marL="280946" lvl="1" indent="-171450">
              <a:spcBef>
                <a:spcPts val="286"/>
              </a:spcBef>
              <a:spcAft>
                <a:spcPts val="286"/>
              </a:spcAft>
              <a:buClr>
                <a:schemeClr val="accent3"/>
              </a:buClr>
              <a:buFont typeface="Arial" pitchFamily="34" charset="0"/>
              <a:buChar char="•"/>
            </a:pPr>
            <a:r>
              <a:rPr lang="en-US" dirty="0" smtClean="0"/>
              <a:t>Interdependence </a:t>
            </a:r>
            <a:r>
              <a:rPr lang="en-US" dirty="0"/>
              <a:t>can lead to influences on the size of populations</a:t>
            </a:r>
          </a:p>
          <a:p>
            <a:pPr marL="280946" lvl="1" indent="-171450">
              <a:spcBef>
                <a:spcPts val="286"/>
              </a:spcBef>
              <a:spcAft>
                <a:spcPts val="286"/>
              </a:spcAft>
              <a:buClr>
                <a:schemeClr val="accent3"/>
              </a:buClr>
              <a:buFont typeface="Arial" pitchFamily="34" charset="0"/>
              <a:buChar char="•"/>
            </a:pPr>
            <a:r>
              <a:rPr lang="en-US" dirty="0" smtClean="0"/>
              <a:t>Interdependence </a:t>
            </a:r>
            <a:r>
              <a:rPr lang="en-US" dirty="0"/>
              <a:t>can lead to coevolution</a:t>
            </a:r>
          </a:p>
          <a:p>
            <a:endParaRPr lang="en-US" dirty="0"/>
          </a:p>
        </p:txBody>
      </p:sp>
      <p:sp>
        <p:nvSpPr>
          <p:cNvPr id="7" name="Text Placeholder 6"/>
          <p:cNvSpPr>
            <a:spLocks noGrp="1"/>
          </p:cNvSpPr>
          <p:nvPr>
            <p:ph type="body" sz="quarter" idx="10"/>
          </p:nvPr>
        </p:nvSpPr>
        <p:spPr/>
        <p:txBody>
          <a:bodyPr/>
          <a:lstStyle/>
          <a:p>
            <a:r>
              <a:rPr lang="en-US" dirty="0" smtClean="0"/>
              <a:t>Please adjust image</a:t>
            </a:r>
            <a:endParaRPr lang="en-US" dirty="0"/>
          </a:p>
        </p:txBody>
      </p:sp>
      <p:sp>
        <p:nvSpPr>
          <p:cNvPr id="4" name="Content Placeholder 3"/>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Interdependence</a:t>
            </a:r>
            <a:endParaRPr lang="en-US" dirty="0"/>
          </a:p>
        </p:txBody>
      </p:sp>
      <p:grpSp>
        <p:nvGrpSpPr>
          <p:cNvPr id="9" name="Group 8"/>
          <p:cNvGrpSpPr/>
          <p:nvPr/>
        </p:nvGrpSpPr>
        <p:grpSpPr>
          <a:xfrm>
            <a:off x="2801646" y="584163"/>
            <a:ext cx="2071979" cy="2245056"/>
            <a:chOff x="4213372" y="4558717"/>
            <a:chExt cx="2974614" cy="3689888"/>
          </a:xfrm>
        </p:grpSpPr>
        <p:pic>
          <p:nvPicPr>
            <p:cNvPr id="10" name="Picture 8" descr="File:Common Clownfi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43" t="18023" r="24898" b="-4635"/>
            <a:stretch/>
          </p:blipFill>
          <p:spPr bwMode="auto">
            <a:xfrm>
              <a:off x="4213372" y="4558717"/>
              <a:ext cx="2400653" cy="32282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76150" y="7786940"/>
              <a:ext cx="2211836" cy="461665"/>
            </a:xfrm>
            <a:prstGeom prst="rect">
              <a:avLst/>
            </a:prstGeom>
            <a:noFill/>
          </p:spPr>
          <p:txBody>
            <a:bodyPr wrap="square" numCol="1" rtlCol="0">
              <a:spAutoFit/>
            </a:bodyPr>
            <a:lstStyle/>
            <a:p>
              <a:pPr algn="ctr">
                <a:lnSpc>
                  <a:spcPct val="100000"/>
                </a:lnSpc>
              </a:pPr>
              <a:r>
                <a:rPr lang="en-US" sz="600" dirty="0" smtClean="0">
                  <a:solidFill>
                    <a:schemeClr val="bg2">
                      <a:lumMod val="50000"/>
                    </a:schemeClr>
                  </a:solidFill>
                  <a:latin typeface="+mj-lt"/>
                  <a:cs typeface="Calibri" pitchFamily="34" charset="0"/>
                </a:rPr>
                <a:t>Photo by Bart de </a:t>
              </a:r>
              <a:r>
                <a:rPr lang="en-US" sz="600" dirty="0" err="1" smtClean="0">
                  <a:solidFill>
                    <a:schemeClr val="bg2">
                      <a:lumMod val="50000"/>
                    </a:schemeClr>
                  </a:solidFill>
                  <a:latin typeface="+mj-lt"/>
                  <a:cs typeface="Calibri" pitchFamily="34" charset="0"/>
                </a:rPr>
                <a:t>Goeij</a:t>
              </a:r>
              <a:endParaRPr lang="en-US" sz="600" dirty="0">
                <a:solidFill>
                  <a:schemeClr val="bg2">
                    <a:lumMod val="50000"/>
                  </a:schemeClr>
                </a:solidFill>
                <a:latin typeface="+mj-lt"/>
                <a:cs typeface="Calibri" pitchFamily="34" charset="0"/>
              </a:endParaRPr>
            </a:p>
          </p:txBody>
        </p:sp>
      </p:grpSp>
    </p:spTree>
    <p:extLst>
      <p:ext uri="{BB962C8B-B14F-4D97-AF65-F5344CB8AC3E}">
        <p14:creationId xmlns:p14="http://schemas.microsoft.com/office/powerpoint/2010/main" val="27912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171450" indent="-171450">
              <a:buClr>
                <a:schemeClr val="accent1"/>
              </a:buClr>
              <a:buFont typeface="Wingdings" pitchFamily="2" charset="2"/>
              <a:buChar char="§"/>
            </a:pPr>
            <a:r>
              <a:rPr lang="en-US" dirty="0">
                <a:solidFill>
                  <a:schemeClr val="tx1"/>
                </a:solidFill>
              </a:rPr>
              <a:t>Introduced species </a:t>
            </a:r>
            <a:r>
              <a:rPr lang="en-US" dirty="0" smtClean="0">
                <a:solidFill>
                  <a:schemeClr val="tx1"/>
                </a:solidFill>
              </a:rPr>
              <a:t> - brought into a new ecosystem</a:t>
            </a:r>
          </a:p>
          <a:p>
            <a:pPr marL="171450" indent="-171450">
              <a:buClr>
                <a:schemeClr val="accent1"/>
              </a:buClr>
              <a:buFont typeface="Wingdings" pitchFamily="2" charset="2"/>
              <a:buChar char="§"/>
            </a:pPr>
            <a:r>
              <a:rPr lang="en-US" dirty="0" smtClean="0">
                <a:solidFill>
                  <a:schemeClr val="tx1"/>
                </a:solidFill>
              </a:rPr>
              <a:t>Invasive species – become established into new ecosystem</a:t>
            </a:r>
          </a:p>
          <a:p>
            <a:pPr marL="171450" indent="-171450">
              <a:buClr>
                <a:schemeClr val="accent1"/>
              </a:buClr>
              <a:buFont typeface="Wingdings" pitchFamily="2" charset="2"/>
              <a:buChar char="§"/>
            </a:pPr>
            <a:r>
              <a:rPr lang="en-US" dirty="0" smtClean="0"/>
              <a:t>Cause environmental harm, economic harm, or harm to human health</a:t>
            </a:r>
            <a:endParaRPr lang="en-US" dirty="0"/>
          </a:p>
        </p:txBody>
      </p:sp>
      <p:sp>
        <p:nvSpPr>
          <p:cNvPr id="3" name="Text Placeholder 2"/>
          <p:cNvSpPr>
            <a:spLocks noGrp="1"/>
          </p:cNvSpPr>
          <p:nvPr>
            <p:ph type="body" sz="quarter" idx="10"/>
          </p:nvPr>
        </p:nvSpPr>
        <p:spPr/>
        <p:txBody>
          <a:bodyPr/>
          <a:lstStyle/>
          <a:p>
            <a:r>
              <a:rPr lang="en-US" dirty="0" smtClean="0"/>
              <a:t>Please insert image of gypsy moth</a:t>
            </a:r>
            <a:endParaRPr lang="en-US" dirty="0"/>
          </a:p>
        </p:txBody>
      </p:sp>
      <p:sp>
        <p:nvSpPr>
          <p:cNvPr id="4" name="Content Placeholder 3"/>
          <p:cNvSpPr>
            <a:spLocks noGrp="1"/>
          </p:cNvSpPr>
          <p:nvPr>
            <p:ph sz="quarter" idx="13"/>
          </p:nvPr>
        </p:nvSpPr>
        <p:spPr/>
        <p:txBody>
          <a:bodyPr/>
          <a:lstStyle/>
          <a:p>
            <a:endParaRPr lang="en-US"/>
          </a:p>
        </p:txBody>
      </p:sp>
      <p:sp>
        <p:nvSpPr>
          <p:cNvPr id="5" name="Title 4"/>
          <p:cNvSpPr>
            <a:spLocks noGrp="1"/>
          </p:cNvSpPr>
          <p:nvPr>
            <p:ph type="title"/>
          </p:nvPr>
        </p:nvSpPr>
        <p:spPr/>
        <p:txBody>
          <a:bodyPr/>
          <a:lstStyle/>
          <a:p>
            <a:r>
              <a:rPr lang="en-US" dirty="0" smtClean="0"/>
              <a:t>Invasive Species</a:t>
            </a:r>
            <a:endParaRPr lang="en-US" dirty="0"/>
          </a:p>
        </p:txBody>
      </p:sp>
    </p:spTree>
    <p:extLst>
      <p:ext uri="{BB962C8B-B14F-4D97-AF65-F5344CB8AC3E}">
        <p14:creationId xmlns:p14="http://schemas.microsoft.com/office/powerpoint/2010/main" val="24083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endParaRPr lang="en-US" dirty="0"/>
          </a:p>
        </p:txBody>
      </p:sp>
      <p:sp>
        <p:nvSpPr>
          <p:cNvPr id="4" name="Text Placeholder 3"/>
          <p:cNvSpPr>
            <a:spLocks noGrp="1"/>
          </p:cNvSpPr>
          <p:nvPr>
            <p:ph idx="1"/>
          </p:nvPr>
        </p:nvSpPr>
        <p:spPr/>
        <p:txBody>
          <a:bodyPr/>
          <a:lstStyle/>
          <a:p>
            <a:pPr>
              <a:spcBef>
                <a:spcPts val="450"/>
              </a:spcBef>
              <a:buClr>
                <a:schemeClr val="accent1"/>
              </a:buClr>
            </a:pPr>
            <a:r>
              <a:rPr lang="en-US" dirty="0" smtClean="0"/>
              <a:t>As a result of this lesson, you now should be able to:</a:t>
            </a:r>
          </a:p>
          <a:p>
            <a:pPr marL="171450" indent="-171450">
              <a:spcBef>
                <a:spcPts val="450"/>
              </a:spcBef>
              <a:buClr>
                <a:schemeClr val="accent1"/>
              </a:buClr>
              <a:buFont typeface="Wingdings" pitchFamily="2" charset="2"/>
              <a:buChar char="§"/>
            </a:pPr>
            <a:r>
              <a:rPr lang="en-US" dirty="0"/>
              <a:t>Describe the five major types of interactions between </a:t>
            </a:r>
            <a:r>
              <a:rPr lang="en-US" dirty="0" smtClean="0"/>
              <a:t>organisms.</a:t>
            </a:r>
            <a:endParaRPr lang="en-US" dirty="0"/>
          </a:p>
          <a:p>
            <a:pPr marL="171450" indent="-171450">
              <a:spcBef>
                <a:spcPts val="450"/>
              </a:spcBef>
              <a:buClr>
                <a:schemeClr val="accent1"/>
              </a:buClr>
              <a:buFont typeface="Wingdings" pitchFamily="2" charset="2"/>
              <a:buChar char="§"/>
            </a:pPr>
            <a:r>
              <a:rPr lang="en-US" dirty="0"/>
              <a:t>Examine how symbiotic relationships can create dependency among </a:t>
            </a:r>
            <a:r>
              <a:rPr lang="en-US" dirty="0" smtClean="0"/>
              <a:t>species.</a:t>
            </a:r>
            <a:endParaRPr lang="en-US" dirty="0"/>
          </a:p>
          <a:p>
            <a:pPr marL="171450" indent="-171450">
              <a:spcBef>
                <a:spcPts val="450"/>
              </a:spcBef>
              <a:buClr>
                <a:schemeClr val="accent1"/>
              </a:buClr>
              <a:buFont typeface="Wingdings" pitchFamily="2" charset="2"/>
              <a:buChar char="§"/>
            </a:pPr>
            <a:r>
              <a:rPr lang="en-US" dirty="0"/>
              <a:t>Explain how invasive species affect the environment they </a:t>
            </a:r>
            <a:r>
              <a:rPr lang="en-US" dirty="0" smtClean="0"/>
              <a:t>occupy.</a:t>
            </a:r>
            <a:endParaRPr lang="en-US" dirty="0"/>
          </a:p>
          <a:p>
            <a:pPr marL="171450" indent="-171450">
              <a:spcBef>
                <a:spcPts val="450"/>
              </a:spcBef>
              <a:buClr>
                <a:schemeClr val="accent1"/>
              </a:buClr>
              <a:buFont typeface="Wingdings" pitchFamily="2" charset="2"/>
              <a:buChar char="§"/>
            </a:pPr>
            <a:r>
              <a:rPr lang="en-US" b="1" dirty="0">
                <a:solidFill>
                  <a:schemeClr val="tx2"/>
                </a:solidFill>
              </a:rPr>
              <a:t>Science Practice: </a:t>
            </a:r>
            <a:r>
              <a:rPr lang="en-US" dirty="0"/>
              <a:t>Describe various ways evidence can be interpreted or </a:t>
            </a:r>
            <a:r>
              <a:rPr lang="en-US" dirty="0" smtClean="0"/>
              <a:t>explained.</a:t>
            </a:r>
            <a:endParaRPr lang="en-US" dirty="0"/>
          </a:p>
          <a:p>
            <a:endParaRPr lang="en-US" dirty="0"/>
          </a:p>
          <a:p>
            <a:endParaRPr lang="en-US" dirty="0"/>
          </a:p>
        </p:txBody>
      </p:sp>
      <p:sp>
        <p:nvSpPr>
          <p:cNvPr id="2" name="Title 1"/>
          <p:cNvSpPr>
            <a:spLocks noGrp="1"/>
          </p:cNvSpPr>
          <p:nvPr>
            <p:ph type="title"/>
          </p:nvPr>
        </p:nvSpPr>
        <p:spPr/>
        <p:txBody>
          <a:bodyPr/>
          <a:lstStyle/>
          <a:p>
            <a:r>
              <a:rPr lang="en-US" dirty="0" smtClean="0"/>
              <a:t>	How </a:t>
            </a:r>
            <a:r>
              <a:rPr lang="en-US" dirty="0"/>
              <a:t>do organisms interact with each other and the environment?</a:t>
            </a:r>
          </a:p>
        </p:txBody>
      </p:sp>
      <p:pic>
        <p:nvPicPr>
          <p:cNvPr id="6" name="Picture 5" descr="lesson_summary-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grpSp>
        <p:nvGrpSpPr>
          <p:cNvPr id="7" name="Group 6"/>
          <p:cNvGrpSpPr>
            <a:grpSpLocks noChangeAspect="1"/>
          </p:cNvGrpSpPr>
          <p:nvPr/>
        </p:nvGrpSpPr>
        <p:grpSpPr>
          <a:xfrm>
            <a:off x="151607" y="1868828"/>
            <a:ext cx="90915" cy="113060"/>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3534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Explore interactions among organisms.</a:t>
            </a:r>
            <a:endParaRPr lang="en-US" dirty="0"/>
          </a:p>
        </p:txBody>
      </p:sp>
      <p:sp>
        <p:nvSpPr>
          <p:cNvPr id="6" name="Text Placeholder 5"/>
          <p:cNvSpPr>
            <a:spLocks noGrp="1"/>
          </p:cNvSpPr>
          <p:nvPr>
            <p:ph type="body" sz="quarter" idx="10"/>
          </p:nvPr>
        </p:nvSpPr>
        <p:spPr/>
        <p:txBody>
          <a:bodyPr/>
          <a:lstStyle/>
          <a:p>
            <a:endParaRPr lang="en-US"/>
          </a:p>
        </p:txBody>
      </p:sp>
      <p:sp>
        <p:nvSpPr>
          <p:cNvPr id="7" name="Content Placeholder 6"/>
          <p:cNvSpPr>
            <a:spLocks noGrp="1"/>
          </p:cNvSpPr>
          <p:nvPr>
            <p:ph sz="quarter" idx="15"/>
          </p:nvPr>
        </p:nvSpPr>
        <p:spPr/>
        <p:txBody>
          <a:bodyPr/>
          <a:lstStyle/>
          <a:p>
            <a:endParaRPr lang="en-US" dirty="0"/>
          </a:p>
        </p:txBody>
      </p:sp>
      <p:sp>
        <p:nvSpPr>
          <p:cNvPr id="8" name="Content Placeholder 7"/>
          <p:cNvSpPr>
            <a:spLocks noGrp="1"/>
          </p:cNvSpPr>
          <p:nvPr>
            <p:ph sz="quarter" idx="16"/>
          </p:nvPr>
        </p:nvSpPr>
        <p:spPr/>
        <p:txBody>
          <a:bodyPr/>
          <a:lstStyle/>
          <a:p>
            <a:r>
              <a:rPr lang="en-US" dirty="0" smtClean="0"/>
              <a:t>In this assignment, you will explore common interactions among organisms. You will use the information you learn to answer questions related to the five interactions among organisms as well as information on invasive species.</a:t>
            </a:r>
            <a:endParaRPr lang="en-US" dirty="0"/>
          </a:p>
        </p:txBody>
      </p:sp>
      <p:pic>
        <p:nvPicPr>
          <p:cNvPr id="9" name="Picture 8" descr="assignment-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4775"/>
            <a:ext cx="469900" cy="381000"/>
          </a:xfrm>
          <a:prstGeom prst="rect">
            <a:avLst/>
          </a:prstGeom>
        </p:spPr>
      </p:pic>
      <p:grpSp>
        <p:nvGrpSpPr>
          <p:cNvPr id="10" name="Group 9"/>
          <p:cNvGrpSpPr/>
          <p:nvPr/>
        </p:nvGrpSpPr>
        <p:grpSpPr>
          <a:xfrm>
            <a:off x="2245750" y="548640"/>
            <a:ext cx="2627867" cy="2392455"/>
            <a:chOff x="3108635" y="1565796"/>
            <a:chExt cx="4930468" cy="5981139"/>
          </a:xfrm>
        </p:grpSpPr>
        <p:pic>
          <p:nvPicPr>
            <p:cNvPr id="11" name="Picture 2" descr="Image:Walt Disney World - Animal Kingdom - Savanna.jpg"/>
            <p:cNvPicPr>
              <a:picLocks noChangeAspect="1" noChangeArrowheads="1"/>
            </p:cNvPicPr>
            <p:nvPr/>
          </p:nvPicPr>
          <p:blipFill rotWithShape="1">
            <a:blip r:embed="rId4">
              <a:extLst>
                <a:ext uri="{28A0092B-C50C-407E-A947-70E740481C1C}">
                  <a14:useLocalDpi xmlns:a14="http://schemas.microsoft.com/office/drawing/2010/main" val="0"/>
                </a:ext>
              </a:extLst>
            </a:blip>
            <a:srcRect l="8998" r="24038"/>
            <a:stretch/>
          </p:blipFill>
          <p:spPr bwMode="auto">
            <a:xfrm>
              <a:off x="3464124" y="1565796"/>
              <a:ext cx="4574979" cy="54808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1915676" y="5998479"/>
              <a:ext cx="2741415" cy="35549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a:t>
              </a:r>
              <a:r>
                <a:rPr lang="en-US" sz="600" dirty="0" err="1">
                  <a:solidFill>
                    <a:schemeClr val="bg2">
                      <a:lumMod val="50000"/>
                    </a:schemeClr>
                  </a:solidFill>
                  <a:latin typeface="+mj-lt"/>
                  <a:cs typeface="Calibri" pitchFamily="34" charset="0"/>
                </a:rPr>
                <a:t>LtPowers</a:t>
              </a:r>
              <a:endParaRPr lang="en-US" sz="600" dirty="0">
                <a:solidFill>
                  <a:schemeClr val="bg2">
                    <a:lumMod val="50000"/>
                  </a:schemeClr>
                </a:solidFill>
                <a:latin typeface="+mj-lt"/>
                <a:cs typeface="Calibri" pitchFamily="34" charset="0"/>
              </a:endParaRPr>
            </a:p>
          </p:txBody>
        </p:sp>
      </p:grpSp>
    </p:spTree>
    <p:extLst>
      <p:ext uri="{BB962C8B-B14F-4D97-AF65-F5344CB8AC3E}">
        <p14:creationId xmlns:p14="http://schemas.microsoft.com/office/powerpoint/2010/main" val="82630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Predators</a:t>
            </a:r>
            <a:endParaRPr lang="en-US" dirty="0"/>
          </a:p>
        </p:txBody>
      </p:sp>
      <p:sp>
        <p:nvSpPr>
          <p:cNvPr id="3" name="Text Placeholder 2"/>
          <p:cNvSpPr>
            <a:spLocks noGrp="1"/>
          </p:cNvSpPr>
          <p:nvPr>
            <p:ph type="body" sz="quarter" idx="10"/>
          </p:nvPr>
        </p:nvSpPr>
        <p:spPr/>
        <p:txBody>
          <a:bodyPr/>
          <a:lstStyle/>
          <a:p>
            <a:r>
              <a:rPr lang="en-US" u="sng" dirty="0">
                <a:hlinkClick r:id="rId3"/>
              </a:rPr>
              <a:t>http://</a:t>
            </a:r>
            <a:r>
              <a:rPr lang="en-US" u="sng" dirty="0" smtClean="0">
                <a:hlinkClick r:id="rId3"/>
              </a:rPr>
              <a:t>idahoptv.org/dialogue4kids/season4/prey/facts.cfm</a:t>
            </a:r>
            <a:endParaRPr lang="en-US" u="sng" dirty="0" smtClean="0"/>
          </a:p>
          <a:p>
            <a:r>
              <a:rPr lang="en-US" dirty="0" smtClean="0"/>
              <a:t>KEYWORDS:</a:t>
            </a:r>
          </a:p>
          <a:p>
            <a:r>
              <a:rPr lang="en-US" dirty="0" smtClean="0"/>
              <a:t>Claws, jaws, teeth</a:t>
            </a:r>
            <a:endParaRPr lang="en-US" dirty="0"/>
          </a:p>
          <a:p>
            <a:endParaRPr lang="en-US" dirty="0"/>
          </a:p>
        </p:txBody>
      </p:sp>
      <p:sp>
        <p:nvSpPr>
          <p:cNvPr id="4" name="Content Placeholder 3"/>
          <p:cNvSpPr>
            <a:spLocks noGrp="1"/>
          </p:cNvSpPr>
          <p:nvPr>
            <p:ph sz="quarter" idx="15"/>
          </p:nvPr>
        </p:nvSpPr>
        <p:spPr/>
        <p:txBody>
          <a:bodyPr/>
          <a:lstStyle/>
          <a:p>
            <a:r>
              <a:rPr lang="en-US" dirty="0" smtClean="0"/>
              <a:t>What are the three main weapons of predators?</a:t>
            </a:r>
          </a:p>
          <a:p>
            <a:r>
              <a:rPr lang="en-US" dirty="0" smtClean="0"/>
              <a:t>[text area 3 lines]</a:t>
            </a:r>
          </a:p>
          <a:p>
            <a:endParaRPr lang="en-US" dirty="0"/>
          </a:p>
          <a:p>
            <a:r>
              <a:rPr lang="en-US" dirty="0" smtClean="0"/>
              <a:t>Check </a:t>
            </a:r>
            <a:r>
              <a:rPr lang="en-US" dirty="0" smtClean="0"/>
              <a:t>the items you included.</a:t>
            </a:r>
          </a:p>
          <a:p>
            <a:r>
              <a:rPr lang="en-US" dirty="0" smtClean="0"/>
              <a:t>[-] claws</a:t>
            </a:r>
          </a:p>
          <a:p>
            <a:r>
              <a:rPr lang="en-US" dirty="0" smtClean="0"/>
              <a:t>[-] jaws</a:t>
            </a:r>
          </a:p>
          <a:p>
            <a:r>
              <a:rPr lang="en-US" dirty="0" smtClean="0"/>
              <a:t>[-] </a:t>
            </a:r>
            <a:r>
              <a:rPr lang="en-US" dirty="0" smtClean="0"/>
              <a:t>teeth</a:t>
            </a:r>
            <a:endParaRPr lang="en-US" dirty="0" smtClean="0"/>
          </a:p>
        </p:txBody>
      </p:sp>
      <p:sp>
        <p:nvSpPr>
          <p:cNvPr id="5" name="Content Placeholder 4"/>
          <p:cNvSpPr>
            <a:spLocks noGrp="1"/>
          </p:cNvSpPr>
          <p:nvPr>
            <p:ph sz="quarter" idx="16"/>
          </p:nvPr>
        </p:nvSpPr>
        <p:spPr/>
        <p:txBody>
          <a:bodyPr/>
          <a:lstStyle/>
          <a:p>
            <a:r>
              <a:rPr lang="en-US" dirty="0" smtClean="0"/>
              <a:t>Read the information on predators using </a:t>
            </a:r>
            <a:r>
              <a:rPr lang="en-US" dirty="0" smtClean="0">
                <a:hlinkClick r:id="rId3"/>
              </a:rPr>
              <a:t>this link</a:t>
            </a:r>
            <a:r>
              <a:rPr lang="en-US" dirty="0" smtClean="0"/>
              <a:t>, then answer the questions provided.</a:t>
            </a:r>
          </a:p>
          <a:p>
            <a:r>
              <a:rPr lang="en-US" dirty="0" smtClean="0"/>
              <a:t>Which organisms are considered predators? Check all that apply.</a:t>
            </a:r>
          </a:p>
          <a:p>
            <a:r>
              <a:rPr lang="en-US" dirty="0" smtClean="0"/>
              <a:t>[ ] </a:t>
            </a:r>
            <a:r>
              <a:rPr lang="en-US" dirty="0" smtClean="0"/>
              <a:t>organisms that eat meat</a:t>
            </a:r>
          </a:p>
          <a:p>
            <a:r>
              <a:rPr lang="en-US" dirty="0" smtClean="0"/>
              <a:t>[] organisms that eat plants</a:t>
            </a:r>
          </a:p>
          <a:p>
            <a:r>
              <a:rPr lang="en-US" dirty="0" smtClean="0"/>
              <a:t>[ ] </a:t>
            </a:r>
            <a:r>
              <a:rPr lang="en-US" dirty="0" smtClean="0"/>
              <a:t>organisms that eat carcasses of animals</a:t>
            </a:r>
          </a:p>
          <a:p>
            <a:r>
              <a:rPr lang="en-US" dirty="0" smtClean="0"/>
              <a:t>[] organisms that eat plants and </a:t>
            </a:r>
            <a:r>
              <a:rPr lang="en-US" dirty="0" smtClean="0"/>
              <a:t>animals</a:t>
            </a:r>
            <a:endParaRPr lang="en-US" dirty="0" smtClean="0"/>
          </a:p>
        </p:txBody>
      </p:sp>
    </p:spTree>
    <p:extLst>
      <p:ext uri="{BB962C8B-B14F-4D97-AF65-F5344CB8AC3E}">
        <p14:creationId xmlns:p14="http://schemas.microsoft.com/office/powerpoint/2010/main" val="285148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Symbiosis</a:t>
            </a:r>
            <a:endParaRPr lang="en-US" dirty="0"/>
          </a:p>
        </p:txBody>
      </p:sp>
      <p:sp>
        <p:nvSpPr>
          <p:cNvPr id="3" name="Text Placeholder 2"/>
          <p:cNvSpPr>
            <a:spLocks noGrp="1"/>
          </p:cNvSpPr>
          <p:nvPr>
            <p:ph type="body" sz="quarter" idx="10"/>
          </p:nvPr>
        </p:nvSpPr>
        <p:spPr/>
        <p:txBody>
          <a:bodyPr/>
          <a:lstStyle/>
          <a:p>
            <a:r>
              <a:rPr lang="en-US" u="sng" dirty="0">
                <a:hlinkClick r:id="rId3"/>
              </a:rPr>
              <a:t>http://www.marietta.edu/~</a:t>
            </a:r>
            <a:r>
              <a:rPr lang="en-US" u="sng" dirty="0" smtClean="0">
                <a:hlinkClick r:id="rId3"/>
              </a:rPr>
              <a:t>biol/biomes/symbiosis.htm</a:t>
            </a:r>
            <a:endParaRPr lang="en-US" u="sng" dirty="0" smtClean="0"/>
          </a:p>
          <a:p>
            <a:r>
              <a:rPr lang="en-US" dirty="0" smtClean="0"/>
              <a:t>DD1</a:t>
            </a:r>
          </a:p>
          <a:p>
            <a:r>
              <a:rPr lang="en-US" dirty="0" smtClean="0"/>
              <a:t>Commensalism</a:t>
            </a:r>
          </a:p>
          <a:p>
            <a:r>
              <a:rPr lang="en-US" dirty="0" smtClean="0"/>
              <a:t>*Mutualism</a:t>
            </a:r>
          </a:p>
          <a:p>
            <a:r>
              <a:rPr lang="en-US" dirty="0" smtClean="0"/>
              <a:t>Parasitism</a:t>
            </a:r>
          </a:p>
          <a:p>
            <a:r>
              <a:rPr lang="en-US" dirty="0" smtClean="0"/>
              <a:t>DD2</a:t>
            </a:r>
          </a:p>
          <a:p>
            <a:r>
              <a:rPr lang="en-US" dirty="0" smtClean="0"/>
              <a:t>Commensalism</a:t>
            </a:r>
          </a:p>
          <a:p>
            <a:r>
              <a:rPr lang="en-US" dirty="0" smtClean="0"/>
              <a:t>Mutualism</a:t>
            </a:r>
          </a:p>
          <a:p>
            <a:r>
              <a:rPr lang="en-US" dirty="0" smtClean="0"/>
              <a:t>*Parasitism</a:t>
            </a:r>
          </a:p>
          <a:p>
            <a:endParaRPr lang="en-US" dirty="0" smtClean="0"/>
          </a:p>
          <a:p>
            <a:endParaRPr lang="en-US" dirty="0"/>
          </a:p>
          <a:p>
            <a:endParaRPr lang="en-US" dirty="0"/>
          </a:p>
        </p:txBody>
      </p:sp>
      <p:sp>
        <p:nvSpPr>
          <p:cNvPr id="4" name="Content Placeholder 3"/>
          <p:cNvSpPr>
            <a:spLocks noGrp="1"/>
          </p:cNvSpPr>
          <p:nvPr>
            <p:ph sz="quarter" idx="15"/>
          </p:nvPr>
        </p:nvSpPr>
        <p:spPr/>
        <p:txBody>
          <a:bodyPr/>
          <a:lstStyle/>
          <a:p>
            <a:r>
              <a:rPr lang="en-US" dirty="0" smtClean="0"/>
              <a:t>Identify the type of symbiosis described.</a:t>
            </a:r>
          </a:p>
          <a:p>
            <a:r>
              <a:rPr lang="en-US" dirty="0" smtClean="0"/>
              <a:t>DD2 The brown-headed cowbirds lay eggs in other birds’ nests. They trick the birds into raising their young. The cowbirds hatch first and push the eggs out of the next. The cowbirds are then fed by the nest-builder.</a:t>
            </a:r>
          </a:p>
          <a:p>
            <a:pPr>
              <a:lnSpc>
                <a:spcPct val="100000"/>
              </a:lnSpc>
              <a:spcBef>
                <a:spcPts val="0"/>
              </a:spcBef>
            </a:pPr>
            <a:endParaRPr lang="en-US" dirty="0" smtClean="0"/>
          </a:p>
          <a:p>
            <a:pPr>
              <a:lnSpc>
                <a:spcPct val="100000"/>
              </a:lnSpc>
              <a:spcBef>
                <a:spcPts val="0"/>
              </a:spcBef>
            </a:pPr>
            <a:r>
              <a:rPr lang="en-US" dirty="0" smtClean="0"/>
              <a:t>Parasitism   </a:t>
            </a:r>
            <a:r>
              <a:rPr lang="en-US" dirty="0"/>
              <a:t>Commensalism    Mutualism</a:t>
            </a:r>
          </a:p>
          <a:p>
            <a:endParaRPr lang="en-US" dirty="0"/>
          </a:p>
        </p:txBody>
      </p:sp>
      <p:sp>
        <p:nvSpPr>
          <p:cNvPr id="5" name="Content Placeholder 4"/>
          <p:cNvSpPr>
            <a:spLocks noGrp="1"/>
          </p:cNvSpPr>
          <p:nvPr>
            <p:ph sz="quarter" idx="16"/>
          </p:nvPr>
        </p:nvSpPr>
        <p:spPr/>
        <p:txBody>
          <a:bodyPr/>
          <a:lstStyle/>
          <a:p>
            <a:r>
              <a:rPr lang="en-US" dirty="0" smtClean="0"/>
              <a:t>Read about symbiosis using </a:t>
            </a:r>
            <a:r>
              <a:rPr lang="en-US" dirty="0" smtClean="0">
                <a:hlinkClick r:id="rId3"/>
              </a:rPr>
              <a:t>this link</a:t>
            </a:r>
            <a:r>
              <a:rPr lang="en-US" dirty="0" smtClean="0"/>
              <a:t>, then answer the questions provided.</a:t>
            </a:r>
          </a:p>
          <a:p>
            <a:r>
              <a:rPr lang="en-US" dirty="0" smtClean="0"/>
              <a:t>Identify the type of symbiosis described.</a:t>
            </a:r>
          </a:p>
          <a:p>
            <a:r>
              <a:rPr lang="en-US" dirty="0" smtClean="0"/>
              <a:t>DD1 The Saguaro Cactus provides food for the white-winged dove through the large fruit on the cactus. The bird consumes the fruit, ingesting the seeds, and then deposits the seeds in a new location. The cactus gets the seeds transported to a new location and the bird gets food.</a:t>
            </a:r>
          </a:p>
          <a:p>
            <a:pPr>
              <a:lnSpc>
                <a:spcPct val="100000"/>
              </a:lnSpc>
              <a:spcBef>
                <a:spcPts val="0"/>
              </a:spcBef>
            </a:pPr>
            <a:endParaRPr lang="en-US" dirty="0" smtClean="0"/>
          </a:p>
          <a:p>
            <a:pPr>
              <a:lnSpc>
                <a:spcPct val="100000"/>
              </a:lnSpc>
              <a:spcBef>
                <a:spcPts val="0"/>
              </a:spcBef>
            </a:pPr>
            <a:r>
              <a:rPr lang="en-US" dirty="0" smtClean="0"/>
              <a:t>Parasitism   </a:t>
            </a:r>
            <a:r>
              <a:rPr lang="en-US" dirty="0"/>
              <a:t>Commensalism    Mutualism</a:t>
            </a:r>
          </a:p>
          <a:p>
            <a:endParaRPr lang="en-US" dirty="0"/>
          </a:p>
        </p:txBody>
      </p:sp>
      <p:sp>
        <p:nvSpPr>
          <p:cNvPr id="6" name="Oval 5"/>
          <p:cNvSpPr/>
          <p:nvPr/>
        </p:nvSpPr>
        <p:spPr bwMode="auto">
          <a:xfrm>
            <a:off x="1466192" y="2191406"/>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438401" y="1601250"/>
            <a:ext cx="748863"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768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Invasive Species</a:t>
            </a:r>
            <a:endParaRPr lang="en-US" dirty="0"/>
          </a:p>
        </p:txBody>
      </p:sp>
      <p:sp>
        <p:nvSpPr>
          <p:cNvPr id="3" name="Text Placeholder 2"/>
          <p:cNvSpPr>
            <a:spLocks noGrp="1"/>
          </p:cNvSpPr>
          <p:nvPr>
            <p:ph type="body" sz="quarter" idx="10"/>
          </p:nvPr>
        </p:nvSpPr>
        <p:spPr/>
        <p:txBody>
          <a:bodyPr/>
          <a:lstStyle/>
          <a:p>
            <a:r>
              <a:rPr lang="en-US" u="sng" dirty="0">
                <a:hlinkClick r:id="rId3"/>
              </a:rPr>
              <a:t>http://</a:t>
            </a:r>
            <a:r>
              <a:rPr lang="en-US" u="sng" dirty="0" smtClean="0">
                <a:hlinkClick r:id="rId3"/>
              </a:rPr>
              <a:t>dnr.wi.gov/org/caer/ce/eek/veg/plants/wildparsnip.htm</a:t>
            </a:r>
            <a:endParaRPr lang="en-US" u="sng" dirty="0" smtClean="0"/>
          </a:p>
          <a:p>
            <a:r>
              <a:rPr lang="en-US" dirty="0" smtClean="0"/>
              <a:t>KEYWORDS: Europe, Asia, burn, burns, skin, reproduce, rapidly, removed, root, brush cutter</a:t>
            </a:r>
          </a:p>
          <a:p>
            <a:endParaRPr lang="en-US" dirty="0"/>
          </a:p>
        </p:txBody>
      </p:sp>
      <p:sp>
        <p:nvSpPr>
          <p:cNvPr id="4" name="Content Placeholder 3"/>
          <p:cNvSpPr>
            <a:spLocks noGrp="1"/>
          </p:cNvSpPr>
          <p:nvPr>
            <p:ph sz="quarter" idx="15"/>
          </p:nvPr>
        </p:nvSpPr>
        <p:spPr/>
        <p:txBody>
          <a:bodyPr/>
          <a:lstStyle/>
          <a:p>
            <a:r>
              <a:rPr lang="en-US" dirty="0" smtClean="0"/>
              <a:t>Check the items you included.</a:t>
            </a:r>
          </a:p>
          <a:p>
            <a:r>
              <a:rPr lang="en-US" dirty="0" smtClean="0"/>
              <a:t>[-] Homeland Europe and Asia</a:t>
            </a:r>
          </a:p>
          <a:p>
            <a:r>
              <a:rPr lang="en-US" dirty="0" smtClean="0"/>
              <a:t>[-] invaded the entire state of Wisconsin</a:t>
            </a:r>
          </a:p>
          <a:p>
            <a:r>
              <a:rPr lang="en-US" dirty="0" smtClean="0"/>
              <a:t>[-] can burn your skin</a:t>
            </a:r>
          </a:p>
          <a:p>
            <a:r>
              <a:rPr lang="en-US" dirty="0" smtClean="0"/>
              <a:t>[-] reproduces rapidly</a:t>
            </a:r>
          </a:p>
          <a:p>
            <a:r>
              <a:rPr lang="en-US" dirty="0" smtClean="0"/>
              <a:t>[-] can be removed at root or with a power brush cutter for large </a:t>
            </a:r>
            <a:r>
              <a:rPr lang="en-US" dirty="0" smtClean="0"/>
              <a:t>populations</a:t>
            </a:r>
            <a:endParaRPr lang="en-US" dirty="0" smtClean="0"/>
          </a:p>
        </p:txBody>
      </p:sp>
      <p:sp>
        <p:nvSpPr>
          <p:cNvPr id="5" name="Content Placeholder 4"/>
          <p:cNvSpPr>
            <a:spLocks noGrp="1"/>
          </p:cNvSpPr>
          <p:nvPr>
            <p:ph sz="quarter" idx="16"/>
          </p:nvPr>
        </p:nvSpPr>
        <p:spPr/>
        <p:txBody>
          <a:bodyPr/>
          <a:lstStyle/>
          <a:p>
            <a:r>
              <a:rPr lang="en-US" dirty="0" smtClean="0"/>
              <a:t>Read about invasive species in Wisconsin using </a:t>
            </a:r>
            <a:r>
              <a:rPr lang="en-US" dirty="0" smtClean="0">
                <a:hlinkClick r:id="rId4"/>
              </a:rPr>
              <a:t>this link</a:t>
            </a:r>
            <a:r>
              <a:rPr lang="en-US" dirty="0" smtClean="0"/>
              <a:t>, then answer the questions provided.</a:t>
            </a:r>
          </a:p>
          <a:p>
            <a:r>
              <a:rPr lang="en-US" dirty="0" smtClean="0"/>
              <a:t>Describe the invasion of wild parsnip including the harm it is causing.</a:t>
            </a:r>
          </a:p>
          <a:p>
            <a:r>
              <a:rPr lang="en-US" dirty="0" smtClean="0"/>
              <a:t>[text area 5 lines]</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17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Invasive Species</a:t>
            </a:r>
            <a:endParaRPr lang="en-US" dirty="0"/>
          </a:p>
        </p:txBody>
      </p:sp>
      <p:sp>
        <p:nvSpPr>
          <p:cNvPr id="3" name="Text Placeholder 2"/>
          <p:cNvSpPr>
            <a:spLocks noGrp="1"/>
          </p:cNvSpPr>
          <p:nvPr>
            <p:ph type="body" sz="quarter" idx="10"/>
          </p:nvPr>
        </p:nvSpPr>
        <p:spPr/>
        <p:txBody>
          <a:bodyPr/>
          <a:lstStyle/>
          <a:p>
            <a:r>
              <a:rPr lang="en-US" dirty="0">
                <a:hlinkClick r:id="rId3"/>
              </a:rPr>
              <a:t>http://</a:t>
            </a:r>
            <a:r>
              <a:rPr lang="en-US" dirty="0" smtClean="0">
                <a:hlinkClick r:id="rId3"/>
              </a:rPr>
              <a:t>dnr.wi.gov/org/caer/ce/eek/earth/isam09.htm</a:t>
            </a:r>
            <a:endParaRPr lang="en-US" dirty="0" smtClean="0"/>
          </a:p>
          <a:p>
            <a:r>
              <a:rPr lang="en-US" dirty="0" smtClean="0"/>
              <a:t>KEYWORDS: clean, brush, pick, seeds, clothes, shoes, pets, remove, plant, parts, trails, hiking, firewood, avoid</a:t>
            </a:r>
            <a:r>
              <a:rPr lang="en-US" smtClean="0"/>
              <a:t>, transferring</a:t>
            </a:r>
          </a:p>
          <a:p>
            <a:endParaRPr lang="en-US" dirty="0" smtClean="0"/>
          </a:p>
          <a:p>
            <a:endParaRPr lang="en-US" dirty="0"/>
          </a:p>
        </p:txBody>
      </p:sp>
      <p:sp>
        <p:nvSpPr>
          <p:cNvPr id="4" name="Content Placeholder 3"/>
          <p:cNvSpPr>
            <a:spLocks noGrp="1"/>
          </p:cNvSpPr>
          <p:nvPr>
            <p:ph sz="quarter" idx="15"/>
          </p:nvPr>
        </p:nvSpPr>
        <p:spPr/>
        <p:txBody>
          <a:bodyPr/>
          <a:lstStyle/>
          <a:p>
            <a:r>
              <a:rPr lang="en-US" dirty="0" smtClean="0"/>
              <a:t>Check the items you included.</a:t>
            </a:r>
          </a:p>
          <a:p>
            <a:r>
              <a:rPr lang="en-US" dirty="0" smtClean="0"/>
              <a:t>[-] brush or pick seeds off your clothes</a:t>
            </a:r>
          </a:p>
          <a:p>
            <a:r>
              <a:rPr lang="en-US" dirty="0" smtClean="0"/>
              <a:t>[-] put seeds you find at home in the trash</a:t>
            </a:r>
          </a:p>
          <a:p>
            <a:r>
              <a:rPr lang="en-US" dirty="0" smtClean="0"/>
              <a:t>[-] clean your pets (coat and feet) to remove seeds and plant parts you find</a:t>
            </a:r>
          </a:p>
          <a:p>
            <a:r>
              <a:rPr lang="en-US" dirty="0" smtClean="0"/>
              <a:t>[-] stay on trails when hiking</a:t>
            </a:r>
          </a:p>
          <a:p>
            <a:r>
              <a:rPr lang="en-US" dirty="0" smtClean="0"/>
              <a:t>[-] check boats, trailers, shoes, bikes, and people for plant seeds or plant parts</a:t>
            </a:r>
          </a:p>
          <a:p>
            <a:r>
              <a:rPr lang="en-US" dirty="0" smtClean="0"/>
              <a:t>[-] use firewood in the same place you find it to avoid transferring </a:t>
            </a:r>
            <a:r>
              <a:rPr lang="en-US" dirty="0" smtClean="0"/>
              <a:t>seeds</a:t>
            </a:r>
            <a:endParaRPr lang="en-US" dirty="0" smtClean="0"/>
          </a:p>
        </p:txBody>
      </p:sp>
      <p:sp>
        <p:nvSpPr>
          <p:cNvPr id="5" name="Content Placeholder 4"/>
          <p:cNvSpPr>
            <a:spLocks noGrp="1"/>
          </p:cNvSpPr>
          <p:nvPr>
            <p:ph sz="quarter" idx="16"/>
          </p:nvPr>
        </p:nvSpPr>
        <p:spPr/>
        <p:txBody>
          <a:bodyPr/>
          <a:lstStyle/>
          <a:p>
            <a:r>
              <a:rPr lang="en-US" dirty="0" smtClean="0"/>
              <a:t>Read about defending invasive species using </a:t>
            </a:r>
            <a:r>
              <a:rPr lang="en-US" dirty="0" smtClean="0">
                <a:hlinkClick r:id="rId3"/>
              </a:rPr>
              <a:t>this link, </a:t>
            </a:r>
            <a:r>
              <a:rPr lang="en-US" dirty="0" smtClean="0"/>
              <a:t>then answer the questions provided.</a:t>
            </a:r>
          </a:p>
          <a:p>
            <a:r>
              <a:rPr lang="en-US" dirty="0" smtClean="0"/>
              <a:t>Describe how you can avoid spreading invasive plant species.</a:t>
            </a:r>
          </a:p>
          <a:p>
            <a:r>
              <a:rPr lang="en-US" dirty="0" smtClean="0"/>
              <a:t>[text area 6 lines]</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1052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How </a:t>
            </a:r>
            <a:r>
              <a:rPr lang="en-US" dirty="0"/>
              <a:t>do organisms interact with each other and the environment?</a:t>
            </a:r>
          </a:p>
        </p:txBody>
      </p:sp>
      <p:sp>
        <p:nvSpPr>
          <p:cNvPr id="8" name="Text Placeholder 7"/>
          <p:cNvSpPr>
            <a:spLocks noGrp="1"/>
          </p:cNvSpPr>
          <p:nvPr>
            <p:ph type="body" sz="quarter" idx="10"/>
          </p:nvPr>
        </p:nvSpPr>
        <p:spPr/>
        <p:txBody>
          <a:bodyPr/>
          <a:lstStyle/>
          <a:p>
            <a:r>
              <a:rPr lang="en-US" dirty="0" smtClean="0"/>
              <a:t>Please adjust the boxes as needed. The top two boxes need to be one color, while the remaining three boxes, on the bottom, need to be a different color (but all three the same)</a:t>
            </a:r>
            <a:endParaRPr lang="en-US" dirty="0"/>
          </a:p>
        </p:txBody>
      </p:sp>
      <p:sp>
        <p:nvSpPr>
          <p:cNvPr id="9" name="Content Placeholder 8"/>
          <p:cNvSpPr>
            <a:spLocks noGrp="1"/>
          </p:cNvSpPr>
          <p:nvPr>
            <p:ph sz="quarter" idx="13"/>
          </p:nvPr>
        </p:nvSpPr>
        <p:spPr/>
        <p:txBody>
          <a:bodyPr/>
          <a:lstStyle/>
          <a:p>
            <a:r>
              <a:rPr lang="en-US" dirty="0" smtClean="0"/>
              <a:t>A species is a </a:t>
            </a:r>
            <a:r>
              <a:rPr lang="en-US" dirty="0"/>
              <a:t>group of organisms that breed and produce offspring that can breed</a:t>
            </a:r>
            <a:r>
              <a:rPr lang="en-US" dirty="0" smtClean="0"/>
              <a:t>.</a:t>
            </a:r>
          </a:p>
          <a:p>
            <a:r>
              <a:rPr lang="en-US" b="1" dirty="0" smtClean="0">
                <a:solidFill>
                  <a:schemeClr val="accent1"/>
                </a:solidFill>
              </a:rPr>
              <a:t>Next: </a:t>
            </a:r>
            <a:r>
              <a:rPr lang="en-US" dirty="0" smtClean="0"/>
              <a:t>Interactions among organisms</a:t>
            </a:r>
          </a:p>
          <a:p>
            <a:endParaRPr lang="en-US" dirty="0"/>
          </a:p>
        </p:txBody>
      </p:sp>
      <p:pic>
        <p:nvPicPr>
          <p:cNvPr id="10" name="Picture 9" descr="lesson_question-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88900"/>
            <a:ext cx="469900" cy="381000"/>
          </a:xfrm>
          <a:prstGeom prst="rect">
            <a:avLst/>
          </a:prstGeom>
        </p:spPr>
      </p:pic>
      <p:sp>
        <p:nvSpPr>
          <p:cNvPr id="12" name="Freeform 11"/>
          <p:cNvSpPr/>
          <p:nvPr/>
        </p:nvSpPr>
        <p:spPr>
          <a:xfrm>
            <a:off x="121971" y="1996014"/>
            <a:ext cx="918499"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b="1" dirty="0">
                <a:solidFill>
                  <a:srgbClr val="6F9347"/>
                </a:solidFill>
                <a:cs typeface="Calibri" pitchFamily="34" charset="0"/>
              </a:rPr>
              <a:t>Mutualism</a:t>
            </a:r>
          </a:p>
        </p:txBody>
      </p:sp>
      <p:sp>
        <p:nvSpPr>
          <p:cNvPr id="13" name="Freeform 12"/>
          <p:cNvSpPr/>
          <p:nvPr/>
        </p:nvSpPr>
        <p:spPr>
          <a:xfrm>
            <a:off x="1092566" y="1996014"/>
            <a:ext cx="1092353"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b="1" dirty="0">
                <a:solidFill>
                  <a:srgbClr val="6F9347"/>
                </a:solidFill>
                <a:cs typeface="Calibri" pitchFamily="34" charset="0"/>
              </a:rPr>
              <a:t>Commensalism</a:t>
            </a:r>
          </a:p>
        </p:txBody>
      </p:sp>
      <p:sp>
        <p:nvSpPr>
          <p:cNvPr id="14" name="Freeform 13"/>
          <p:cNvSpPr/>
          <p:nvPr/>
        </p:nvSpPr>
        <p:spPr>
          <a:xfrm>
            <a:off x="2245766" y="1996014"/>
            <a:ext cx="913588"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b="1" dirty="0">
                <a:solidFill>
                  <a:srgbClr val="6F9347"/>
                </a:solidFill>
                <a:cs typeface="Calibri" pitchFamily="34" charset="0"/>
              </a:rPr>
              <a:t>Parasitism</a:t>
            </a:r>
          </a:p>
        </p:txBody>
      </p:sp>
      <p:sp>
        <p:nvSpPr>
          <p:cNvPr id="15" name="Freeform 14"/>
          <p:cNvSpPr/>
          <p:nvPr/>
        </p:nvSpPr>
        <p:spPr>
          <a:xfrm>
            <a:off x="406400" y="1521995"/>
            <a:ext cx="1092353"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b="1" dirty="0">
                <a:solidFill>
                  <a:srgbClr val="6F9347"/>
                </a:solidFill>
                <a:cs typeface="Calibri" pitchFamily="34" charset="0"/>
              </a:rPr>
              <a:t>Predation</a:t>
            </a:r>
          </a:p>
        </p:txBody>
      </p:sp>
      <p:sp>
        <p:nvSpPr>
          <p:cNvPr id="16" name="Freeform 15"/>
          <p:cNvSpPr/>
          <p:nvPr/>
        </p:nvSpPr>
        <p:spPr>
          <a:xfrm>
            <a:off x="1638743" y="1521995"/>
            <a:ext cx="1092353" cy="325755"/>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000" b="1" dirty="0">
                <a:solidFill>
                  <a:srgbClr val="6F9347"/>
                </a:solidFill>
                <a:cs typeface="Calibri" pitchFamily="34" charset="0"/>
              </a:rPr>
              <a:t>Competition</a:t>
            </a:r>
          </a:p>
        </p:txBody>
      </p:sp>
    </p:spTree>
    <p:extLst>
      <p:ext uri="{BB962C8B-B14F-4D97-AF65-F5344CB8AC3E}">
        <p14:creationId xmlns:p14="http://schemas.microsoft.com/office/powerpoint/2010/main" val="136226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normAutofit/>
          </a:bodyPr>
          <a:lstStyle/>
          <a:p>
            <a:endParaRPr lang="en-US" dirty="0"/>
          </a:p>
        </p:txBody>
      </p:sp>
      <p:sp>
        <p:nvSpPr>
          <p:cNvPr id="9" name="Content Placeholder 8"/>
          <p:cNvSpPr>
            <a:spLocks noGrp="1"/>
          </p:cNvSpPr>
          <p:nvPr>
            <p:ph sz="quarter" idx="11"/>
          </p:nvPr>
        </p:nvSpPr>
        <p:spPr/>
        <p:txBody>
          <a:bodyPr/>
          <a:lstStyle/>
          <a:p>
            <a:endParaRPr lang="en-US"/>
          </a:p>
        </p:txBody>
      </p:sp>
      <p:sp>
        <p:nvSpPr>
          <p:cNvPr id="10" name="Content Placeholder 9"/>
          <p:cNvSpPr>
            <a:spLocks noGrp="1"/>
          </p:cNvSpPr>
          <p:nvPr>
            <p:ph sz="quarter" idx="13"/>
          </p:nvPr>
        </p:nvSpPr>
        <p:spPr/>
        <p:txBody>
          <a:bodyPr/>
          <a:lstStyle/>
          <a:p>
            <a:endParaRPr lang="en-US"/>
          </a:p>
        </p:txBody>
      </p:sp>
      <p:sp>
        <p:nvSpPr>
          <p:cNvPr id="8" name="Text Placeholder 7"/>
          <p:cNvSpPr>
            <a:spLocks noGrp="1"/>
          </p:cNvSpPr>
          <p:nvPr>
            <p:ph type="body" sz="quarter" idx="12"/>
          </p:nvPr>
        </p:nvSpPr>
        <p:spPr/>
        <p:txBody>
          <a:bodyPr/>
          <a:lstStyle/>
          <a:p>
            <a:pPr algn="ctr"/>
            <a:r>
              <a:rPr lang="en-US" sz="950" b="1" dirty="0" smtClean="0">
                <a:solidFill>
                  <a:schemeClr val="accent3"/>
                </a:solidFill>
              </a:rPr>
              <a:t>Predation</a:t>
            </a:r>
            <a:r>
              <a:rPr lang="en-US" sz="950" dirty="0" smtClean="0"/>
              <a:t> – an interaction where one species kills and consumes another species</a:t>
            </a:r>
            <a:endParaRPr lang="en-US" sz="950" dirty="0"/>
          </a:p>
        </p:txBody>
      </p:sp>
      <p:sp>
        <p:nvSpPr>
          <p:cNvPr id="3" name="Title 2"/>
          <p:cNvSpPr>
            <a:spLocks noGrp="1"/>
          </p:cNvSpPr>
          <p:nvPr>
            <p:ph type="title"/>
          </p:nvPr>
        </p:nvSpPr>
        <p:spPr/>
        <p:txBody>
          <a:bodyPr/>
          <a:lstStyle/>
          <a:p>
            <a:r>
              <a:rPr lang="en-US" dirty="0" smtClean="0"/>
              <a:t>Predation</a:t>
            </a:r>
            <a:endParaRPr lang="en-US" dirty="0"/>
          </a:p>
        </p:txBody>
      </p:sp>
      <p:grpSp>
        <p:nvGrpSpPr>
          <p:cNvPr id="6" name="Group 5"/>
          <p:cNvGrpSpPr/>
          <p:nvPr/>
        </p:nvGrpSpPr>
        <p:grpSpPr>
          <a:xfrm>
            <a:off x="171450" y="894090"/>
            <a:ext cx="2092325" cy="1396623"/>
            <a:chOff x="626478" y="3428997"/>
            <a:chExt cx="3925665" cy="3491559"/>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5" t="18523" r="18209" b="829"/>
            <a:stretch/>
          </p:blipFill>
          <p:spPr bwMode="auto">
            <a:xfrm>
              <a:off x="626478" y="3428997"/>
              <a:ext cx="3925665" cy="305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9609" y="6446868"/>
              <a:ext cx="2819400"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licensed by </a:t>
              </a:r>
              <a:r>
                <a:rPr lang="en-US" sz="600" dirty="0" err="1">
                  <a:solidFill>
                    <a:schemeClr val="bg2">
                      <a:lumMod val="50000"/>
                    </a:schemeClr>
                  </a:solidFill>
                  <a:latin typeface="+mj-lt"/>
                  <a:cs typeface="Calibri" pitchFamily="34" charset="0"/>
                </a:rPr>
                <a:t>iStockphoto</a:t>
              </a:r>
              <a:endParaRPr lang="en-US" sz="600" dirty="0">
                <a:solidFill>
                  <a:schemeClr val="bg2">
                    <a:lumMod val="50000"/>
                  </a:schemeClr>
                </a:solidFill>
                <a:latin typeface="+mj-lt"/>
                <a:cs typeface="Calibri" pitchFamily="34" charset="0"/>
              </a:endParaRPr>
            </a:p>
          </p:txBody>
        </p:sp>
      </p:grpSp>
      <p:grpSp>
        <p:nvGrpSpPr>
          <p:cNvPr id="7" name="Group 6"/>
          <p:cNvGrpSpPr/>
          <p:nvPr/>
        </p:nvGrpSpPr>
        <p:grpSpPr>
          <a:xfrm>
            <a:off x="2609851" y="892495"/>
            <a:ext cx="2098674" cy="1390994"/>
            <a:chOff x="4877788" y="3428997"/>
            <a:chExt cx="3937576" cy="3477487"/>
          </a:xfrm>
        </p:grpSpPr>
        <p:pic>
          <p:nvPicPr>
            <p:cNvPr id="2064" name="Picture 16" descr="Charina trivirgata (Cope, 1861)"/>
            <p:cNvPicPr>
              <a:picLocks noChangeAspect="1" noChangeArrowheads="1"/>
            </p:cNvPicPr>
            <p:nvPr/>
          </p:nvPicPr>
          <p:blipFill rotWithShape="1">
            <a:blip r:embed="rId4">
              <a:extLst>
                <a:ext uri="{28A0092B-C50C-407E-A947-70E740481C1C}">
                  <a14:useLocalDpi xmlns:a14="http://schemas.microsoft.com/office/drawing/2010/main" val="0"/>
                </a:ext>
              </a:extLst>
            </a:blip>
            <a:srcRect l="7436" b="5598"/>
            <a:stretch/>
          </p:blipFill>
          <p:spPr bwMode="auto">
            <a:xfrm>
              <a:off x="4877788" y="3428997"/>
              <a:ext cx="3937576" cy="30549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876" y="6432796"/>
              <a:ext cx="2819399"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Cole </a:t>
              </a:r>
              <a:r>
                <a:rPr lang="en-US" sz="600" dirty="0" err="1">
                  <a:solidFill>
                    <a:schemeClr val="bg2">
                      <a:lumMod val="50000"/>
                    </a:schemeClr>
                  </a:solidFill>
                  <a:latin typeface="+mj-lt"/>
                  <a:cs typeface="Calibri" pitchFamily="34" charset="0"/>
                </a:rPr>
                <a:t>Shatto</a:t>
              </a:r>
              <a:endParaRPr lang="en-US" sz="600" dirty="0">
                <a:solidFill>
                  <a:schemeClr val="bg2">
                    <a:lumMod val="50000"/>
                  </a:schemeClr>
                </a:solidFill>
                <a:latin typeface="+mj-lt"/>
                <a:cs typeface="Calibri" pitchFamily="34" charset="0"/>
              </a:endParaRPr>
            </a:p>
          </p:txBody>
        </p:sp>
      </p:grpSp>
    </p:spTree>
    <p:extLst>
      <p:ext uri="{BB962C8B-B14F-4D97-AF65-F5344CB8AC3E}">
        <p14:creationId xmlns:p14="http://schemas.microsoft.com/office/powerpoint/2010/main" val="344462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7"/>
          </p:nvPr>
        </p:nvSpPr>
        <p:spPr>
          <a:noFill/>
        </p:spPr>
        <p:txBody>
          <a:bodyPr/>
          <a:lstStyle/>
          <a:p>
            <a:r>
              <a:rPr lang="en-US" b="1" dirty="0" smtClean="0">
                <a:solidFill>
                  <a:schemeClr val="accent3"/>
                </a:solidFill>
              </a:rPr>
              <a:t>Competition</a:t>
            </a:r>
            <a:r>
              <a:rPr lang="en-US" dirty="0" smtClean="0"/>
              <a:t> – an interaction where two species require the same limited resource such as food, water, shelter, or sunlight</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Competition</a:t>
            </a:r>
            <a:endParaRPr lang="en-US" dirty="0"/>
          </a:p>
        </p:txBody>
      </p:sp>
      <p:sp>
        <p:nvSpPr>
          <p:cNvPr id="5" name="Content Placeholder 4"/>
          <p:cNvSpPr>
            <a:spLocks noGrp="1"/>
          </p:cNvSpPr>
          <p:nvPr>
            <p:ph type="body" sz="quarter" idx="10"/>
          </p:nvPr>
        </p:nvSpPr>
        <p:spPr/>
        <p:txBody>
          <a:bodyPr>
            <a:normAutofit/>
          </a:bodyPr>
          <a:lstStyle/>
          <a:p>
            <a:r>
              <a:rPr lang="en-US" sz="800" kern="1200" dirty="0" smtClean="0"/>
              <a:t>Please adjust the images so the entire definition of competition can be seen.</a:t>
            </a:r>
            <a:endParaRPr lang="en-US" sz="800" kern="1200" dirty="0"/>
          </a:p>
          <a:p>
            <a:endParaRPr lang="en-US" dirty="0"/>
          </a:p>
        </p:txBody>
      </p:sp>
      <p:sp>
        <p:nvSpPr>
          <p:cNvPr id="11" name="Content Placeholder 10"/>
          <p:cNvSpPr>
            <a:spLocks noGrp="1"/>
          </p:cNvSpPr>
          <p:nvPr>
            <p:ph sz="quarter" idx="11"/>
          </p:nvPr>
        </p:nvSpPr>
        <p:spPr>
          <a:noFill/>
        </p:spPr>
        <p:txBody>
          <a:bodyPr/>
          <a:lstStyle/>
          <a:p>
            <a:endParaRPr lang="en-US" dirty="0"/>
          </a:p>
        </p:txBody>
      </p:sp>
      <p:sp>
        <p:nvSpPr>
          <p:cNvPr id="12" name="Content Placeholder 11"/>
          <p:cNvSpPr>
            <a:spLocks noGrp="1"/>
          </p:cNvSpPr>
          <p:nvPr>
            <p:ph sz="quarter" idx="12"/>
          </p:nvPr>
        </p:nvSpPr>
        <p:spPr>
          <a:noFill/>
        </p:spPr>
        <p:txBody>
          <a:bodyPr/>
          <a:lstStyle/>
          <a:p>
            <a:endParaRPr lang="en-US"/>
          </a:p>
        </p:txBody>
      </p:sp>
      <p:sp>
        <p:nvSpPr>
          <p:cNvPr id="13" name="Content Placeholder 12"/>
          <p:cNvSpPr>
            <a:spLocks noGrp="1"/>
          </p:cNvSpPr>
          <p:nvPr>
            <p:ph sz="quarter" idx="13"/>
          </p:nvPr>
        </p:nvSpPr>
        <p:spPr>
          <a:noFill/>
        </p:spPr>
        <p:txBody>
          <a:bodyPr/>
          <a:lstStyle/>
          <a:p>
            <a:endParaRPr lang="en-US"/>
          </a:p>
        </p:txBody>
      </p:sp>
      <p:grpSp>
        <p:nvGrpSpPr>
          <p:cNvPr id="2" name="Group 1"/>
          <p:cNvGrpSpPr/>
          <p:nvPr/>
        </p:nvGrpSpPr>
        <p:grpSpPr>
          <a:xfrm>
            <a:off x="138339" y="1203758"/>
            <a:ext cx="1340246" cy="1383645"/>
            <a:chOff x="259557" y="3200400"/>
            <a:chExt cx="2514599" cy="3459113"/>
          </a:xfrm>
        </p:grpSpPr>
        <p:pic>
          <p:nvPicPr>
            <p:cNvPr id="1026" name="Picture 2" descr="http://farm4.static.flickr.com/3117/2842633020_e444bdd44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573"/>
            <a:stretch/>
          </p:blipFill>
          <p:spPr bwMode="auto">
            <a:xfrm>
              <a:off x="304800" y="3200400"/>
              <a:ext cx="2424115" cy="301800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557" y="6185825"/>
              <a:ext cx="2514599"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Matthew </a:t>
              </a:r>
              <a:r>
                <a:rPr lang="en-US" sz="600" dirty="0" err="1">
                  <a:solidFill>
                    <a:schemeClr val="bg2">
                      <a:lumMod val="50000"/>
                    </a:schemeClr>
                  </a:solidFill>
                  <a:latin typeface="+mj-lt"/>
                  <a:cs typeface="Calibri" pitchFamily="34" charset="0"/>
                </a:rPr>
                <a:t>Westercamp</a:t>
              </a:r>
              <a:endParaRPr lang="en-US" sz="600" dirty="0">
                <a:solidFill>
                  <a:schemeClr val="bg2">
                    <a:lumMod val="50000"/>
                  </a:schemeClr>
                </a:solidFill>
                <a:latin typeface="+mj-lt"/>
                <a:cs typeface="Calibri" pitchFamily="34" charset="0"/>
              </a:endParaRPr>
            </a:p>
          </p:txBody>
        </p:sp>
      </p:grpSp>
      <p:grpSp>
        <p:nvGrpSpPr>
          <p:cNvPr id="8" name="Group 7"/>
          <p:cNvGrpSpPr/>
          <p:nvPr/>
        </p:nvGrpSpPr>
        <p:grpSpPr>
          <a:xfrm>
            <a:off x="1767770" y="1192042"/>
            <a:ext cx="1340247" cy="1395361"/>
            <a:chOff x="3068607" y="3185000"/>
            <a:chExt cx="2514600" cy="3488403"/>
          </a:xfrm>
        </p:grpSpPr>
        <p:pic>
          <p:nvPicPr>
            <p:cNvPr id="1030" name="Picture 6" descr="File:Sialia-Mexicana-Sunnyvale-Male-Feeding.jpg"/>
            <p:cNvPicPr>
              <a:picLocks noChangeAspect="1" noChangeArrowheads="1"/>
            </p:cNvPicPr>
            <p:nvPr/>
          </p:nvPicPr>
          <p:blipFill rotWithShape="1">
            <a:blip r:embed="rId4">
              <a:extLst>
                <a:ext uri="{28A0092B-C50C-407E-A947-70E740481C1C}">
                  <a14:useLocalDpi xmlns:a14="http://schemas.microsoft.com/office/drawing/2010/main" val="0"/>
                </a:ext>
              </a:extLst>
            </a:blip>
            <a:srcRect l="37608" t="19133" r="24917" b="12780"/>
            <a:stretch/>
          </p:blipFill>
          <p:spPr bwMode="auto">
            <a:xfrm>
              <a:off x="3115819" y="3185000"/>
              <a:ext cx="2420179" cy="30127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8607" y="6199715"/>
              <a:ext cx="2514600" cy="473688"/>
            </a:xfrm>
            <a:prstGeom prst="rect">
              <a:avLst/>
            </a:prstGeom>
            <a:noFill/>
          </p:spPr>
          <p:txBody>
            <a:bodyPr wrap="square" rtlCol="0">
              <a:spAutoFit/>
            </a:bodyPr>
            <a:lstStyle/>
            <a:p>
              <a:pPr algn="ctr"/>
              <a:r>
                <a:rPr lang="en-US" sz="600" dirty="0">
                  <a:solidFill>
                    <a:schemeClr val="bg2">
                      <a:lumMod val="50000"/>
                    </a:schemeClr>
                  </a:solidFill>
                  <a:latin typeface="+mj-lt"/>
                  <a:cs typeface="Calibri" pitchFamily="34" charset="0"/>
                </a:rPr>
                <a:t>Photo by </a:t>
              </a:r>
              <a:r>
                <a:rPr lang="en-US" sz="600" dirty="0" err="1">
                  <a:solidFill>
                    <a:schemeClr val="bg2">
                      <a:lumMod val="50000"/>
                    </a:schemeClr>
                  </a:solidFill>
                  <a:latin typeface="+mj-lt"/>
                  <a:cs typeface="Calibri" pitchFamily="34" charset="0"/>
                </a:rPr>
                <a:t>VivaVictoria</a:t>
              </a:r>
              <a:endParaRPr lang="en-US" sz="600" dirty="0">
                <a:solidFill>
                  <a:schemeClr val="bg2">
                    <a:lumMod val="50000"/>
                  </a:schemeClr>
                </a:solidFill>
                <a:latin typeface="+mj-lt"/>
                <a:cs typeface="Calibri" pitchFamily="34" charset="0"/>
              </a:endParaRPr>
            </a:p>
          </p:txBody>
        </p:sp>
      </p:grpSp>
      <p:pic>
        <p:nvPicPr>
          <p:cNvPr id="1028" name="Picture 4" descr="File:BN-for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99" r="19823"/>
          <a:stretch/>
        </p:blipFill>
        <p:spPr bwMode="auto">
          <a:xfrm>
            <a:off x="3419221" y="1192042"/>
            <a:ext cx="1289304" cy="12051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	Recalling Interactions Among Organisms</a:t>
            </a:r>
            <a:endParaRPr lang="en-US" dirty="0"/>
          </a:p>
        </p:txBody>
      </p:sp>
      <p:sp>
        <p:nvSpPr>
          <p:cNvPr id="13" name="Text Placeholder 12"/>
          <p:cNvSpPr>
            <a:spLocks noGrp="1"/>
          </p:cNvSpPr>
          <p:nvPr>
            <p:ph type="body" sz="quarter" idx="10"/>
          </p:nvPr>
        </p:nvSpPr>
        <p:spPr/>
        <p:txBody>
          <a:bodyPr/>
          <a:lstStyle/>
          <a:p>
            <a:r>
              <a:rPr lang="en-US" dirty="0" smtClean="0"/>
              <a:t>DD1</a:t>
            </a:r>
          </a:p>
          <a:p>
            <a:pPr>
              <a:spcBef>
                <a:spcPts val="0"/>
              </a:spcBef>
            </a:pPr>
            <a:r>
              <a:rPr lang="en-US" dirty="0" smtClean="0"/>
              <a:t>Competition</a:t>
            </a:r>
          </a:p>
          <a:p>
            <a:pPr>
              <a:spcBef>
                <a:spcPts val="0"/>
              </a:spcBef>
            </a:pPr>
            <a:r>
              <a:rPr lang="en-US" dirty="0" smtClean="0"/>
              <a:t>*Predation</a:t>
            </a:r>
          </a:p>
          <a:p>
            <a:pPr>
              <a:spcBef>
                <a:spcPts val="0"/>
              </a:spcBef>
            </a:pPr>
            <a:endParaRPr lang="en-US" dirty="0"/>
          </a:p>
          <a:p>
            <a:pPr>
              <a:spcBef>
                <a:spcPts val="0"/>
              </a:spcBef>
            </a:pPr>
            <a:r>
              <a:rPr lang="en-US" dirty="0" smtClean="0"/>
              <a:t>DD2</a:t>
            </a:r>
          </a:p>
          <a:p>
            <a:pPr>
              <a:spcBef>
                <a:spcPts val="0"/>
              </a:spcBef>
            </a:pPr>
            <a:r>
              <a:rPr lang="en-US" dirty="0" smtClean="0"/>
              <a:t>*Competition</a:t>
            </a:r>
            <a:endParaRPr lang="en-US" dirty="0"/>
          </a:p>
          <a:p>
            <a:pPr>
              <a:spcBef>
                <a:spcPts val="0"/>
              </a:spcBef>
            </a:pPr>
            <a:r>
              <a:rPr lang="en-US" dirty="0"/>
              <a:t>Predation</a:t>
            </a:r>
          </a:p>
          <a:p>
            <a:pPr>
              <a:spcBef>
                <a:spcPts val="0"/>
              </a:spcBef>
            </a:pPr>
            <a:endParaRPr lang="en-US" dirty="0" smtClean="0"/>
          </a:p>
          <a:p>
            <a:pPr>
              <a:spcBef>
                <a:spcPts val="0"/>
              </a:spcBef>
            </a:pPr>
            <a:r>
              <a:rPr lang="en-US" dirty="0" smtClean="0"/>
              <a:t>DD3</a:t>
            </a:r>
          </a:p>
          <a:p>
            <a:pPr>
              <a:spcBef>
                <a:spcPts val="0"/>
              </a:spcBef>
            </a:pPr>
            <a:r>
              <a:rPr lang="en-US" dirty="0" smtClean="0"/>
              <a:t>*Competition</a:t>
            </a:r>
            <a:endParaRPr lang="en-US" dirty="0"/>
          </a:p>
          <a:p>
            <a:pPr>
              <a:spcBef>
                <a:spcPts val="0"/>
              </a:spcBef>
            </a:pPr>
            <a:r>
              <a:rPr lang="en-US" dirty="0"/>
              <a:t>Predation</a:t>
            </a:r>
          </a:p>
          <a:p>
            <a:pPr>
              <a:spcBef>
                <a:spcPts val="0"/>
              </a:spcBef>
            </a:pPr>
            <a:endParaRPr lang="en-US" dirty="0" smtClean="0"/>
          </a:p>
          <a:p>
            <a:pPr>
              <a:spcBef>
                <a:spcPts val="0"/>
              </a:spcBef>
            </a:pPr>
            <a:r>
              <a:rPr lang="en-US" dirty="0" smtClean="0"/>
              <a:t>DD4</a:t>
            </a:r>
          </a:p>
          <a:p>
            <a:pPr>
              <a:spcBef>
                <a:spcPts val="0"/>
              </a:spcBef>
            </a:pPr>
            <a:r>
              <a:rPr lang="en-US" dirty="0"/>
              <a:t>Competition</a:t>
            </a:r>
          </a:p>
          <a:p>
            <a:pPr>
              <a:spcBef>
                <a:spcPts val="0"/>
              </a:spcBef>
            </a:pPr>
            <a:r>
              <a:rPr lang="en-US" dirty="0" smtClean="0"/>
              <a:t>*Predation</a:t>
            </a:r>
            <a:endParaRPr lang="en-US" dirty="0"/>
          </a:p>
          <a:p>
            <a:pPr>
              <a:spcBef>
                <a:spcPts val="0"/>
              </a:spcBef>
            </a:pPr>
            <a:endParaRPr lang="en-US" dirty="0" smtClean="0"/>
          </a:p>
          <a:p>
            <a:endParaRPr lang="en-US" dirty="0"/>
          </a:p>
        </p:txBody>
      </p:sp>
      <p:sp>
        <p:nvSpPr>
          <p:cNvPr id="12" name="Content Placeholder 11"/>
          <p:cNvSpPr>
            <a:spLocks noGrp="1"/>
          </p:cNvSpPr>
          <p:nvPr>
            <p:ph idx="1"/>
          </p:nvPr>
        </p:nvSpPr>
        <p:spPr/>
        <p:txBody>
          <a:bodyPr/>
          <a:lstStyle/>
          <a:p>
            <a:r>
              <a:rPr lang="en-US" dirty="0" smtClean="0"/>
              <a:t>Identify the interaction described below.</a:t>
            </a:r>
          </a:p>
          <a:p>
            <a:endParaRPr lang="en-US" dirty="0" smtClean="0"/>
          </a:p>
          <a:p>
            <a:r>
              <a:rPr lang="en-US" dirty="0" smtClean="0"/>
              <a:t>DD1 One organism benefits, while the other one is </a:t>
            </a:r>
            <a:r>
              <a:rPr lang="en-US" dirty="0" smtClean="0"/>
              <a:t>killed</a:t>
            </a:r>
          </a:p>
          <a:p>
            <a:pPr>
              <a:spcBef>
                <a:spcPts val="0"/>
              </a:spcBef>
            </a:pPr>
            <a:r>
              <a:rPr lang="en-US" dirty="0" smtClean="0"/>
              <a:t>Competition   Predation</a:t>
            </a:r>
            <a:endParaRPr lang="en-US" dirty="0"/>
          </a:p>
          <a:p>
            <a:r>
              <a:rPr lang="en-US" dirty="0" smtClean="0"/>
              <a:t>DD2 </a:t>
            </a:r>
            <a:r>
              <a:rPr lang="en-US" dirty="0" smtClean="0"/>
              <a:t>Two species need the same resource, which is limited</a:t>
            </a:r>
          </a:p>
          <a:p>
            <a:pPr>
              <a:spcBef>
                <a:spcPts val="0"/>
              </a:spcBef>
            </a:pPr>
            <a:r>
              <a:rPr lang="en-US" dirty="0" smtClean="0"/>
              <a:t>Competition   Predation</a:t>
            </a:r>
            <a:endParaRPr lang="en-US" dirty="0"/>
          </a:p>
          <a:p>
            <a:r>
              <a:rPr lang="en-US" dirty="0" smtClean="0"/>
              <a:t>DD3 </a:t>
            </a:r>
            <a:r>
              <a:rPr lang="en-US" dirty="0" smtClean="0"/>
              <a:t>Two male deer fight for the opportunity to mate with a female deer.</a:t>
            </a:r>
          </a:p>
          <a:p>
            <a:pPr>
              <a:spcBef>
                <a:spcPts val="0"/>
              </a:spcBef>
            </a:pPr>
            <a:r>
              <a:rPr lang="en-US" dirty="0" smtClean="0"/>
              <a:t>Competition   Predation</a:t>
            </a:r>
            <a:endParaRPr lang="en-US" dirty="0"/>
          </a:p>
          <a:p>
            <a:r>
              <a:rPr lang="en-US" dirty="0" smtClean="0"/>
              <a:t>DD4 </a:t>
            </a:r>
            <a:r>
              <a:rPr lang="en-US" dirty="0" smtClean="0"/>
              <a:t>An owl catches a mouse and eats it for dinner.</a:t>
            </a:r>
          </a:p>
          <a:p>
            <a:pPr>
              <a:spcBef>
                <a:spcPts val="0"/>
              </a:spcBef>
            </a:pPr>
            <a:r>
              <a:rPr lang="en-US" dirty="0" smtClean="0"/>
              <a:t>Competition   Predation</a:t>
            </a:r>
            <a:endParaRPr lang="en-US" dirty="0"/>
          </a:p>
          <a:p>
            <a:endParaRPr lang="en-US" dirty="0">
              <a:solidFill>
                <a:schemeClr val="accent1"/>
              </a:solidFill>
            </a:endParaRPr>
          </a:p>
        </p:txBody>
      </p:sp>
      <p:pic>
        <p:nvPicPr>
          <p:cNvPr id="14" name="Picture 13" descr="quick_check-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08" y="80602"/>
            <a:ext cx="469900" cy="381000"/>
          </a:xfrm>
          <a:prstGeom prst="rect">
            <a:avLst/>
          </a:prstGeom>
        </p:spPr>
      </p:pic>
      <p:sp>
        <p:nvSpPr>
          <p:cNvPr id="6" name="Oval 5"/>
          <p:cNvSpPr/>
          <p:nvPr/>
        </p:nvSpPr>
        <p:spPr bwMode="auto">
          <a:xfrm>
            <a:off x="717330" y="1135115"/>
            <a:ext cx="622738"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124308" y="1448850"/>
            <a:ext cx="622738"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24308" y="1805151"/>
            <a:ext cx="622738"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747046" y="2159875"/>
            <a:ext cx="622738" cy="274320"/>
          </a:xfrm>
          <a:prstGeom prst="ellipse">
            <a:avLst/>
          </a:prstGeom>
          <a:noFill/>
          <a:ln w="19050">
            <a:solidFill>
              <a:schemeClr val="accent1"/>
            </a:solidFill>
          </a:ln>
          <a:effectLs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113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lstStyle/>
          <a:p>
            <a:r>
              <a:rPr lang="en-US" dirty="0" smtClean="0"/>
              <a:t>Please adjust the boxes as needed. The three boxes need to stay the same color.</a:t>
            </a:r>
            <a:endParaRPr lang="en-US" dirty="0"/>
          </a:p>
        </p:txBody>
      </p:sp>
      <p:sp>
        <p:nvSpPr>
          <p:cNvPr id="7" name="Text Placeholder 6"/>
          <p:cNvSpPr>
            <a:spLocks noGrp="1"/>
          </p:cNvSpPr>
          <p:nvPr>
            <p:ph idx="1"/>
          </p:nvPr>
        </p:nvSpPr>
        <p:spPr/>
        <p:txBody>
          <a:bodyPr/>
          <a:lstStyle/>
          <a:p>
            <a:pPr algn="ctr"/>
            <a:r>
              <a:rPr lang="en-US" b="1" dirty="0">
                <a:solidFill>
                  <a:srgbClr val="6F9347"/>
                </a:solidFill>
              </a:rPr>
              <a:t>Symbiosis</a:t>
            </a:r>
            <a:r>
              <a:rPr lang="en-US" dirty="0"/>
              <a:t> is a long-term relationship between two different species </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Symbiotic Interactions</a:t>
            </a:r>
            <a:endParaRPr lang="en-US" dirty="0"/>
          </a:p>
        </p:txBody>
      </p:sp>
      <p:sp>
        <p:nvSpPr>
          <p:cNvPr id="4" name="Freeform 3"/>
          <p:cNvSpPr/>
          <p:nvPr/>
        </p:nvSpPr>
        <p:spPr>
          <a:xfrm>
            <a:off x="101187" y="1216445"/>
            <a:ext cx="1446857" cy="651510"/>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400" b="1" dirty="0">
                <a:solidFill>
                  <a:schemeClr val="accent3"/>
                </a:solidFill>
                <a:latin typeface="Calibri" pitchFamily="34" charset="0"/>
                <a:cs typeface="Calibri" pitchFamily="34" charset="0"/>
              </a:rPr>
              <a:t>Mutualism</a:t>
            </a:r>
          </a:p>
        </p:txBody>
      </p:sp>
      <p:sp>
        <p:nvSpPr>
          <p:cNvPr id="5" name="Freeform 4"/>
          <p:cNvSpPr/>
          <p:nvPr/>
        </p:nvSpPr>
        <p:spPr>
          <a:xfrm>
            <a:off x="1711860" y="1226178"/>
            <a:ext cx="1446857" cy="651510"/>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400" b="1" dirty="0">
                <a:solidFill>
                  <a:schemeClr val="accent3"/>
                </a:solidFill>
                <a:latin typeface="Calibri" pitchFamily="34" charset="0"/>
                <a:cs typeface="Calibri" pitchFamily="34" charset="0"/>
              </a:rPr>
              <a:t>Commensalism</a:t>
            </a:r>
          </a:p>
        </p:txBody>
      </p:sp>
      <p:sp>
        <p:nvSpPr>
          <p:cNvPr id="6" name="Freeform 5"/>
          <p:cNvSpPr/>
          <p:nvPr/>
        </p:nvSpPr>
        <p:spPr>
          <a:xfrm>
            <a:off x="3309436" y="1226178"/>
            <a:ext cx="1446857" cy="651510"/>
          </a:xfrm>
          <a:custGeom>
            <a:avLst/>
            <a:gdLst>
              <a:gd name="connsiteX0" fmla="*/ 0 w 2714624"/>
              <a:gd name="connsiteY0" fmla="*/ 0 h 1628775"/>
              <a:gd name="connsiteX1" fmla="*/ 2714624 w 2714624"/>
              <a:gd name="connsiteY1" fmla="*/ 0 h 1628775"/>
              <a:gd name="connsiteX2" fmla="*/ 2714624 w 2714624"/>
              <a:gd name="connsiteY2" fmla="*/ 1628775 h 1628775"/>
              <a:gd name="connsiteX3" fmla="*/ 0 w 2714624"/>
              <a:gd name="connsiteY3" fmla="*/ 1628775 h 1628775"/>
              <a:gd name="connsiteX4" fmla="*/ 0 w 2714624"/>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4" h="1628775">
                <a:moveTo>
                  <a:pt x="0" y="0"/>
                </a:moveTo>
                <a:lnTo>
                  <a:pt x="2714624" y="0"/>
                </a:lnTo>
                <a:lnTo>
                  <a:pt x="2714624" y="1628775"/>
                </a:lnTo>
                <a:lnTo>
                  <a:pt x="0" y="1628775"/>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4395" tIns="54395" rIns="54395" bIns="54395" numCol="1" spcCol="604" anchor="ctr" anchorCtr="0">
            <a:noAutofit/>
          </a:bodyPr>
          <a:lstStyle/>
          <a:p>
            <a:pPr algn="ctr" defTabSz="634613">
              <a:lnSpc>
                <a:spcPct val="90000"/>
              </a:lnSpc>
              <a:spcBef>
                <a:spcPct val="0"/>
              </a:spcBef>
              <a:spcAft>
                <a:spcPct val="35000"/>
              </a:spcAft>
            </a:pPr>
            <a:r>
              <a:rPr lang="en-US" sz="1400" b="1" dirty="0">
                <a:solidFill>
                  <a:schemeClr val="accent3"/>
                </a:solidFill>
                <a:latin typeface="Calibri" pitchFamily="34" charset="0"/>
                <a:cs typeface="Calibri" pitchFamily="34" charset="0"/>
              </a:rPr>
              <a:t>Parasitism</a:t>
            </a:r>
          </a:p>
        </p:txBody>
      </p:sp>
    </p:spTree>
    <p:extLst>
      <p:ext uri="{BB962C8B-B14F-4D97-AF65-F5344CB8AC3E}">
        <p14:creationId xmlns:p14="http://schemas.microsoft.com/office/powerpoint/2010/main" val="393079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Development To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5C2C88D9F4344BADCDA882C8950231" ma:contentTypeVersion="3" ma:contentTypeDescription="Create a new document." ma:contentTypeScope="" ma:versionID="39343472b6cb0e7923f1adc8a6e281ed">
  <xsd:schema xmlns:xsd="http://www.w3.org/2001/XMLSchema" xmlns:xs="http://www.w3.org/2001/XMLSchema" xmlns:p="http://schemas.microsoft.com/office/2006/metadata/properties" xmlns:ns2="8e8c147c-4a44-4efb-abf1-e3af25080dca" targetNamespace="http://schemas.microsoft.com/office/2006/metadata/properties" ma:root="true" ma:fieldsID="f17500eb64ac33182b0233a6d7c39266" ns2:_="">
    <xsd:import namespace="8e8c147c-4a44-4efb-abf1-e3af25080dca"/>
    <xsd:element name="properties">
      <xsd:complexType>
        <xsd:sequence>
          <xsd:element name="documentManagement">
            <xsd:complexType>
              <xsd:all>
                <xsd:element ref="ns2:TaxKeywordTaxHTField" minOccurs="0"/>
                <xsd:element ref="ns2:TaxCatchAl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c147c-4a44-4efb-abf1-e3af25080dca"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c92f40f2-0dae-420a-b818-205efde7779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e144788f-eb56-466f-9027-41993022a6df}" ma:internalName="TaxCatchAll" ma:showField="CatchAllData" ma:web="8e8c147c-4a44-4efb-abf1-e3af25080dca">
      <xsd:complexType>
        <xsd:complexContent>
          <xsd:extension base="dms:MultiChoiceLookup">
            <xsd:sequence>
              <xsd:element name="Value" type="dms:Lookup" maxOccurs="unbounded" minOccurs="0" nillable="true"/>
            </xsd:sequence>
          </xsd:extension>
        </xsd:complexContent>
      </xsd:complex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8e8c147c-4a44-4efb-abf1-e3af25080dca">
      <Value>62</Value>
      <Value>49</Value>
      <Value>70</Value>
    </TaxCatchAll>
    <TaxKeywordTaxHTField xmlns="8e8c147c-4a44-4efb-abf1-e3af25080dca">
      <Terms xmlns="http://schemas.microsoft.com/office/infopath/2007/PartnerControls">
        <TermInfo xmlns="http://schemas.microsoft.com/office/infopath/2007/PartnerControls">
          <TermName xmlns="http://schemas.microsoft.com/office/infopath/2007/PartnerControls">conversion</TermName>
          <TermId xmlns="http://schemas.microsoft.com/office/infopath/2007/PartnerControls">f9225c00-0d13-4fc6-b6cc-a9fe8ae30890</TermId>
        </TermInfo>
        <TermInfo xmlns="http://schemas.microsoft.com/office/infopath/2007/PartnerControls">
          <TermName xmlns="http://schemas.microsoft.com/office/infopath/2007/PartnerControls">biology</TermName>
          <TermId xmlns="http://schemas.microsoft.com/office/infopath/2007/PartnerControls">29ba30de-0f67-4699-a098-4c1f77462bb4</TermId>
        </TermInfo>
        <TermInfo xmlns="http://schemas.microsoft.com/office/infopath/2007/PartnerControls">
          <TermName xmlns="http://schemas.microsoft.com/office/infopath/2007/PartnerControls">ecology</TermName>
          <TermId xmlns="http://schemas.microsoft.com/office/infopath/2007/PartnerControls">d5ed5914-3983-4354-b1fc-1d801f170927</TermId>
        </TermInfo>
      </Terms>
    </TaxKeywordTaxHTField>
    <_dlc_DocId xmlns="8e8c147c-4a44-4efb-abf1-e3af25080dca">NYTQRMT4MAHZ-2-8343</_dlc_DocId>
    <_dlc_DocIdUrl xmlns="8e8c147c-4a44-4efb-abf1-e3af25080dca">
      <Url>http://eportal.education2020.com/Curriculum/CSCI/_layouts/DocIdRedir.aspx?ID=NYTQRMT4MAHZ-2-8343</Url>
      <Description>NYTQRMT4MAHZ-2-8343</Description>
    </_dlc_DocIdUrl>
  </documentManagement>
</p:properties>
</file>

<file path=customXml/itemProps1.xml><?xml version="1.0" encoding="utf-8"?>
<ds:datastoreItem xmlns:ds="http://schemas.openxmlformats.org/officeDocument/2006/customXml" ds:itemID="{C299E10E-C50E-4D9B-A177-3A899D1A2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c147c-4a44-4efb-abf1-e3af25080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B80C96-BB29-4F0B-B188-918DBBEAF3A2}">
  <ds:schemaRefs>
    <ds:schemaRef ds:uri="http://schemas.microsoft.com/sharepoint/events"/>
  </ds:schemaRefs>
</ds:datastoreItem>
</file>

<file path=customXml/itemProps3.xml><?xml version="1.0" encoding="utf-8"?>
<ds:datastoreItem xmlns:ds="http://schemas.openxmlformats.org/officeDocument/2006/customXml" ds:itemID="{400A6B4C-E7A9-4ACD-85B9-F243195C3EE6}">
  <ds:schemaRefs>
    <ds:schemaRef ds:uri="http://schemas.microsoft.com/sharepoint/v3/contenttype/forms"/>
  </ds:schemaRefs>
</ds:datastoreItem>
</file>

<file path=customXml/itemProps4.xml><?xml version="1.0" encoding="utf-8"?>
<ds:datastoreItem xmlns:ds="http://schemas.openxmlformats.org/officeDocument/2006/customXml" ds:itemID="{AB15FFC4-B094-40FE-B0F8-B67D1137DF64}">
  <ds:schemaRefs>
    <ds:schemaRef ds:uri="http://schemas.microsoft.com/office/2006/metadata/properties"/>
    <ds:schemaRef ds:uri="http://schemas.microsoft.com/office/infopath/2007/PartnerControls"/>
    <ds:schemaRef ds:uri="8e8c147c-4a44-4efb-abf1-e3af25080dca"/>
  </ds:schemaRefs>
</ds:datastoreItem>
</file>

<file path=docProps/app.xml><?xml version="1.0" encoding="utf-8"?>
<Properties xmlns="http://schemas.openxmlformats.org/officeDocument/2006/extended-properties" xmlns:vt="http://schemas.openxmlformats.org/officeDocument/2006/docPropsVTypes">
  <Template>Example Deck 2011 Dec 12</Template>
  <TotalTime>2870</TotalTime>
  <Words>7384</Words>
  <Application>Microsoft Office PowerPoint</Application>
  <PresentationFormat>Custom</PresentationFormat>
  <Paragraphs>870</Paragraphs>
  <Slides>47</Slides>
  <Notes>46</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Development Tools</vt:lpstr>
      <vt:lpstr>TASK TEMPLATES</vt:lpstr>
      <vt:lpstr>TITLE AND ANCHOR TEMPLATES</vt:lpstr>
      <vt:lpstr>VIDEO TEMPLATES</vt:lpstr>
      <vt:lpstr>Vocabulary</vt:lpstr>
      <vt:lpstr>PowerPoint Presentation</vt:lpstr>
      <vt:lpstr> Recalling Key Terms</vt:lpstr>
      <vt:lpstr> Lesson Objectives</vt:lpstr>
      <vt:lpstr> How do organisms interact with each other and the environment?</vt:lpstr>
      <vt:lpstr>Predation</vt:lpstr>
      <vt:lpstr>Competition</vt:lpstr>
      <vt:lpstr> Recalling Interactions Among Organisms</vt:lpstr>
      <vt:lpstr>Symbiotic Interactions</vt:lpstr>
      <vt:lpstr>Mutualism</vt:lpstr>
      <vt:lpstr>Commensalism</vt:lpstr>
      <vt:lpstr>Parasitism</vt:lpstr>
      <vt:lpstr> Recall Interactions Among Organisms</vt:lpstr>
      <vt:lpstr>    E. coli bacteria live in your intestines . . .    </vt:lpstr>
      <vt:lpstr> Theodor Escherich</vt:lpstr>
      <vt:lpstr> E. Coli Bacteria</vt:lpstr>
      <vt:lpstr> How do organisms interact with each other and the environment?</vt:lpstr>
      <vt:lpstr>Relationships</vt:lpstr>
      <vt:lpstr>Coevolution</vt:lpstr>
      <vt:lpstr> Identify Interdependence of Organisms</vt:lpstr>
      <vt:lpstr>Relationships and Interdependence</vt:lpstr>
      <vt:lpstr>Mutualism and Interdependence</vt:lpstr>
      <vt:lpstr>Commensalism and Interdependence</vt:lpstr>
      <vt:lpstr>Parasitism and Interdependence</vt:lpstr>
      <vt:lpstr> Identify Interdependence of Organisms</vt:lpstr>
      <vt:lpstr> Identify Interdependence of Organisms</vt:lpstr>
      <vt:lpstr>Predation and Interdependence</vt:lpstr>
      <vt:lpstr>Competition and Interdependence</vt:lpstr>
      <vt:lpstr> Identify Interdependence of Organisms</vt:lpstr>
      <vt:lpstr> How do organisms interact with each other and the environment?</vt:lpstr>
      <vt:lpstr>Foreign Species</vt:lpstr>
      <vt:lpstr>Introducing Foreign Species</vt:lpstr>
      <vt:lpstr>Introduced Species Become Established</vt:lpstr>
      <vt:lpstr>Impact of Invasive Species</vt:lpstr>
      <vt:lpstr> Recall Invasive Species</vt:lpstr>
      <vt:lpstr> Gypsy Moth</vt:lpstr>
      <vt:lpstr> Brown Tree Snake</vt:lpstr>
      <vt:lpstr>PowerPoint Presentation</vt:lpstr>
      <vt:lpstr>Interactions Among Organisms</vt:lpstr>
      <vt:lpstr>Interdependence</vt:lpstr>
      <vt:lpstr>Invasive Species</vt:lpstr>
      <vt:lpstr> How do organisms interact with each other and the environment?</vt:lpstr>
      <vt:lpstr> Explore interactions among organisms.</vt:lpstr>
      <vt:lpstr>Explore Predators</vt:lpstr>
      <vt:lpstr>Explore Symbiosis</vt:lpstr>
      <vt:lpstr>Explore Invasive Species</vt:lpstr>
      <vt:lpstr>Explore Invasive Species</vt:lpstr>
    </vt:vector>
  </TitlesOfParts>
  <Company>Giant 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Potter</dc:creator>
  <cp:keywords>ecology; biology; conversion</cp:keywords>
  <cp:lastModifiedBy>CRiesen</cp:lastModifiedBy>
  <cp:revision>396</cp:revision>
  <dcterms:created xsi:type="dcterms:W3CDTF">2011-12-12T22:01:22Z</dcterms:created>
  <dcterms:modified xsi:type="dcterms:W3CDTF">2012-09-12T14:49:23Z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62;#conversion|f9225c00-0d13-4fc6-b6cc-a9fe8ae30890;#49;#biology|29ba30de-0f67-4699-a098-4c1f77462bb4;#70;#ecology|d5ed5914-3983-4354-b1fc-1d801f170927</vt:lpwstr>
  </property>
  <property fmtid="{D5CDD505-2E9C-101B-9397-08002B2CF9AE}" pid="3" name="ContentTypeId">
    <vt:lpwstr>0x010100A05C2C88D9F4344BADCDA882C8950231</vt:lpwstr>
  </property>
  <property fmtid="{D5CDD505-2E9C-101B-9397-08002B2CF9AE}" pid="4" name="_dlc_DocIdItemGuid">
    <vt:lpwstr>10fbfa16-030c-4cc3-8291-a711e7abb4fc</vt:lpwstr>
  </property>
</Properties>
</file>