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4" r:id="rId3"/>
    <p:sldId id="275" r:id="rId4"/>
    <p:sldId id="276" r:id="rId5"/>
    <p:sldId id="280" r:id="rId6"/>
    <p:sldId id="258" r:id="rId7"/>
    <p:sldId id="259" r:id="rId8"/>
    <p:sldId id="260" r:id="rId9"/>
    <p:sldId id="261" r:id="rId10"/>
    <p:sldId id="262" r:id="rId11"/>
    <p:sldId id="281" r:id="rId12"/>
    <p:sldId id="282" r:id="rId13"/>
    <p:sldId id="263" r:id="rId14"/>
    <p:sldId id="265" r:id="rId15"/>
    <p:sldId id="264" r:id="rId16"/>
    <p:sldId id="266" r:id="rId17"/>
    <p:sldId id="268" r:id="rId18"/>
    <p:sldId id="269" r:id="rId19"/>
    <p:sldId id="270" r:id="rId20"/>
    <p:sldId id="271" r:id="rId21"/>
    <p:sldId id="277" r:id="rId22"/>
    <p:sldId id="278" r:id="rId23"/>
    <p:sldId id="279"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72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4022C-D57D-4B92-A6C0-C01F11410479}" type="datetimeFigureOut">
              <a:rPr lang="en-US" smtClean="0"/>
              <a:pPr/>
              <a:t>9/4/2012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CFAA0-1481-4B3D-8C99-CFC7EB809E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51732-4712-40C0-92EB-BD3E52CDA5E9}" type="slidenum">
              <a:rPr lang="en-US"/>
              <a:pPr/>
              <a:t>5</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marL="228600" indent="-228600"/>
            <a:endParaRPr lang="en-US"/>
          </a:p>
          <a:p>
            <a:pPr marL="228600" indent="-228600">
              <a:buFontTx/>
              <a:buAutoNum type="arabicParen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95522-91EC-4FA9-A6D4-0C9F429FE4AD}"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95522-91EC-4FA9-A6D4-0C9F429FE4AD}"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95522-91EC-4FA9-A6D4-0C9F429FE4AD}"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p:spPr>
        <p:txBody>
          <a:bodyPr/>
          <a:lstStyle>
            <a:lvl1pPr>
              <a:defRPr/>
            </a:lvl1pPr>
          </a:lstStyle>
          <a:p>
            <a:fld id="{4754E348-9476-48BA-90FE-FAC9050DD8E1}" type="datetime2">
              <a:rPr lang="en-US"/>
              <a:pPr/>
              <a:t>Tuesday, September 04, 2012</a:t>
            </a:fld>
            <a:endParaRPr 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r>
              <a:rPr lang="en-US"/>
              <a:t>© 2005 by Ronald Keith Bolender</a:t>
            </a:r>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5C3F7F40-9D5E-4BE3-A738-498AD014BB00}" type="slidenum">
              <a:rPr lang="en-US"/>
              <a:pPr/>
              <a:t>‹#›</a:t>
            </a:fld>
            <a:endParaRPr lang="en-US"/>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95522-91EC-4FA9-A6D4-0C9F429FE4AD}"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95522-91EC-4FA9-A6D4-0C9F429FE4AD}"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C95522-91EC-4FA9-A6D4-0C9F429FE4AD}"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95522-91EC-4FA9-A6D4-0C9F429FE4AD}" type="datetimeFigureOut">
              <a:rPr lang="en-US" smtClean="0"/>
              <a:pPr/>
              <a:t>9/4/2012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95522-91EC-4FA9-A6D4-0C9F429FE4AD}" type="datetimeFigureOut">
              <a:rPr lang="en-US" smtClean="0"/>
              <a:pPr/>
              <a:t>9/4/2012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95522-91EC-4FA9-A6D4-0C9F429FE4AD}" type="datetimeFigureOut">
              <a:rPr lang="en-US" smtClean="0"/>
              <a:pPr/>
              <a:t>9/4/2012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95522-91EC-4FA9-A6D4-0C9F429FE4AD}"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95522-91EC-4FA9-A6D4-0C9F429FE4AD}"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ADD10-6F6D-48F2-8904-8B4F222B8F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95522-91EC-4FA9-A6D4-0C9F429FE4AD}" type="datetimeFigureOut">
              <a:rPr lang="en-US" smtClean="0"/>
              <a:pPr/>
              <a:t>9/4/2012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ADD10-6F6D-48F2-8904-8B4F222B8F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faculty.pepperdine.edu/rperrin/courses/soc200/200powerpointindex.htm" TargetMode="External"/><Relationship Id="rId2" Type="http://schemas.openxmlformats.org/officeDocument/2006/relationships/hyperlink" Target="http://www.bolender.com/Sociological%20Theory/Sociological%20Theorist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Introduction to Sociology</a:t>
            </a:r>
            <a:endParaRPr lang="en-US" dirty="0"/>
          </a:p>
        </p:txBody>
      </p:sp>
      <p:pic>
        <p:nvPicPr>
          <p:cNvPr id="1026" name="Picture 2" descr="C:\Users\Mike\AppData\Local\Microsoft\Windows\Temporary Internet Files\Content.IE5\I2GOP5JD\MC900071098[1].wmf"/>
          <p:cNvPicPr>
            <a:picLocks noChangeAspect="1" noChangeArrowheads="1"/>
          </p:cNvPicPr>
          <p:nvPr/>
        </p:nvPicPr>
        <p:blipFill>
          <a:blip r:embed="rId3" cstate="print"/>
          <a:srcRect/>
          <a:stretch>
            <a:fillRect/>
          </a:stretch>
        </p:blipFill>
        <p:spPr bwMode="auto">
          <a:xfrm>
            <a:off x="2895600" y="2394641"/>
            <a:ext cx="3124200" cy="301555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p:txBody>
          <a:bodyPr>
            <a:normAutofit/>
          </a:bodyPr>
          <a:lstStyle/>
          <a:p>
            <a:r>
              <a:rPr lang="en-US" sz="3600" dirty="0" smtClean="0"/>
              <a:t>Pre-Sociological Influences:</a:t>
            </a:r>
            <a:endParaRPr lang="en-US" sz="3600" dirty="0"/>
          </a:p>
        </p:txBody>
      </p:sp>
      <p:sp>
        <p:nvSpPr>
          <p:cNvPr id="865283" name="Rectangle 3"/>
          <p:cNvSpPr>
            <a:spLocks noGrp="1" noChangeArrowheads="1"/>
          </p:cNvSpPr>
          <p:nvPr>
            <p:ph type="body" idx="1"/>
          </p:nvPr>
        </p:nvSpPr>
        <p:spPr>
          <a:xfrm>
            <a:off x="457200" y="1752600"/>
            <a:ext cx="8178800" cy="4343400"/>
          </a:xfrm>
        </p:spPr>
        <p:txBody>
          <a:bodyPr/>
          <a:lstStyle/>
          <a:p>
            <a:pPr lvl="1" algn="ctr">
              <a:lnSpc>
                <a:spcPct val="90000"/>
              </a:lnSpc>
              <a:buFont typeface="Monotype Sorts" pitchFamily="2" charset="2"/>
              <a:buNone/>
            </a:pPr>
            <a:r>
              <a:rPr lang="en-US" sz="2400" b="1" dirty="0"/>
              <a:t>Plato’s Six Basic Assumptions of Society</a:t>
            </a:r>
            <a:endParaRPr lang="en-US" sz="2400" dirty="0"/>
          </a:p>
          <a:p>
            <a:pPr lvl="1">
              <a:lnSpc>
                <a:spcPct val="90000"/>
              </a:lnSpc>
            </a:pPr>
            <a:r>
              <a:rPr lang="en-US" sz="2400" dirty="0"/>
              <a:t>Man is an organism.</a:t>
            </a:r>
          </a:p>
          <a:p>
            <a:pPr lvl="1">
              <a:lnSpc>
                <a:spcPct val="90000"/>
              </a:lnSpc>
            </a:pPr>
            <a:r>
              <a:rPr lang="en-US" sz="2400" dirty="0"/>
              <a:t>Organisms tend toward survival.</a:t>
            </a:r>
          </a:p>
          <a:p>
            <a:pPr lvl="1">
              <a:lnSpc>
                <a:spcPct val="90000"/>
              </a:lnSpc>
            </a:pPr>
            <a:r>
              <a:rPr lang="en-US" sz="2400" dirty="0"/>
              <a:t>Man survives in groups.</a:t>
            </a:r>
          </a:p>
          <a:p>
            <a:pPr lvl="1">
              <a:lnSpc>
                <a:spcPct val="90000"/>
              </a:lnSpc>
            </a:pPr>
            <a:r>
              <a:rPr lang="en-US" sz="2400" dirty="0"/>
              <a:t>Man is a social animal.</a:t>
            </a:r>
          </a:p>
          <a:p>
            <a:pPr lvl="1">
              <a:lnSpc>
                <a:spcPct val="90000"/>
              </a:lnSpc>
            </a:pPr>
            <a:r>
              <a:rPr lang="en-US" sz="2400" dirty="0"/>
              <a:t>Man lives in an </a:t>
            </a:r>
            <a:r>
              <a:rPr lang="en-US" sz="2400" b="1" i="1" dirty="0">
                <a:solidFill>
                  <a:srgbClr val="0066FF"/>
                </a:solidFill>
                <a:effectLst>
                  <a:outerShdw blurRad="38100" dist="38100" dir="2700000" algn="tl">
                    <a:srgbClr val="C0C0C0"/>
                  </a:outerShdw>
                </a:effectLst>
              </a:rPr>
              <a:t>ordered</a:t>
            </a:r>
            <a:r>
              <a:rPr lang="en-US" sz="2400" i="1" dirty="0"/>
              <a:t> </a:t>
            </a:r>
            <a:r>
              <a:rPr lang="en-US" sz="2400" dirty="0"/>
              <a:t>society.</a:t>
            </a:r>
          </a:p>
          <a:p>
            <a:pPr lvl="1">
              <a:lnSpc>
                <a:spcPct val="90000"/>
              </a:lnSpc>
            </a:pPr>
            <a:r>
              <a:rPr lang="en-US" sz="2400" dirty="0"/>
              <a:t>The order of society is </a:t>
            </a:r>
            <a:r>
              <a:rPr lang="en-US" sz="2400" b="1" i="1" dirty="0">
                <a:solidFill>
                  <a:srgbClr val="0066FF"/>
                </a:solidFill>
                <a:effectLst>
                  <a:outerShdw blurRad="38100" dist="38100" dir="2700000" algn="tl">
                    <a:srgbClr val="C0C0C0"/>
                  </a:outerShdw>
                </a:effectLst>
              </a:rPr>
              <a:t>knowable</a:t>
            </a:r>
            <a:r>
              <a:rPr lang="en-US" sz="2400" dirty="0"/>
              <a:t>.</a:t>
            </a:r>
          </a:p>
          <a:p>
            <a:pPr lvl="1" algn="ctr">
              <a:lnSpc>
                <a:spcPct val="90000"/>
              </a:lnSpc>
              <a:buFont typeface="Monotype Sorts" pitchFamily="2" charset="2"/>
              <a:buNone/>
            </a:pPr>
            <a:endParaRPr lang="en-US" sz="1400" dirty="0"/>
          </a:p>
        </p:txBody>
      </p:sp>
      <p:pic>
        <p:nvPicPr>
          <p:cNvPr id="8194" name="Picture 2" descr="C:\Users\Mike\AppData\Local\Microsoft\Windows\Temporary Internet Files\Content.IE5\HKEVWEKF\MP900443690[1].jpg"/>
          <p:cNvPicPr>
            <a:picLocks noChangeAspect="1" noChangeArrowheads="1"/>
          </p:cNvPicPr>
          <p:nvPr/>
        </p:nvPicPr>
        <p:blipFill>
          <a:blip r:embed="rId2" cstate="print"/>
          <a:srcRect/>
          <a:stretch>
            <a:fillRect/>
          </a:stretch>
        </p:blipFill>
        <p:spPr bwMode="auto">
          <a:xfrm>
            <a:off x="6019800" y="4343400"/>
            <a:ext cx="2667000" cy="2000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65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5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5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5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52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52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5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Origins of Sociology </a:t>
            </a:r>
          </a:p>
        </p:txBody>
      </p:sp>
      <p:sp>
        <p:nvSpPr>
          <p:cNvPr id="82947" name="Rectangle 3"/>
          <p:cNvSpPr>
            <a:spLocks noGrp="1" noChangeArrowheads="1"/>
          </p:cNvSpPr>
          <p:nvPr>
            <p:ph type="body" idx="1"/>
          </p:nvPr>
        </p:nvSpPr>
        <p:spPr/>
        <p:txBody>
          <a:bodyPr/>
          <a:lstStyle/>
          <a:p>
            <a:pPr>
              <a:lnSpc>
                <a:spcPct val="90000"/>
              </a:lnSpc>
            </a:pPr>
            <a:r>
              <a:rPr lang="en-US"/>
              <a:t>Sociology grew out of social upheaval of early 1800s </a:t>
            </a:r>
          </a:p>
          <a:p>
            <a:pPr>
              <a:lnSpc>
                <a:spcPct val="90000"/>
              </a:lnSpc>
            </a:pPr>
            <a:r>
              <a:rPr lang="en-US"/>
              <a:t>Industrial Revolution - Europe changing from agricultural to factory, rural to urban</a:t>
            </a:r>
          </a:p>
          <a:p>
            <a:pPr>
              <a:lnSpc>
                <a:spcPct val="90000"/>
              </a:lnSpc>
            </a:pPr>
            <a:r>
              <a:rPr lang="en-US"/>
              <a:t>Cities depressing places… </a:t>
            </a:r>
          </a:p>
          <a:p>
            <a:pPr>
              <a:lnSpc>
                <a:spcPct val="90000"/>
              </a:lnSpc>
            </a:pPr>
            <a:r>
              <a:rPr lang="en-US"/>
              <a:t>The upheaval of the times got people questioning and demanding answers</a:t>
            </a:r>
          </a:p>
          <a:p>
            <a:pPr>
              <a:lnSpc>
                <a:spcPct val="90000"/>
              </a:lnSpc>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additive="base">
                                        <p:cTn id="7" dur="500" fill="hold"/>
                                        <p:tgtEl>
                                          <p:spTgt spid="82946"/>
                                        </p:tgtEl>
                                        <p:attrNameLst>
                                          <p:attrName>ppt_x</p:attrName>
                                        </p:attrNameLst>
                                      </p:cBhvr>
                                      <p:tavLst>
                                        <p:tav tm="0">
                                          <p:val>
                                            <p:strVal val="0-#ppt_w/2"/>
                                          </p:val>
                                        </p:tav>
                                        <p:tav tm="100000">
                                          <p:val>
                                            <p:strVal val="#ppt_x"/>
                                          </p:val>
                                        </p:tav>
                                      </p:tavLst>
                                    </p:anim>
                                    <p:anim calcmode="lin" valueType="num">
                                      <p:cBhvr additive="base">
                                        <p:cTn id="8" dur="500" fill="hold"/>
                                        <p:tgtEl>
                                          <p:spTgt spid="829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additive="base">
                                        <p:cTn id="13"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 calcmode="lin" valueType="num">
                                      <p:cBhvr additive="base">
                                        <p:cTn id="19"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2" end="2"/>
                                            </p:txEl>
                                          </p:spTgt>
                                        </p:tgtEl>
                                        <p:attrNameLst>
                                          <p:attrName>style.visibility</p:attrName>
                                        </p:attrNameLst>
                                      </p:cBhvr>
                                      <p:to>
                                        <p:strVal val="visible"/>
                                      </p:to>
                                    </p:set>
                                    <p:anim calcmode="lin" valueType="num">
                                      <p:cBhvr additive="base">
                                        <p:cTn id="25"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947">
                                            <p:txEl>
                                              <p:pRg st="3" end="3"/>
                                            </p:txEl>
                                          </p:spTgt>
                                        </p:tgtEl>
                                        <p:attrNameLst>
                                          <p:attrName>style.visibility</p:attrName>
                                        </p:attrNameLst>
                                      </p:cBhvr>
                                      <p:to>
                                        <p:strVal val="visible"/>
                                      </p:to>
                                    </p:set>
                                    <p:anim calcmode="lin" valueType="num">
                                      <p:cBhvr additive="base">
                                        <p:cTn id="31"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0" name="Rectangle 6"/>
          <p:cNvSpPr>
            <a:spLocks noGrp="1" noChangeArrowheads="1"/>
          </p:cNvSpPr>
          <p:nvPr>
            <p:ph type="title"/>
          </p:nvPr>
        </p:nvSpPr>
        <p:spPr/>
        <p:txBody>
          <a:bodyPr/>
          <a:lstStyle/>
          <a:p>
            <a:r>
              <a:rPr lang="en-US"/>
              <a:t>The Discovery Of Social Facts</a:t>
            </a:r>
          </a:p>
        </p:txBody>
      </p:sp>
      <p:sp>
        <p:nvSpPr>
          <p:cNvPr id="36871" name="Rectangle 7"/>
          <p:cNvSpPr>
            <a:spLocks noGrp="1" noChangeArrowheads="1"/>
          </p:cNvSpPr>
          <p:nvPr>
            <p:ph type="body" idx="1"/>
          </p:nvPr>
        </p:nvSpPr>
        <p:spPr>
          <a:xfrm>
            <a:off x="1173163" y="1752600"/>
            <a:ext cx="7772400" cy="4114800"/>
          </a:xfrm>
        </p:spPr>
        <p:txBody>
          <a:bodyPr/>
          <a:lstStyle/>
          <a:p>
            <a:r>
              <a:rPr lang="en-US" sz="2800"/>
              <a:t>In 1825, the French Ministry of Justice began to collect criminal justice statistics.</a:t>
            </a:r>
          </a:p>
          <a:p>
            <a:r>
              <a:rPr lang="en-US" sz="2800"/>
              <a:t>Soon, they began collecting data on activities such as suicide, illegitimate births and military desertion. </a:t>
            </a:r>
          </a:p>
          <a:p>
            <a:r>
              <a:rPr lang="en-US" sz="2800"/>
              <a:t>Became known as </a:t>
            </a:r>
            <a:r>
              <a:rPr lang="en-US" sz="2800" i="1"/>
              <a:t>moral statistics </a:t>
            </a:r>
            <a:r>
              <a:rPr lang="en-US" sz="2800"/>
              <a:t>because of the moral implications of the activities.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additive="base">
                                        <p:cTn id="7" dur="500" fill="hold"/>
                                        <p:tgtEl>
                                          <p:spTgt spid="36870"/>
                                        </p:tgtEl>
                                        <p:attrNameLst>
                                          <p:attrName>ppt_x</p:attrName>
                                        </p:attrNameLst>
                                      </p:cBhvr>
                                      <p:tavLst>
                                        <p:tav tm="0">
                                          <p:val>
                                            <p:strVal val="0-#ppt_w/2"/>
                                          </p:val>
                                        </p:tav>
                                        <p:tav tm="100000">
                                          <p:val>
                                            <p:strVal val="#ppt_x"/>
                                          </p:val>
                                        </p:tav>
                                      </p:tavLst>
                                    </p:anim>
                                    <p:anim calcmode="lin" valueType="num">
                                      <p:cBhvr additive="base">
                                        <p:cTn id="8" dur="500" fill="hold"/>
                                        <p:tgtEl>
                                          <p:spTgt spid="368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71">
                                            <p:txEl>
                                              <p:pRg st="0" end="0"/>
                                            </p:txEl>
                                          </p:spTgt>
                                        </p:tgtEl>
                                        <p:attrNameLst>
                                          <p:attrName>style.visibility</p:attrName>
                                        </p:attrNameLst>
                                      </p:cBhvr>
                                      <p:to>
                                        <p:strVal val="visible"/>
                                      </p:to>
                                    </p:set>
                                    <p:anim calcmode="lin" valueType="num">
                                      <p:cBhvr additive="base">
                                        <p:cTn id="13" dur="500" fill="hold"/>
                                        <p:tgtEl>
                                          <p:spTgt spid="368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71">
                                            <p:txEl>
                                              <p:pRg st="1" end="1"/>
                                            </p:txEl>
                                          </p:spTgt>
                                        </p:tgtEl>
                                        <p:attrNameLst>
                                          <p:attrName>style.visibility</p:attrName>
                                        </p:attrNameLst>
                                      </p:cBhvr>
                                      <p:to>
                                        <p:strVal val="visible"/>
                                      </p:to>
                                    </p:set>
                                    <p:anim calcmode="lin" valueType="num">
                                      <p:cBhvr additive="base">
                                        <p:cTn id="19" dur="500" fill="hold"/>
                                        <p:tgtEl>
                                          <p:spTgt spid="368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71">
                                            <p:txEl>
                                              <p:pRg st="2" end="2"/>
                                            </p:txEl>
                                          </p:spTgt>
                                        </p:tgtEl>
                                        <p:attrNameLst>
                                          <p:attrName>style.visibility</p:attrName>
                                        </p:attrNameLst>
                                      </p:cBhvr>
                                      <p:to>
                                        <p:strVal val="visible"/>
                                      </p:to>
                                    </p:set>
                                    <p:anim calcmode="lin" valueType="num">
                                      <p:cBhvr additive="base">
                                        <p:cTn id="25" dur="500" fill="hold"/>
                                        <p:tgtEl>
                                          <p:spTgt spid="368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utoUpdateAnimBg="0"/>
      <p:bldP spid="3687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p:txBody>
          <a:bodyPr>
            <a:normAutofit/>
          </a:bodyPr>
          <a:lstStyle/>
          <a:p>
            <a:r>
              <a:rPr lang="en-US" sz="3600" dirty="0" smtClean="0"/>
              <a:t>The </a:t>
            </a:r>
            <a:r>
              <a:rPr lang="en-US" sz="3600" dirty="0"/>
              <a:t>Father of </a:t>
            </a:r>
            <a:r>
              <a:rPr lang="en-US" sz="3600" dirty="0" smtClean="0"/>
              <a:t>Sociology:</a:t>
            </a:r>
            <a:endParaRPr lang="en-US" sz="3600" dirty="0"/>
          </a:p>
        </p:txBody>
      </p:sp>
      <p:sp>
        <p:nvSpPr>
          <p:cNvPr id="868355" name="Rectangle 3"/>
          <p:cNvSpPr>
            <a:spLocks noGrp="1" noChangeArrowheads="1"/>
          </p:cNvSpPr>
          <p:nvPr>
            <p:ph type="body" sz="half" idx="1"/>
          </p:nvPr>
        </p:nvSpPr>
        <p:spPr>
          <a:xfrm>
            <a:off x="4419600" y="1905000"/>
            <a:ext cx="4241800" cy="4171950"/>
          </a:xfrm>
        </p:spPr>
        <p:txBody>
          <a:bodyPr/>
          <a:lstStyle/>
          <a:p>
            <a:pPr>
              <a:lnSpc>
                <a:spcPct val="90000"/>
              </a:lnSpc>
              <a:buFont typeface="Monotype Sorts" pitchFamily="2" charset="2"/>
              <a:buNone/>
            </a:pPr>
            <a:r>
              <a:rPr lang="en-US" sz="2000" b="1" dirty="0" err="1"/>
              <a:t>Auguste</a:t>
            </a:r>
            <a:r>
              <a:rPr lang="en-US" sz="2000" b="1" dirty="0"/>
              <a:t> Comte</a:t>
            </a:r>
          </a:p>
          <a:p>
            <a:pPr>
              <a:lnSpc>
                <a:spcPct val="90000"/>
              </a:lnSpc>
              <a:buFont typeface="Monotype Sorts" pitchFamily="2" charset="2"/>
              <a:buNone/>
            </a:pPr>
            <a:r>
              <a:rPr lang="en-US" sz="2000" b="1" dirty="0"/>
              <a:t>1798-1857</a:t>
            </a:r>
          </a:p>
          <a:p>
            <a:pPr>
              <a:lnSpc>
                <a:spcPct val="90000"/>
              </a:lnSpc>
            </a:pPr>
            <a:r>
              <a:rPr lang="en-US" sz="2000" dirty="0"/>
              <a:t>The new social science that Comte sought to establish was first called </a:t>
            </a:r>
            <a:r>
              <a:rPr lang="en-US" sz="2000" b="1" i="1" dirty="0">
                <a:solidFill>
                  <a:srgbClr val="0066FF"/>
                </a:solidFill>
                <a:effectLst>
                  <a:outerShdw blurRad="38100" dist="38100" dir="2700000" algn="tl">
                    <a:srgbClr val="C0C0C0"/>
                  </a:outerShdw>
                </a:effectLst>
              </a:rPr>
              <a:t>social physics</a:t>
            </a:r>
            <a:r>
              <a:rPr lang="en-US" sz="2000" dirty="0"/>
              <a:t> but he later found the term stolen by another intellectual so he coined the word </a:t>
            </a:r>
            <a:r>
              <a:rPr lang="en-US" sz="2000" b="1" i="1" dirty="0">
                <a:solidFill>
                  <a:srgbClr val="0066FF"/>
                </a:solidFill>
                <a:effectLst>
                  <a:outerShdw blurRad="38100" dist="38100" dir="2700000" algn="tl">
                    <a:srgbClr val="C0C0C0"/>
                  </a:outerShdw>
                </a:effectLst>
              </a:rPr>
              <a:t>sociology</a:t>
            </a:r>
            <a:r>
              <a:rPr lang="en-US" sz="2000" dirty="0"/>
              <a:t>, a hybrid term compounded of Latin and Greek </a:t>
            </a:r>
            <a:r>
              <a:rPr lang="en-US" sz="2000" dirty="0" smtClean="0"/>
              <a:t>parts</a:t>
            </a:r>
            <a:endParaRPr lang="en-US" sz="2000" dirty="0"/>
          </a:p>
          <a:p>
            <a:pPr>
              <a:lnSpc>
                <a:spcPct val="90000"/>
              </a:lnSpc>
            </a:pPr>
            <a:r>
              <a:rPr lang="en-US" sz="2000" dirty="0"/>
              <a:t>Comte first used the term </a:t>
            </a:r>
            <a:r>
              <a:rPr lang="en-US" sz="2000" i="1" dirty="0"/>
              <a:t>sociology</a:t>
            </a:r>
            <a:r>
              <a:rPr lang="en-US" sz="2000" dirty="0"/>
              <a:t> in print in 1838 </a:t>
            </a:r>
          </a:p>
          <a:p>
            <a:pPr>
              <a:lnSpc>
                <a:spcPct val="90000"/>
              </a:lnSpc>
              <a:buFont typeface="Monotype Sorts" pitchFamily="2" charset="2"/>
              <a:buNone/>
            </a:pPr>
            <a:endParaRPr lang="en-US" sz="2000" b="1" dirty="0"/>
          </a:p>
        </p:txBody>
      </p:sp>
      <p:pic>
        <p:nvPicPr>
          <p:cNvPr id="868356" name="Picture 4" descr="Picture of Auguste Comte"/>
          <p:cNvPicPr>
            <a:picLocks noGrp="1" noChangeAspect="1" noChangeArrowheads="1"/>
          </p:cNvPicPr>
          <p:nvPr>
            <p:ph sz="half" idx="2"/>
          </p:nvPr>
        </p:nvPicPr>
        <p:blipFill>
          <a:blip r:embed="rId2" cstate="print"/>
          <a:srcRect/>
          <a:stretch>
            <a:fillRect/>
          </a:stretch>
        </p:blipFill>
        <p:spPr>
          <a:xfrm>
            <a:off x="762000" y="1905000"/>
            <a:ext cx="2882900" cy="4171950"/>
          </a:xfrm>
          <a:noFill/>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68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83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835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8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p:txBody>
          <a:bodyPr>
            <a:normAutofit/>
          </a:bodyPr>
          <a:lstStyle/>
          <a:p>
            <a:r>
              <a:rPr lang="en-US" sz="3600" dirty="0" smtClean="0"/>
              <a:t>The </a:t>
            </a:r>
            <a:r>
              <a:rPr lang="en-US" sz="3600" dirty="0"/>
              <a:t>Father of </a:t>
            </a:r>
            <a:r>
              <a:rPr lang="en-US" sz="3600" dirty="0" smtClean="0"/>
              <a:t>Sociology:</a:t>
            </a:r>
            <a:endParaRPr lang="en-US" sz="3600" dirty="0"/>
          </a:p>
        </p:txBody>
      </p:sp>
      <p:sp>
        <p:nvSpPr>
          <p:cNvPr id="870403" name="Rectangle 3"/>
          <p:cNvSpPr>
            <a:spLocks noGrp="1" noChangeArrowheads="1"/>
          </p:cNvSpPr>
          <p:nvPr>
            <p:ph type="body" idx="1"/>
          </p:nvPr>
        </p:nvSpPr>
        <p:spPr>
          <a:xfrm>
            <a:off x="457200" y="1885950"/>
            <a:ext cx="8305800" cy="4171950"/>
          </a:xfrm>
        </p:spPr>
        <p:txBody>
          <a:bodyPr/>
          <a:lstStyle/>
          <a:p>
            <a:pPr algn="ctr">
              <a:lnSpc>
                <a:spcPct val="90000"/>
              </a:lnSpc>
              <a:buFont typeface="Monotype Sorts" pitchFamily="2" charset="2"/>
              <a:buNone/>
            </a:pPr>
            <a:r>
              <a:rPr lang="en-US" sz="2400" i="1" dirty="0"/>
              <a:t>The “father of sociology;” French philosopher who asserted . . . that the fate of mankind depends in many respects upon the development of a science of human social relationships, that established scientific disciplines have progressed only to the degree that they have been grounded in facts and experience, and that therefore the needed new science of human social relationships (a science which Comte suggested naming sociology) should adopt the study and experimental techniques of the physical sciences</a:t>
            </a:r>
            <a:r>
              <a:rPr lang="en-US" sz="2400" i="1" dirty="0" smtClean="0"/>
              <a:t>.</a:t>
            </a:r>
            <a:endParaRPr lang="en-US" sz="2400" i="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
            <a:ext cx="6019800" cy="4912114"/>
          </a:xfrm>
          <a:prstGeom prst="rect">
            <a:avLst/>
          </a:prstGeom>
        </p:spPr>
        <p:txBody>
          <a:bodyPr wrap="square">
            <a:spAutoFit/>
          </a:bodyPr>
          <a:lstStyle/>
          <a:p>
            <a:pPr>
              <a:lnSpc>
                <a:spcPct val="90000"/>
              </a:lnSpc>
            </a:pPr>
            <a:r>
              <a:rPr lang="en-US" sz="2400" b="1" dirty="0" smtClean="0"/>
              <a:t>Human Beings Are Social and Socialized:</a:t>
            </a:r>
          </a:p>
          <a:p>
            <a:pPr>
              <a:lnSpc>
                <a:spcPct val="90000"/>
              </a:lnSpc>
            </a:pPr>
            <a:endParaRPr lang="en-US" sz="2400" b="1" dirty="0" smtClean="0"/>
          </a:p>
          <a:p>
            <a:pPr lvl="1">
              <a:lnSpc>
                <a:spcPct val="90000"/>
              </a:lnSpc>
            </a:pPr>
            <a:r>
              <a:rPr lang="en-US" sz="2000" dirty="0" smtClean="0"/>
              <a:t>We are born dependent on others. We survive because of them; we learn how to survive from them; we are socialized by them. Socialization is no small matter. Through socialization, we take on the ways of society and become members of society. We learn to control ourselves through the rules and perspective of society, thus making society possible. </a:t>
            </a:r>
          </a:p>
          <a:p>
            <a:pPr lvl="1">
              <a:lnSpc>
                <a:spcPct val="90000"/>
              </a:lnSpc>
            </a:pPr>
            <a:endParaRPr lang="en-US" sz="2000" dirty="0"/>
          </a:p>
          <a:p>
            <a:pPr lvl="1">
              <a:lnSpc>
                <a:spcPct val="90000"/>
              </a:lnSpc>
            </a:pPr>
            <a:r>
              <a:rPr lang="en-US" sz="2000" dirty="0" smtClean="0"/>
              <a:t>Through socialization, we develop symbols, self, and mind, qualities that make us both human and to some extent, free. Finally, either because of socialization or because of our nature, humans come to live their whole lives around others, subject to the rules that dominate all social life. </a:t>
            </a:r>
          </a:p>
          <a:p>
            <a:pPr lvl="1">
              <a:lnSpc>
                <a:spcPct val="90000"/>
              </a:lnSpc>
            </a:pPr>
            <a:endParaRPr lang="en-US" sz="2000" dirty="0"/>
          </a:p>
        </p:txBody>
      </p:sp>
      <p:pic>
        <p:nvPicPr>
          <p:cNvPr id="2050" name="Picture 2" descr="C:\Users\Mike\AppData\Local\Microsoft\Windows\Temporary Internet Files\Content.IE5\HKEVWEKF\MC900070836[1].wmf"/>
          <p:cNvPicPr>
            <a:picLocks noChangeAspect="1" noChangeArrowheads="1"/>
          </p:cNvPicPr>
          <p:nvPr/>
        </p:nvPicPr>
        <p:blipFill>
          <a:blip r:embed="rId2" cstate="print"/>
          <a:srcRect/>
          <a:stretch>
            <a:fillRect/>
          </a:stretch>
        </p:blipFill>
        <p:spPr bwMode="auto">
          <a:xfrm>
            <a:off x="6096000" y="1447800"/>
            <a:ext cx="2809592" cy="3446352"/>
          </a:xfrm>
          <a:prstGeom prst="rect">
            <a:avLst/>
          </a:prstGeom>
          <a:noFill/>
        </p:spPr>
      </p:pic>
    </p:spTree>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457200"/>
            <a:ext cx="5943600" cy="4967514"/>
          </a:xfrm>
          <a:prstGeom prst="rect">
            <a:avLst/>
          </a:prstGeom>
        </p:spPr>
        <p:txBody>
          <a:bodyPr wrap="square">
            <a:spAutoFit/>
          </a:bodyPr>
          <a:lstStyle/>
          <a:p>
            <a:pPr>
              <a:lnSpc>
                <a:spcPct val="80000"/>
              </a:lnSpc>
            </a:pPr>
            <a:r>
              <a:rPr lang="en-US" sz="2800" b="1" dirty="0" smtClean="0"/>
              <a:t>Humans Are Social Actors: We Interact and We Create Social Patterns</a:t>
            </a:r>
          </a:p>
          <a:p>
            <a:pPr>
              <a:lnSpc>
                <a:spcPct val="80000"/>
              </a:lnSpc>
            </a:pPr>
            <a:endParaRPr lang="en-US" sz="2800" b="1" dirty="0" smtClean="0"/>
          </a:p>
          <a:p>
            <a:pPr lvl="1">
              <a:lnSpc>
                <a:spcPct val="80000"/>
              </a:lnSpc>
            </a:pPr>
            <a:r>
              <a:rPr lang="en-US" sz="2400" dirty="0" smtClean="0"/>
              <a:t>Because we act around others, they become important influences on what we do. We consider them as we act; we are social actors in almost every situation. Interaction—mutual social action—socializes us, influences our actions and ideas, and, over time, influences the development of social patterns. </a:t>
            </a:r>
          </a:p>
          <a:p>
            <a:pPr lvl="1">
              <a:lnSpc>
                <a:spcPct val="80000"/>
              </a:lnSpc>
            </a:pPr>
            <a:endParaRPr lang="en-US" sz="2400" dirty="0"/>
          </a:p>
          <a:p>
            <a:pPr lvl="1">
              <a:lnSpc>
                <a:spcPct val="80000"/>
              </a:lnSpc>
            </a:pPr>
            <a:r>
              <a:rPr lang="en-US" sz="2400" dirty="0" smtClean="0"/>
              <a:t>Social patterns, once created, take on a life of their own, influencing actors in interaction. It is such patterns that form the basis of social organization.</a:t>
            </a:r>
            <a:endParaRPr lang="en-US" sz="2400" dirty="0"/>
          </a:p>
        </p:txBody>
      </p:sp>
      <p:pic>
        <p:nvPicPr>
          <p:cNvPr id="3074" name="Picture 2" descr="C:\Users\Mike\AppData\Local\Microsoft\Windows\Temporary Internet Files\Content.IE5\I2GOP5JD\MC900071140[1].wmf"/>
          <p:cNvPicPr>
            <a:picLocks noChangeAspect="1" noChangeArrowheads="1"/>
          </p:cNvPicPr>
          <p:nvPr/>
        </p:nvPicPr>
        <p:blipFill>
          <a:blip r:embed="rId2" cstate="print"/>
          <a:srcRect/>
          <a:stretch>
            <a:fillRect/>
          </a:stretch>
        </p:blipFill>
        <p:spPr bwMode="auto">
          <a:xfrm>
            <a:off x="304800" y="1828800"/>
            <a:ext cx="2866931" cy="262701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9" name="Rectangle 3"/>
          <p:cNvSpPr>
            <a:spLocks noGrp="1" noChangeArrowheads="1"/>
          </p:cNvSpPr>
          <p:nvPr>
            <p:ph type="body" idx="1"/>
          </p:nvPr>
        </p:nvSpPr>
        <p:spPr>
          <a:xfrm>
            <a:off x="457200" y="457200"/>
            <a:ext cx="8229600" cy="4525963"/>
          </a:xfrm>
        </p:spPr>
        <p:txBody>
          <a:bodyPr/>
          <a:lstStyle/>
          <a:p>
            <a:pPr>
              <a:buNone/>
            </a:pPr>
            <a:r>
              <a:rPr lang="en-US" b="1" dirty="0"/>
              <a:t>Humans Live Their Lives Embedded in Social Organization</a:t>
            </a:r>
          </a:p>
          <a:p>
            <a:pPr lvl="1"/>
            <a:r>
              <a:rPr lang="en-US" dirty="0"/>
              <a:t>We are in the center of many organizations, most of which we had no part in creating. Dyads, groups, formal organizations, communities, and society are, to some extent, the walls of our prison. Each represent rules we are expected to follow.</a:t>
            </a:r>
          </a:p>
        </p:txBody>
      </p:sp>
      <p:pic>
        <p:nvPicPr>
          <p:cNvPr id="6146" name="Picture 2" descr="C:\Users\Mike\AppData\Local\Microsoft\Windows\Temporary Internet Files\Content.IE5\5FFN3UB8\MP900430630[1].jpg"/>
          <p:cNvPicPr>
            <a:picLocks noChangeAspect="1" noChangeArrowheads="1"/>
          </p:cNvPicPr>
          <p:nvPr/>
        </p:nvPicPr>
        <p:blipFill>
          <a:blip r:embed="rId2" cstate="print"/>
          <a:srcRect/>
          <a:stretch>
            <a:fillRect/>
          </a:stretch>
        </p:blipFill>
        <p:spPr bwMode="auto">
          <a:xfrm>
            <a:off x="2590800" y="3810000"/>
            <a:ext cx="4343400" cy="26670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3" name="Rectangle 3"/>
          <p:cNvSpPr>
            <a:spLocks noGrp="1" noChangeArrowheads="1"/>
          </p:cNvSpPr>
          <p:nvPr>
            <p:ph type="body" idx="1"/>
          </p:nvPr>
        </p:nvSpPr>
        <p:spPr>
          <a:xfrm>
            <a:off x="457200" y="457200"/>
            <a:ext cx="8229600" cy="4525963"/>
          </a:xfrm>
        </p:spPr>
        <p:txBody>
          <a:bodyPr/>
          <a:lstStyle/>
          <a:p>
            <a:pPr>
              <a:lnSpc>
                <a:spcPct val="90000"/>
              </a:lnSpc>
              <a:buNone/>
            </a:pPr>
            <a:r>
              <a:rPr lang="en-US" b="1" dirty="0"/>
              <a:t>Social Structure Is an Important Social Pattern in All Social Organization</a:t>
            </a:r>
          </a:p>
          <a:p>
            <a:pPr lvl="1">
              <a:lnSpc>
                <a:spcPct val="90000"/>
              </a:lnSpc>
            </a:pPr>
            <a:r>
              <a:rPr lang="en-US" dirty="0"/>
              <a:t>It positions each actor, tells each actor what is expected (role), gives the actor an identity and perspective, distributes power, privilege, and prestige. What we do, what we are, and what we believe are linked to our positions in many social structures. </a:t>
            </a:r>
          </a:p>
        </p:txBody>
      </p:sp>
      <p:pic>
        <p:nvPicPr>
          <p:cNvPr id="7170" name="Picture 2" descr="C:\Users\Mike\AppData\Local\Microsoft\Windows\Temporary Internet Files\Content.IE5\I2GOP5JD\MP900427683[1].jpg"/>
          <p:cNvPicPr>
            <a:picLocks noChangeAspect="1" noChangeArrowheads="1"/>
          </p:cNvPicPr>
          <p:nvPr/>
        </p:nvPicPr>
        <p:blipFill>
          <a:blip r:embed="rId2" cstate="print"/>
          <a:srcRect/>
          <a:stretch>
            <a:fillRect/>
          </a:stretch>
        </p:blipFill>
        <p:spPr bwMode="auto">
          <a:xfrm>
            <a:off x="3124200" y="3352800"/>
            <a:ext cx="6019800" cy="35052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7" name="Rectangle 3"/>
          <p:cNvSpPr>
            <a:spLocks noGrp="1" noChangeArrowheads="1"/>
          </p:cNvSpPr>
          <p:nvPr>
            <p:ph type="body" idx="1"/>
          </p:nvPr>
        </p:nvSpPr>
        <p:spPr>
          <a:xfrm>
            <a:off x="457200" y="609600"/>
            <a:ext cx="8229600" cy="4525963"/>
          </a:xfrm>
        </p:spPr>
        <p:txBody>
          <a:bodyPr/>
          <a:lstStyle/>
          <a:p>
            <a:pPr>
              <a:buNone/>
            </a:pPr>
            <a:r>
              <a:rPr lang="en-US" b="1" dirty="0"/>
              <a:t>Society Is a System of Inequality</a:t>
            </a:r>
          </a:p>
          <a:p>
            <a:pPr lvl="1"/>
            <a:r>
              <a:rPr lang="en-US" dirty="0"/>
              <a:t>This system of inequality includes class, gender, and racial/ethnic group positions. These social structures are far-reaching, are very hard to change, and place us in positions that are very important for our entire lives. </a:t>
            </a:r>
          </a:p>
        </p:txBody>
      </p:sp>
      <p:pic>
        <p:nvPicPr>
          <p:cNvPr id="9218" name="Picture 2" descr="http://t1.gstatic.com/images?q=tbn:ANd9GcTJmHytFlGXXInXN3uQtqHT9RB4lI8oGJcrNob9UVzU7OJCvBrt"/>
          <p:cNvPicPr>
            <a:picLocks noChangeAspect="1" noChangeArrowheads="1"/>
          </p:cNvPicPr>
          <p:nvPr/>
        </p:nvPicPr>
        <p:blipFill>
          <a:blip r:embed="rId2" cstate="print"/>
          <a:srcRect/>
          <a:stretch>
            <a:fillRect/>
          </a:stretch>
        </p:blipFill>
        <p:spPr bwMode="auto">
          <a:xfrm>
            <a:off x="1295400" y="3962400"/>
            <a:ext cx="3114675" cy="1466850"/>
          </a:xfrm>
          <a:prstGeom prst="rect">
            <a:avLst/>
          </a:prstGeom>
          <a:noFill/>
        </p:spPr>
      </p:pic>
      <p:pic>
        <p:nvPicPr>
          <p:cNvPr id="9220" name="Picture 4" descr="http://t2.gstatic.com/images?q=tbn:ANd9GcSwuqf0KTvgOWCZnqEynMQF0dXss1PcwGJ3FDuul9EvzwK6uBLq"/>
          <p:cNvPicPr>
            <a:picLocks noChangeAspect="1" noChangeArrowheads="1"/>
          </p:cNvPicPr>
          <p:nvPr/>
        </p:nvPicPr>
        <p:blipFill>
          <a:blip r:embed="rId3" cstate="print"/>
          <a:srcRect/>
          <a:stretch>
            <a:fillRect/>
          </a:stretch>
        </p:blipFill>
        <p:spPr bwMode="auto">
          <a:xfrm>
            <a:off x="5257800" y="3810000"/>
            <a:ext cx="2466975" cy="185737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What is Sociology?</a:t>
            </a:r>
          </a:p>
        </p:txBody>
      </p:sp>
      <p:sp>
        <p:nvSpPr>
          <p:cNvPr id="81923" name="Rectangle 3"/>
          <p:cNvSpPr>
            <a:spLocks noGrp="1" noChangeArrowheads="1"/>
          </p:cNvSpPr>
          <p:nvPr>
            <p:ph type="body" idx="1"/>
          </p:nvPr>
        </p:nvSpPr>
        <p:spPr/>
        <p:txBody>
          <a:bodyPr/>
          <a:lstStyle/>
          <a:p>
            <a:r>
              <a:rPr lang="en-US"/>
              <a:t>Perrin Definition: Sociology is the scientific study of human societies and of human behavior in social settings.</a:t>
            </a:r>
            <a:br>
              <a:rPr lang="en-US"/>
            </a:br>
            <a:endParaRPr lang="en-US"/>
          </a:p>
          <a:p>
            <a:r>
              <a:rPr lang="en-US"/>
              <a:t>Stark Definition: The scientific study of the patterns and processes of human social relations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 calcmode="lin" valueType="num">
                                      <p:cBhvr additive="base">
                                        <p:cTn id="13"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3">
                                            <p:txEl>
                                              <p:pRg st="1" end="1"/>
                                            </p:txEl>
                                          </p:spTgt>
                                        </p:tgtEl>
                                        <p:attrNameLst>
                                          <p:attrName>style.visibility</p:attrName>
                                        </p:attrNameLst>
                                      </p:cBhvr>
                                      <p:to>
                                        <p:strVal val="visible"/>
                                      </p:to>
                                    </p:set>
                                    <p:anim calcmode="lin" valueType="num">
                                      <p:cBhvr additive="base">
                                        <p:cTn id="19"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1" name="Rectangle 3"/>
          <p:cNvSpPr>
            <a:spLocks noGrp="1" noChangeArrowheads="1"/>
          </p:cNvSpPr>
          <p:nvPr>
            <p:ph type="body" idx="1"/>
          </p:nvPr>
        </p:nvSpPr>
        <p:spPr>
          <a:xfrm>
            <a:off x="457200" y="381000"/>
            <a:ext cx="8229600" cy="4525963"/>
          </a:xfrm>
        </p:spPr>
        <p:txBody>
          <a:bodyPr/>
          <a:lstStyle/>
          <a:p>
            <a:pPr>
              <a:buNone/>
            </a:pPr>
            <a:r>
              <a:rPr lang="en-US" b="1" dirty="0"/>
              <a:t>All Social Organization Has </a:t>
            </a:r>
            <a:r>
              <a:rPr lang="en-US" b="1" dirty="0" smtClean="0"/>
              <a:t>Culture</a:t>
            </a:r>
            <a:endParaRPr lang="en-US" b="1" dirty="0"/>
          </a:p>
          <a:p>
            <a:pPr lvl="1"/>
            <a:r>
              <a:rPr lang="en-US" dirty="0"/>
              <a:t>Culture, too, is a social pattern. It is what people share as they interact: their ideas, values, goals, and norms. </a:t>
            </a:r>
            <a:endParaRPr lang="en-US" dirty="0" smtClean="0"/>
          </a:p>
          <a:p>
            <a:pPr lvl="1"/>
            <a:r>
              <a:rPr lang="en-US" dirty="0" smtClean="0"/>
              <a:t>Our </a:t>
            </a:r>
            <a:r>
              <a:rPr lang="en-US" dirty="0"/>
              <a:t>actions are influenced by what our social organizations teach us. What may seem to us like free choice often proves to be products of the culture we have learned. </a:t>
            </a:r>
          </a:p>
        </p:txBody>
      </p:sp>
      <p:pic>
        <p:nvPicPr>
          <p:cNvPr id="5122" name="Picture 2" descr="C:\Users\Mike\AppData\Local\Microsoft\Windows\Temporary Internet Files\Content.IE5\5FFN3UB8\MP900422710[1].jpg"/>
          <p:cNvPicPr>
            <a:picLocks noChangeAspect="1" noChangeArrowheads="1"/>
          </p:cNvPicPr>
          <p:nvPr/>
        </p:nvPicPr>
        <p:blipFill>
          <a:blip r:embed="rId2" cstate="print"/>
          <a:srcRect/>
          <a:stretch>
            <a:fillRect/>
          </a:stretch>
        </p:blipFill>
        <p:spPr bwMode="auto">
          <a:xfrm>
            <a:off x="4953000" y="3962400"/>
            <a:ext cx="3886200" cy="2589788"/>
          </a:xfrm>
          <a:prstGeom prst="rect">
            <a:avLst/>
          </a:prstGeom>
          <a:noFill/>
        </p:spPr>
      </p:pic>
      <p:pic>
        <p:nvPicPr>
          <p:cNvPr id="5124" name="Picture 4" descr="http://t0.gstatic.com/images?q=tbn:ANd9GcT_ixh4O172R8unV9LThYxWzl7AEe24gyJ-Ajg2WH1_C34pXWMw"/>
          <p:cNvPicPr>
            <a:picLocks noChangeAspect="1" noChangeArrowheads="1"/>
          </p:cNvPicPr>
          <p:nvPr/>
        </p:nvPicPr>
        <p:blipFill>
          <a:blip r:embed="rId3" cstate="print"/>
          <a:srcRect/>
          <a:stretch>
            <a:fillRect/>
          </a:stretch>
        </p:blipFill>
        <p:spPr bwMode="auto">
          <a:xfrm>
            <a:off x="1066800" y="4343399"/>
            <a:ext cx="2971800" cy="1995661"/>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Agree…………………..Disagree</a:t>
            </a:r>
          </a:p>
        </p:txBody>
      </p:sp>
      <p:sp>
        <p:nvSpPr>
          <p:cNvPr id="3075" name="Rectangle 3"/>
          <p:cNvSpPr>
            <a:spLocks noGrp="1" noChangeArrowheads="1"/>
          </p:cNvSpPr>
          <p:nvPr>
            <p:ph type="body" idx="1"/>
          </p:nvPr>
        </p:nvSpPr>
        <p:spPr>
          <a:xfrm>
            <a:off x="1066800" y="1828800"/>
            <a:ext cx="7772400" cy="3124200"/>
          </a:xfrm>
          <a:gradFill rotWithShape="0">
            <a:gsLst>
              <a:gs pos="0">
                <a:schemeClr val="accent1"/>
              </a:gs>
              <a:gs pos="50000">
                <a:schemeClr val="accent1">
                  <a:gamma/>
                  <a:shade val="46275"/>
                  <a:invGamma/>
                </a:schemeClr>
              </a:gs>
              <a:gs pos="100000">
                <a:schemeClr val="accent1"/>
              </a:gs>
            </a:gsLst>
            <a:lin ang="5400000" scaled="1"/>
          </a:gradFill>
        </p:spPr>
        <p:txBody>
          <a:bodyPr>
            <a:normAutofit/>
          </a:bodyPr>
          <a:lstStyle/>
          <a:p>
            <a:r>
              <a:rPr lang="en-US" dirty="0"/>
              <a:t>The death penalty </a:t>
            </a:r>
            <a:r>
              <a:rPr lang="en-US" dirty="0" smtClean="0"/>
              <a:t>deters (stops) </a:t>
            </a:r>
            <a:r>
              <a:rPr lang="en-US" dirty="0"/>
              <a:t>homicide</a:t>
            </a:r>
          </a:p>
          <a:p>
            <a:r>
              <a:rPr lang="en-US" dirty="0" smtClean="0"/>
              <a:t>Spanking </a:t>
            </a:r>
            <a:r>
              <a:rPr lang="en-US" dirty="0"/>
              <a:t>does more harm than good</a:t>
            </a:r>
          </a:p>
          <a:p>
            <a:r>
              <a:rPr lang="en-US" dirty="0"/>
              <a:t>Homosexuality is biologically </a:t>
            </a:r>
            <a:r>
              <a:rPr lang="en-US" dirty="0" smtClean="0"/>
              <a:t>determined</a:t>
            </a:r>
          </a:p>
          <a:p>
            <a:r>
              <a:rPr lang="en-US" dirty="0" smtClean="0"/>
              <a:t>The rich should give more to the poor</a:t>
            </a:r>
            <a:endParaRPr lang="en-US" dirty="0"/>
          </a:p>
          <a:p>
            <a:pPr>
              <a:buFontTx/>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bg/>
                                          </p:spTgt>
                                        </p:tgtEl>
                                        <p:attrNameLst>
                                          <p:attrName>style.visibility</p:attrName>
                                        </p:attrNameLst>
                                      </p:cBhvr>
                                      <p:to>
                                        <p:strVal val="visible"/>
                                      </p:to>
                                    </p:set>
                                    <p:anim calcmode="lin" valueType="num">
                                      <p:cBhvr additive="base">
                                        <p:cTn id="13" dur="500" fill="hold"/>
                                        <p:tgtEl>
                                          <p:spTgt spid="3075">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0" end="0"/>
                                            </p:txEl>
                                          </p:spTgt>
                                        </p:tgtEl>
                                        <p:attrNameLst>
                                          <p:attrName>style.visibility</p:attrName>
                                        </p:attrNameLst>
                                      </p:cBhvr>
                                      <p:to>
                                        <p:strVal val="visible"/>
                                      </p:to>
                                    </p:set>
                                    <p:anim calcmode="lin" valueType="num">
                                      <p:cBhvr additive="base">
                                        <p:cTn id="19"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1" end="1"/>
                                            </p:txEl>
                                          </p:spTgt>
                                        </p:tgtEl>
                                        <p:attrNameLst>
                                          <p:attrName>style.visibility</p:attrName>
                                        </p:attrNameLst>
                                      </p:cBhvr>
                                      <p:to>
                                        <p:strVal val="visible"/>
                                      </p:to>
                                    </p:set>
                                    <p:anim calcmode="lin" valueType="num">
                                      <p:cBhvr additive="base">
                                        <p:cTn id="25"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 calcmode="lin" valueType="num">
                                      <p:cBhvr additive="base">
                                        <p:cTn id="31"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5">
                                            <p:txEl>
                                              <p:pRg st="3" end="3"/>
                                            </p:txEl>
                                          </p:spTgt>
                                        </p:tgtEl>
                                        <p:attrNameLst>
                                          <p:attrName>style.visibility</p:attrName>
                                        </p:attrNameLst>
                                      </p:cBhvr>
                                      <p:to>
                                        <p:strVal val="visible"/>
                                      </p:to>
                                    </p:set>
                                    <p:anim calcmode="lin" valueType="num">
                                      <p:cBhvr additive="base">
                                        <p:cTn id="37"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Agree…………………..Disagree</a:t>
            </a:r>
          </a:p>
        </p:txBody>
      </p:sp>
      <p:sp>
        <p:nvSpPr>
          <p:cNvPr id="4099" name="Rectangle 3"/>
          <p:cNvSpPr>
            <a:spLocks noGrp="1" noChangeArrowheads="1"/>
          </p:cNvSpPr>
          <p:nvPr>
            <p:ph type="body" idx="1"/>
          </p:nvPr>
        </p:nvSpPr>
        <p:spPr>
          <a:xfrm>
            <a:off x="685800" y="1981200"/>
            <a:ext cx="7772400" cy="3810000"/>
          </a:xfrm>
          <a:gradFill rotWithShape="0">
            <a:gsLst>
              <a:gs pos="0">
                <a:srgbClr val="CCFFFF">
                  <a:gamma/>
                  <a:shade val="46275"/>
                  <a:invGamma/>
                </a:srgbClr>
              </a:gs>
              <a:gs pos="50000">
                <a:srgbClr val="CCFFFF"/>
              </a:gs>
              <a:gs pos="100000">
                <a:srgbClr val="CCFFFF">
                  <a:gamma/>
                  <a:shade val="46275"/>
                  <a:invGamma/>
                </a:srgbClr>
              </a:gs>
            </a:gsLst>
            <a:lin ang="5400000" scaled="1"/>
          </a:gradFill>
        </p:spPr>
        <p:txBody>
          <a:bodyPr/>
          <a:lstStyle/>
          <a:p>
            <a:r>
              <a:rPr lang="en-US" dirty="0"/>
              <a:t>I </a:t>
            </a:r>
            <a:r>
              <a:rPr lang="en-US" dirty="0" smtClean="0"/>
              <a:t>will be the </a:t>
            </a:r>
            <a:r>
              <a:rPr lang="en-US" dirty="0"/>
              <a:t>first person in my family to attend college</a:t>
            </a:r>
          </a:p>
          <a:p>
            <a:r>
              <a:rPr lang="en-US" dirty="0"/>
              <a:t>Couples who live together before marriage are more likely to stay together in marriage</a:t>
            </a:r>
          </a:p>
          <a:p>
            <a:r>
              <a:rPr lang="en-US" dirty="0"/>
              <a:t>I fear </a:t>
            </a:r>
            <a:r>
              <a:rPr lang="en-US" dirty="0" smtClean="0"/>
              <a:t>terrorism</a:t>
            </a:r>
          </a:p>
          <a:p>
            <a:r>
              <a:rPr lang="en-US" dirty="0" smtClean="0"/>
              <a:t>Peace is more powerful than war</a:t>
            </a:r>
            <a:endParaRPr lang="en-US" dirty="0"/>
          </a:p>
          <a:p>
            <a:pPr>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bg/>
                                          </p:spTgt>
                                        </p:tgtEl>
                                        <p:attrNameLst>
                                          <p:attrName>style.visibility</p:attrName>
                                        </p:attrNameLst>
                                      </p:cBhvr>
                                      <p:to>
                                        <p:strVal val="visible"/>
                                      </p:to>
                                    </p:set>
                                    <p:anim calcmode="lin" valueType="num">
                                      <p:cBhvr additive="base">
                                        <p:cTn id="13" dur="500" fill="hold"/>
                                        <p:tgtEl>
                                          <p:spTgt spid="4099">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 calcmode="lin" valueType="num">
                                      <p:cBhvr additive="base">
                                        <p:cTn id="19"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1" end="1"/>
                                            </p:txEl>
                                          </p:spTgt>
                                        </p:tgtEl>
                                        <p:attrNameLst>
                                          <p:attrName>style.visibility</p:attrName>
                                        </p:attrNameLst>
                                      </p:cBhvr>
                                      <p:to>
                                        <p:strVal val="visible"/>
                                      </p:to>
                                    </p:set>
                                    <p:anim calcmode="lin" valueType="num">
                                      <p:cBhvr additive="base">
                                        <p:cTn id="25"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2" end="2"/>
                                            </p:txEl>
                                          </p:spTgt>
                                        </p:tgtEl>
                                        <p:attrNameLst>
                                          <p:attrName>style.visibility</p:attrName>
                                        </p:attrNameLst>
                                      </p:cBhvr>
                                      <p:to>
                                        <p:strVal val="visible"/>
                                      </p:to>
                                    </p:set>
                                    <p:anim calcmode="lin" valueType="num">
                                      <p:cBhvr additive="base">
                                        <p:cTn id="31"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3" end="3"/>
                                            </p:txEl>
                                          </p:spTgt>
                                        </p:tgtEl>
                                        <p:attrNameLst>
                                          <p:attrName>style.visibility</p:attrName>
                                        </p:attrNameLst>
                                      </p:cBhvr>
                                      <p:to>
                                        <p:strVal val="visible"/>
                                      </p:to>
                                    </p:set>
                                    <p:anim calcmode="lin" valueType="num">
                                      <p:cBhvr additive="base">
                                        <p:cTn id="37"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Agree…………………..Disagree</a:t>
            </a:r>
          </a:p>
        </p:txBody>
      </p:sp>
      <p:sp>
        <p:nvSpPr>
          <p:cNvPr id="5123" name="Rectangle 3"/>
          <p:cNvSpPr>
            <a:spLocks noGrp="1" noChangeArrowheads="1"/>
          </p:cNvSpPr>
          <p:nvPr>
            <p:ph type="body" idx="1"/>
          </p:nvPr>
        </p:nvSpPr>
        <p:spPr>
          <a:gradFill rotWithShape="0">
            <a:gsLst>
              <a:gs pos="0">
                <a:srgbClr val="FFFF66">
                  <a:gamma/>
                  <a:shade val="46275"/>
                  <a:invGamma/>
                </a:srgbClr>
              </a:gs>
              <a:gs pos="100000">
                <a:srgbClr val="FFFF66"/>
              </a:gs>
            </a:gsLst>
            <a:lin ang="18900000" scaled="1"/>
          </a:gradFill>
        </p:spPr>
        <p:txBody>
          <a:bodyPr/>
          <a:lstStyle/>
          <a:p>
            <a:r>
              <a:rPr lang="en-US" dirty="0"/>
              <a:t>Poverty rates have increased the past 3 years</a:t>
            </a:r>
          </a:p>
          <a:p>
            <a:r>
              <a:rPr lang="en-US"/>
              <a:t>Illegal drugs are more of a problem now than they were 25 years </a:t>
            </a:r>
            <a:r>
              <a:rPr lang="en-US" smtClean="0"/>
              <a:t>ago</a:t>
            </a:r>
            <a:endParaRPr lang="en-US"/>
          </a:p>
          <a:p>
            <a:r>
              <a:rPr lang="en-US" dirty="0"/>
              <a:t>The United States has the greatest economic inequality in the world</a:t>
            </a:r>
          </a:p>
          <a:p>
            <a:r>
              <a:rPr lang="en-US" dirty="0"/>
              <a:t>The United States is in moral decay</a:t>
            </a:r>
          </a:p>
          <a:p>
            <a:pPr>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bg/>
                                          </p:spTgt>
                                        </p:tgtEl>
                                        <p:attrNameLst>
                                          <p:attrName>style.visibility</p:attrName>
                                        </p:attrNameLst>
                                      </p:cBhvr>
                                      <p:to>
                                        <p:strVal val="visible"/>
                                      </p:to>
                                    </p:set>
                                    <p:anim calcmode="lin" valueType="num">
                                      <p:cBhvr additive="base">
                                        <p:cTn id="13" dur="500" fill="hold"/>
                                        <p:tgtEl>
                                          <p:spTgt spid="512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anim calcmode="lin" valueType="num">
                                      <p:cBhvr additive="base">
                                        <p:cTn id="19"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1" end="1"/>
                                            </p:txEl>
                                          </p:spTgt>
                                        </p:tgtEl>
                                        <p:attrNameLst>
                                          <p:attrName>style.visibility</p:attrName>
                                        </p:attrNameLst>
                                      </p:cBhvr>
                                      <p:to>
                                        <p:strVal val="visible"/>
                                      </p:to>
                                    </p:set>
                                    <p:anim calcmode="lin" valueType="num">
                                      <p:cBhvr additive="base">
                                        <p:cTn id="25"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2" end="2"/>
                                            </p:txEl>
                                          </p:spTgt>
                                        </p:tgtEl>
                                        <p:attrNameLst>
                                          <p:attrName>style.visibility</p:attrName>
                                        </p:attrNameLst>
                                      </p:cBhvr>
                                      <p:to>
                                        <p:strVal val="visible"/>
                                      </p:to>
                                    </p:set>
                                    <p:anim calcmode="lin" valueType="num">
                                      <p:cBhvr additive="base">
                                        <p:cTn id="31"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3">
                                            <p:txEl>
                                              <p:pRg st="3" end="3"/>
                                            </p:txEl>
                                          </p:spTgt>
                                        </p:tgtEl>
                                        <p:attrNameLst>
                                          <p:attrName>style.visibility</p:attrName>
                                        </p:attrNameLst>
                                      </p:cBhvr>
                                      <p:to>
                                        <p:strVal val="visible"/>
                                      </p:to>
                                    </p:set>
                                    <p:anim calcmode="lin" valueType="num">
                                      <p:cBhvr additive="base">
                                        <p:cTn id="37"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hlinkClick r:id="rId2"/>
            </a:endParaRPr>
          </a:p>
          <a:p>
            <a:r>
              <a:rPr lang="en-US" dirty="0" smtClean="0">
                <a:hlinkClick r:id="rId2"/>
              </a:rPr>
              <a:t>http://www.bolender.com/Sociological%20Theory/Sociological%20Theorists.htm</a:t>
            </a:r>
            <a:endParaRPr lang="en-US" dirty="0" smtClean="0"/>
          </a:p>
          <a:p>
            <a:endParaRPr lang="en-US" dirty="0"/>
          </a:p>
          <a:p>
            <a:r>
              <a:rPr lang="en-US" dirty="0" smtClean="0">
                <a:hlinkClick r:id="rId3"/>
              </a:rPr>
              <a:t>http://faculty.pepperdine.edu/rperrin/courses/soc200/200powerpointindex.htm</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Sociology’s Relationship to…</a:t>
            </a:r>
          </a:p>
        </p:txBody>
      </p:sp>
      <p:sp>
        <p:nvSpPr>
          <p:cNvPr id="96259" name="Rectangle 3"/>
          <p:cNvSpPr>
            <a:spLocks noGrp="1" noChangeArrowheads="1"/>
          </p:cNvSpPr>
          <p:nvPr>
            <p:ph type="body" idx="1"/>
          </p:nvPr>
        </p:nvSpPr>
        <p:spPr/>
        <p:txBody>
          <a:bodyPr/>
          <a:lstStyle/>
          <a:p>
            <a:r>
              <a:rPr lang="en-US" sz="2800"/>
              <a:t>Science (Hint: What does it mean to say something is empirical?)</a:t>
            </a:r>
          </a:p>
          <a:p>
            <a:r>
              <a:rPr lang="en-US" sz="2800"/>
              <a:t>Social Problems and other “Causes”</a:t>
            </a:r>
          </a:p>
          <a:p>
            <a:r>
              <a:rPr lang="en-US" sz="2800"/>
              <a:t>The other social sciences</a:t>
            </a:r>
          </a:p>
          <a:p>
            <a:pPr lvl="2">
              <a:buFontTx/>
              <a:buNone/>
            </a:pPr>
            <a:r>
              <a:rPr lang="en-US" sz="2000"/>
              <a:t>Anthropology</a:t>
            </a:r>
          </a:p>
          <a:p>
            <a:pPr lvl="2">
              <a:buFontTx/>
              <a:buNone/>
            </a:pPr>
            <a:r>
              <a:rPr lang="en-US" sz="2000"/>
              <a:t>Economics</a:t>
            </a:r>
          </a:p>
          <a:p>
            <a:pPr lvl="2">
              <a:buFontTx/>
              <a:buNone/>
            </a:pPr>
            <a:r>
              <a:rPr lang="en-US" sz="2000"/>
              <a:t>Political Science</a:t>
            </a:r>
          </a:p>
          <a:p>
            <a:pPr lvl="2">
              <a:buFontTx/>
              <a:buNone/>
            </a:pPr>
            <a:r>
              <a:rPr lang="en-US" sz="2000"/>
              <a:t>Psychology</a:t>
            </a:r>
          </a:p>
          <a:p>
            <a:pPr>
              <a:buFont typeface="Wingdings" pitchFamily="2" charset="2"/>
              <a:buNone/>
            </a:pPr>
            <a:r>
              <a:rPr lang="en-US" sz="2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0-#ppt_w/2"/>
                                          </p:val>
                                        </p:tav>
                                        <p:tav tm="100000">
                                          <p:val>
                                            <p:strVal val="#ppt_x"/>
                                          </p:val>
                                        </p:tav>
                                      </p:tavLst>
                                    </p:anim>
                                    <p:anim calcmode="lin" valueType="num">
                                      <p:cBhvr additive="base">
                                        <p:cTn id="8" dur="500" fill="hold"/>
                                        <p:tgtEl>
                                          <p:spTgt spid="962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xEl>
                                              <p:pRg st="0" end="0"/>
                                            </p:txEl>
                                          </p:spTgt>
                                        </p:tgtEl>
                                        <p:attrNameLst>
                                          <p:attrName>style.visibility</p:attrName>
                                        </p:attrNameLst>
                                      </p:cBhvr>
                                      <p:to>
                                        <p:strVal val="visible"/>
                                      </p:to>
                                    </p:set>
                                    <p:anim calcmode="lin" valueType="num">
                                      <p:cBhvr additive="base">
                                        <p:cTn id="13" dur="500" fill="hold"/>
                                        <p:tgtEl>
                                          <p:spTgt spid="962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59">
                                            <p:txEl>
                                              <p:pRg st="1" end="1"/>
                                            </p:txEl>
                                          </p:spTgt>
                                        </p:tgtEl>
                                        <p:attrNameLst>
                                          <p:attrName>style.visibility</p:attrName>
                                        </p:attrNameLst>
                                      </p:cBhvr>
                                      <p:to>
                                        <p:strVal val="visible"/>
                                      </p:to>
                                    </p:set>
                                    <p:anim calcmode="lin" valueType="num">
                                      <p:cBhvr additive="base">
                                        <p:cTn id="19"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259">
                                            <p:txEl>
                                              <p:pRg st="2" end="2"/>
                                            </p:txEl>
                                          </p:spTgt>
                                        </p:tgtEl>
                                        <p:attrNameLst>
                                          <p:attrName>style.visibility</p:attrName>
                                        </p:attrNameLst>
                                      </p:cBhvr>
                                      <p:to>
                                        <p:strVal val="visible"/>
                                      </p:to>
                                    </p:set>
                                    <p:anim calcmode="lin" valueType="num">
                                      <p:cBhvr additive="base">
                                        <p:cTn id="25" dur="500" fill="hold"/>
                                        <p:tgtEl>
                                          <p:spTgt spid="962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259">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6259">
                                            <p:txEl>
                                              <p:pRg st="3" end="3"/>
                                            </p:txEl>
                                          </p:spTgt>
                                        </p:tgtEl>
                                        <p:attrNameLst>
                                          <p:attrName>style.visibility</p:attrName>
                                        </p:attrNameLst>
                                      </p:cBhvr>
                                      <p:to>
                                        <p:strVal val="visible"/>
                                      </p:to>
                                    </p:set>
                                    <p:anim calcmode="lin" valueType="num">
                                      <p:cBhvr additive="base">
                                        <p:cTn id="29" dur="500" fill="hold"/>
                                        <p:tgtEl>
                                          <p:spTgt spid="9625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6259">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96259">
                                            <p:txEl>
                                              <p:pRg st="4" end="4"/>
                                            </p:txEl>
                                          </p:spTgt>
                                        </p:tgtEl>
                                        <p:attrNameLst>
                                          <p:attrName>style.visibility</p:attrName>
                                        </p:attrNameLst>
                                      </p:cBhvr>
                                      <p:to>
                                        <p:strVal val="visible"/>
                                      </p:to>
                                    </p:set>
                                    <p:anim calcmode="lin" valueType="num">
                                      <p:cBhvr additive="base">
                                        <p:cTn id="33" dur="500" fill="hold"/>
                                        <p:tgtEl>
                                          <p:spTgt spid="96259">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6259">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96259">
                                            <p:txEl>
                                              <p:pRg st="6" end="6"/>
                                            </p:txEl>
                                          </p:spTgt>
                                        </p:tgtEl>
                                        <p:attrNameLst>
                                          <p:attrName>style.visibility</p:attrName>
                                        </p:attrNameLst>
                                      </p:cBhvr>
                                      <p:to>
                                        <p:strVal val="visible"/>
                                      </p:to>
                                    </p:set>
                                    <p:anim calcmode="lin" valueType="num">
                                      <p:cBhvr additive="base">
                                        <p:cTn id="41" dur="500" fill="hold"/>
                                        <p:tgtEl>
                                          <p:spTgt spid="96259">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62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6259">
                                            <p:txEl>
                                              <p:pRg st="7" end="7"/>
                                            </p:txEl>
                                          </p:spTgt>
                                        </p:tgtEl>
                                        <p:attrNameLst>
                                          <p:attrName>style.visibility</p:attrName>
                                        </p:attrNameLst>
                                      </p:cBhvr>
                                      <p:to>
                                        <p:strVal val="visible"/>
                                      </p:to>
                                    </p:set>
                                    <p:anim calcmode="lin" valueType="num">
                                      <p:cBhvr additive="base">
                                        <p:cTn id="47" dur="500" fill="hold"/>
                                        <p:tgtEl>
                                          <p:spTgt spid="96259">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625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P spid="962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What do sociologists study?</a:t>
            </a:r>
          </a:p>
        </p:txBody>
      </p:sp>
      <p:sp>
        <p:nvSpPr>
          <p:cNvPr id="94211" name="Rectangle 3"/>
          <p:cNvSpPr>
            <a:spLocks noGrp="1" noChangeArrowheads="1"/>
          </p:cNvSpPr>
          <p:nvPr>
            <p:ph type="body" idx="1"/>
          </p:nvPr>
        </p:nvSpPr>
        <p:spPr/>
        <p:txBody>
          <a:bodyPr/>
          <a:lstStyle/>
          <a:p>
            <a:pPr>
              <a:lnSpc>
                <a:spcPct val="90000"/>
              </a:lnSpc>
            </a:pPr>
            <a:r>
              <a:rPr lang="en-US" sz="2800"/>
              <a:t>Socialization</a:t>
            </a:r>
          </a:p>
          <a:p>
            <a:pPr>
              <a:lnSpc>
                <a:spcPct val="90000"/>
              </a:lnSpc>
            </a:pPr>
            <a:r>
              <a:rPr lang="en-US" sz="2800"/>
              <a:t>Crime (and Juvenile Delinquency)</a:t>
            </a:r>
          </a:p>
          <a:p>
            <a:pPr>
              <a:lnSpc>
                <a:spcPct val="90000"/>
              </a:lnSpc>
            </a:pPr>
            <a:r>
              <a:rPr lang="en-US" sz="2800"/>
              <a:t>Deviant Behavior</a:t>
            </a:r>
          </a:p>
          <a:p>
            <a:pPr>
              <a:lnSpc>
                <a:spcPct val="90000"/>
              </a:lnSpc>
            </a:pPr>
            <a:r>
              <a:rPr lang="en-US" sz="2800"/>
              <a:t>Social Stratification (economic inequality)</a:t>
            </a:r>
          </a:p>
          <a:p>
            <a:pPr>
              <a:lnSpc>
                <a:spcPct val="90000"/>
              </a:lnSpc>
            </a:pPr>
            <a:r>
              <a:rPr lang="en-US" sz="2800"/>
              <a:t>Race and Ethnicity</a:t>
            </a:r>
          </a:p>
          <a:p>
            <a:pPr>
              <a:lnSpc>
                <a:spcPct val="90000"/>
              </a:lnSpc>
            </a:pPr>
            <a:r>
              <a:rPr lang="en-US" sz="2800"/>
              <a:t>Gender</a:t>
            </a:r>
          </a:p>
          <a:p>
            <a:pPr>
              <a:lnSpc>
                <a:spcPct val="90000"/>
              </a:lnSpc>
            </a:pPr>
            <a:r>
              <a:rPr lang="en-US" sz="2800"/>
              <a:t>The Family</a:t>
            </a:r>
          </a:p>
          <a:p>
            <a:pPr>
              <a:lnSpc>
                <a:spcPct val="90000"/>
              </a:lnSpc>
            </a:pPr>
            <a:r>
              <a:rPr lang="en-US" sz="2800"/>
              <a:t>Religion</a:t>
            </a:r>
          </a:p>
          <a:p>
            <a:pPr>
              <a:lnSpc>
                <a:spcPct val="90000"/>
              </a:lnSpc>
            </a:pPr>
            <a:r>
              <a:rPr lang="en-US" sz="2800"/>
              <a:t>Politics, Population, Urbanization…</a:t>
            </a:r>
          </a:p>
          <a:p>
            <a:pPr>
              <a:lnSpc>
                <a:spcPct val="90000"/>
              </a:lnSpc>
              <a:buFont typeface="Wingdings" pitchFamily="2" charset="2"/>
              <a:buNone/>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1">
                                            <p:txEl>
                                              <p:pRg st="0" end="0"/>
                                            </p:txEl>
                                          </p:spTgt>
                                        </p:tgtEl>
                                        <p:attrNameLst>
                                          <p:attrName>style.visibility</p:attrName>
                                        </p:attrNameLst>
                                      </p:cBhvr>
                                      <p:to>
                                        <p:strVal val="visible"/>
                                      </p:to>
                                    </p:set>
                                    <p:anim calcmode="lin" valueType="num">
                                      <p:cBhvr additive="base">
                                        <p:cTn id="13" dur="500" fill="hold"/>
                                        <p:tgtEl>
                                          <p:spTgt spid="942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4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1">
                                            <p:txEl>
                                              <p:pRg st="1" end="1"/>
                                            </p:txEl>
                                          </p:spTgt>
                                        </p:tgtEl>
                                        <p:attrNameLst>
                                          <p:attrName>style.visibility</p:attrName>
                                        </p:attrNameLst>
                                      </p:cBhvr>
                                      <p:to>
                                        <p:strVal val="visible"/>
                                      </p:to>
                                    </p:set>
                                    <p:anim calcmode="lin" valueType="num">
                                      <p:cBhvr additive="base">
                                        <p:cTn id="19" dur="500" fill="hold"/>
                                        <p:tgtEl>
                                          <p:spTgt spid="942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4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4211">
                                            <p:txEl>
                                              <p:pRg st="2" end="2"/>
                                            </p:txEl>
                                          </p:spTgt>
                                        </p:tgtEl>
                                        <p:attrNameLst>
                                          <p:attrName>style.visibility</p:attrName>
                                        </p:attrNameLst>
                                      </p:cBhvr>
                                      <p:to>
                                        <p:strVal val="visible"/>
                                      </p:to>
                                    </p:set>
                                    <p:anim calcmode="lin" valueType="num">
                                      <p:cBhvr additive="base">
                                        <p:cTn id="25" dur="500" fill="hold"/>
                                        <p:tgtEl>
                                          <p:spTgt spid="942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4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4211">
                                            <p:txEl>
                                              <p:pRg st="3" end="3"/>
                                            </p:txEl>
                                          </p:spTgt>
                                        </p:tgtEl>
                                        <p:attrNameLst>
                                          <p:attrName>style.visibility</p:attrName>
                                        </p:attrNameLst>
                                      </p:cBhvr>
                                      <p:to>
                                        <p:strVal val="visible"/>
                                      </p:to>
                                    </p:set>
                                    <p:anim calcmode="lin" valueType="num">
                                      <p:cBhvr additive="base">
                                        <p:cTn id="31" dur="500" fill="hold"/>
                                        <p:tgtEl>
                                          <p:spTgt spid="9421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4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4211">
                                            <p:txEl>
                                              <p:pRg st="4" end="4"/>
                                            </p:txEl>
                                          </p:spTgt>
                                        </p:tgtEl>
                                        <p:attrNameLst>
                                          <p:attrName>style.visibility</p:attrName>
                                        </p:attrNameLst>
                                      </p:cBhvr>
                                      <p:to>
                                        <p:strVal val="visible"/>
                                      </p:to>
                                    </p:set>
                                    <p:anim calcmode="lin" valueType="num">
                                      <p:cBhvr additive="base">
                                        <p:cTn id="37" dur="500" fill="hold"/>
                                        <p:tgtEl>
                                          <p:spTgt spid="9421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42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4211">
                                            <p:txEl>
                                              <p:pRg st="5" end="5"/>
                                            </p:txEl>
                                          </p:spTgt>
                                        </p:tgtEl>
                                        <p:attrNameLst>
                                          <p:attrName>style.visibility</p:attrName>
                                        </p:attrNameLst>
                                      </p:cBhvr>
                                      <p:to>
                                        <p:strVal val="visible"/>
                                      </p:to>
                                    </p:set>
                                    <p:anim calcmode="lin" valueType="num">
                                      <p:cBhvr additive="base">
                                        <p:cTn id="43" dur="500" fill="hold"/>
                                        <p:tgtEl>
                                          <p:spTgt spid="9421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42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4211">
                                            <p:txEl>
                                              <p:pRg st="6" end="6"/>
                                            </p:txEl>
                                          </p:spTgt>
                                        </p:tgtEl>
                                        <p:attrNameLst>
                                          <p:attrName>style.visibility</p:attrName>
                                        </p:attrNameLst>
                                      </p:cBhvr>
                                      <p:to>
                                        <p:strVal val="visible"/>
                                      </p:to>
                                    </p:set>
                                    <p:anim calcmode="lin" valueType="num">
                                      <p:cBhvr additive="base">
                                        <p:cTn id="49" dur="500" fill="hold"/>
                                        <p:tgtEl>
                                          <p:spTgt spid="94211">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42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4211">
                                            <p:txEl>
                                              <p:pRg st="7" end="7"/>
                                            </p:txEl>
                                          </p:spTgt>
                                        </p:tgtEl>
                                        <p:attrNameLst>
                                          <p:attrName>style.visibility</p:attrName>
                                        </p:attrNameLst>
                                      </p:cBhvr>
                                      <p:to>
                                        <p:strVal val="visible"/>
                                      </p:to>
                                    </p:set>
                                    <p:anim calcmode="lin" valueType="num">
                                      <p:cBhvr additive="base">
                                        <p:cTn id="55" dur="500" fill="hold"/>
                                        <p:tgtEl>
                                          <p:spTgt spid="94211">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42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4211">
                                            <p:txEl>
                                              <p:pRg st="8" end="8"/>
                                            </p:txEl>
                                          </p:spTgt>
                                        </p:tgtEl>
                                        <p:attrNameLst>
                                          <p:attrName>style.visibility</p:attrName>
                                        </p:attrNameLst>
                                      </p:cBhvr>
                                      <p:to>
                                        <p:strVal val="visible"/>
                                      </p:to>
                                    </p:set>
                                    <p:anim calcmode="lin" valueType="num">
                                      <p:cBhvr additive="base">
                                        <p:cTn id="61" dur="500" fill="hold"/>
                                        <p:tgtEl>
                                          <p:spTgt spid="94211">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42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P spid="942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Why Study Sociology? </a:t>
            </a:r>
          </a:p>
        </p:txBody>
      </p:sp>
      <p:sp>
        <p:nvSpPr>
          <p:cNvPr id="92163" name="Rectangle 3"/>
          <p:cNvSpPr>
            <a:spLocks noGrp="1" noChangeArrowheads="1"/>
          </p:cNvSpPr>
          <p:nvPr>
            <p:ph type="body" idx="1"/>
          </p:nvPr>
        </p:nvSpPr>
        <p:spPr/>
        <p:txBody>
          <a:bodyPr/>
          <a:lstStyle/>
          <a:p>
            <a:pPr marL="990600" lvl="1" indent="-533400">
              <a:buFontTx/>
              <a:buAutoNum type="arabicPeriod"/>
            </a:pPr>
            <a:r>
              <a:rPr lang="en-US" sz="2400"/>
              <a:t>To understand – sociology is the “study of society”</a:t>
            </a:r>
          </a:p>
          <a:p>
            <a:pPr marL="990600" lvl="1" indent="-533400">
              <a:buFontTx/>
              <a:buAutoNum type="arabicPeriod"/>
            </a:pPr>
            <a:r>
              <a:rPr lang="en-US" sz="2400"/>
              <a:t>Encourages critical thinking – Famous Peter Berger quote: “It can be said that the first wisdom of sociology is this – things are not what they seem”</a:t>
            </a:r>
          </a:p>
          <a:p>
            <a:pPr marL="990600" lvl="1" indent="-533400">
              <a:buFontTx/>
              <a:buAutoNum type="arabicPeriod"/>
            </a:pPr>
            <a:r>
              <a:rPr lang="en-US" sz="2400"/>
              <a:t>Knowledge of social forces gives us power over those forces</a:t>
            </a:r>
          </a:p>
          <a:p>
            <a:pPr marL="990600" lvl="1" indent="-533400">
              <a:buFontTx/>
              <a:buAutoNum type="arabicPeriod"/>
            </a:pPr>
            <a:r>
              <a:rPr lang="en-US" sz="2400"/>
              <a:t>Ultimately, make the world a better place?</a:t>
            </a:r>
          </a:p>
          <a:p>
            <a:pPr marL="990600" lvl="1" indent="-533400">
              <a:buFontTx/>
              <a:buNone/>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500" fill="hold"/>
                                        <p:tgtEl>
                                          <p:spTgt spid="92162"/>
                                        </p:tgtEl>
                                        <p:attrNameLst>
                                          <p:attrName>ppt_x</p:attrName>
                                        </p:attrNameLst>
                                      </p:cBhvr>
                                      <p:tavLst>
                                        <p:tav tm="0">
                                          <p:val>
                                            <p:strVal val="0-#ppt_w/2"/>
                                          </p:val>
                                        </p:tav>
                                        <p:tav tm="100000">
                                          <p:val>
                                            <p:strVal val="#ppt_x"/>
                                          </p:val>
                                        </p:tav>
                                      </p:tavLst>
                                    </p:anim>
                                    <p:anim calcmode="lin" valueType="num">
                                      <p:cBhvr additive="base">
                                        <p:cTn id="8" dur="500" fill="hold"/>
                                        <p:tgtEl>
                                          <p:spTgt spid="921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0" end="0"/>
                                            </p:txEl>
                                          </p:spTgt>
                                        </p:tgtEl>
                                        <p:attrNameLst>
                                          <p:attrName>style.visibility</p:attrName>
                                        </p:attrNameLst>
                                      </p:cBhvr>
                                      <p:to>
                                        <p:strVal val="visible"/>
                                      </p:to>
                                    </p:set>
                                    <p:anim calcmode="lin" valueType="num">
                                      <p:cBhvr additive="base">
                                        <p:cTn id="13"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2163">
                                            <p:txEl>
                                              <p:pRg st="1" end="1"/>
                                            </p:txEl>
                                          </p:spTgt>
                                        </p:tgtEl>
                                        <p:attrNameLst>
                                          <p:attrName>style.visibility</p:attrName>
                                        </p:attrNameLst>
                                      </p:cBhvr>
                                      <p:to>
                                        <p:strVal val="visible"/>
                                      </p:to>
                                    </p:set>
                                    <p:anim calcmode="lin" valueType="num">
                                      <p:cBhvr additive="base">
                                        <p:cTn id="17"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216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2163">
                                            <p:txEl>
                                              <p:pRg st="2" end="2"/>
                                            </p:txEl>
                                          </p:spTgt>
                                        </p:tgtEl>
                                        <p:attrNameLst>
                                          <p:attrName>style.visibility</p:attrName>
                                        </p:attrNameLst>
                                      </p:cBhvr>
                                      <p:to>
                                        <p:strVal val="visible"/>
                                      </p:to>
                                    </p:set>
                                    <p:anim calcmode="lin" valueType="num">
                                      <p:cBhvr additive="base">
                                        <p:cTn id="21"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216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2163">
                                            <p:txEl>
                                              <p:pRg st="3" end="3"/>
                                            </p:txEl>
                                          </p:spTgt>
                                        </p:tgtEl>
                                        <p:attrNameLst>
                                          <p:attrName>style.visibility</p:attrName>
                                        </p:attrNameLst>
                                      </p:cBhvr>
                                      <p:to>
                                        <p:strVal val="visible"/>
                                      </p:to>
                                    </p:set>
                                    <p:anim calcmode="lin" valueType="num">
                                      <p:cBhvr additive="base">
                                        <p:cTn id="25"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P spid="9216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normAutofit/>
          </a:bodyPr>
          <a:lstStyle/>
          <a:p>
            <a:r>
              <a:rPr lang="en-US" sz="3600" dirty="0" smtClean="0"/>
              <a:t>Pre-Sociological Influences:</a:t>
            </a:r>
            <a:endParaRPr lang="en-US" sz="3600" dirty="0"/>
          </a:p>
        </p:txBody>
      </p:sp>
      <p:sp>
        <p:nvSpPr>
          <p:cNvPr id="832515" name="Rectangle 3"/>
          <p:cNvSpPr>
            <a:spLocks noGrp="1" noChangeArrowheads="1"/>
          </p:cNvSpPr>
          <p:nvPr>
            <p:ph type="body" idx="1"/>
          </p:nvPr>
        </p:nvSpPr>
        <p:spPr/>
        <p:txBody>
          <a:bodyPr/>
          <a:lstStyle/>
          <a:p>
            <a:pPr algn="ctr">
              <a:buFont typeface="Monotype Sorts" pitchFamily="2" charset="2"/>
              <a:buNone/>
            </a:pPr>
            <a:r>
              <a:rPr lang="en-US" sz="4000" b="1" i="1" dirty="0"/>
              <a:t>The fundamental foundations of sociology have been gleaned (as all things seem to be) from the ancient Greeks.</a:t>
            </a:r>
          </a:p>
          <a:p>
            <a:pPr algn="ctr">
              <a:buFont typeface="Monotype Sorts" pitchFamily="2" charset="2"/>
              <a:buNone/>
            </a:pPr>
            <a:endParaRPr lang="en-US" sz="2000" dirty="0"/>
          </a:p>
        </p:txBody>
      </p:sp>
      <p:pic>
        <p:nvPicPr>
          <p:cNvPr id="4098" name="Picture 2" descr="C:\Users\Mike\AppData\Local\Microsoft\Windows\Temporary Internet Files\Content.IE5\I2GOP5JD\MP900403810[1].jpg"/>
          <p:cNvPicPr>
            <a:picLocks noChangeAspect="1" noChangeArrowheads="1"/>
          </p:cNvPicPr>
          <p:nvPr/>
        </p:nvPicPr>
        <p:blipFill>
          <a:blip r:embed="rId2" cstate="print"/>
          <a:srcRect/>
          <a:stretch>
            <a:fillRect/>
          </a:stretch>
        </p:blipFill>
        <p:spPr bwMode="auto">
          <a:xfrm>
            <a:off x="5334000" y="4191000"/>
            <a:ext cx="3542897" cy="2437209"/>
          </a:xfrm>
          <a:prstGeom prst="rect">
            <a:avLst/>
          </a:prstGeom>
          <a:noFill/>
        </p:spPr>
      </p:pic>
      <p:pic>
        <p:nvPicPr>
          <p:cNvPr id="4099" name="Picture 3" descr="C:\Users\Mike\AppData\Local\Microsoft\Windows\Temporary Internet Files\Content.IE5\I2GOP5JD\MP900427934[1].jpg"/>
          <p:cNvPicPr>
            <a:picLocks noChangeAspect="1" noChangeArrowheads="1"/>
          </p:cNvPicPr>
          <p:nvPr/>
        </p:nvPicPr>
        <p:blipFill>
          <a:blip r:embed="rId3" cstate="print"/>
          <a:srcRect/>
          <a:stretch>
            <a:fillRect/>
          </a:stretch>
        </p:blipFill>
        <p:spPr bwMode="auto">
          <a:xfrm>
            <a:off x="609600" y="4191000"/>
            <a:ext cx="3657600" cy="24384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AF34100-6EAD-4A1D-869D-80E8853D2F3B}" type="slidenum">
              <a:rPr lang="en-US"/>
              <a:pPr/>
              <a:t>7</a:t>
            </a:fld>
            <a:endParaRPr lang="en-US"/>
          </a:p>
        </p:txBody>
      </p:sp>
      <p:sp>
        <p:nvSpPr>
          <p:cNvPr id="862210" name="Rectangle 2"/>
          <p:cNvSpPr>
            <a:spLocks noGrp="1" noChangeArrowheads="1"/>
          </p:cNvSpPr>
          <p:nvPr>
            <p:ph type="title"/>
          </p:nvPr>
        </p:nvSpPr>
        <p:spPr/>
        <p:txBody>
          <a:bodyPr>
            <a:normAutofit/>
          </a:bodyPr>
          <a:lstStyle/>
          <a:p>
            <a:r>
              <a:rPr lang="en-US" sz="3600" dirty="0" smtClean="0"/>
              <a:t>Pre-Sociological Influences:</a:t>
            </a:r>
            <a:endParaRPr lang="en-US" sz="3600" dirty="0"/>
          </a:p>
        </p:txBody>
      </p:sp>
      <p:sp>
        <p:nvSpPr>
          <p:cNvPr id="862211" name="Rectangle 3"/>
          <p:cNvSpPr>
            <a:spLocks noGrp="1" noChangeArrowheads="1"/>
          </p:cNvSpPr>
          <p:nvPr>
            <p:ph type="body" sz="half" idx="1"/>
          </p:nvPr>
        </p:nvSpPr>
        <p:spPr>
          <a:xfrm>
            <a:off x="3581400" y="1828800"/>
            <a:ext cx="5029200" cy="4171950"/>
          </a:xfrm>
        </p:spPr>
        <p:txBody>
          <a:bodyPr/>
          <a:lstStyle/>
          <a:p>
            <a:pPr algn="ctr">
              <a:buFont typeface="Monotype Sorts" pitchFamily="2" charset="2"/>
              <a:buNone/>
            </a:pPr>
            <a:endParaRPr lang="en-US" sz="2800" i="1"/>
          </a:p>
          <a:p>
            <a:pPr algn="ctr">
              <a:buFont typeface="Monotype Sorts" pitchFamily="2" charset="2"/>
              <a:buNone/>
            </a:pPr>
            <a:r>
              <a:rPr lang="en-US" sz="2800" i="1"/>
              <a:t>Even though Plato is not considered the “father” of sociology--he is probably the first person to systematically study society in a “sociological” way. In other words, </a:t>
            </a:r>
            <a:r>
              <a:rPr lang="en-US" sz="2800" b="1" i="1">
                <a:solidFill>
                  <a:srgbClr val="0066FF"/>
                </a:solidFill>
                <a:effectLst>
                  <a:outerShdw blurRad="38100" dist="38100" dir="2700000" algn="tl">
                    <a:srgbClr val="C0C0C0"/>
                  </a:outerShdw>
                </a:effectLst>
              </a:rPr>
              <a:t>he thought like a sociologist</a:t>
            </a:r>
            <a:r>
              <a:rPr lang="en-US" sz="2800" i="1"/>
              <a:t>.</a:t>
            </a:r>
            <a:r>
              <a:rPr lang="en-US" sz="2400" i="1"/>
              <a:t> </a:t>
            </a:r>
            <a:endParaRPr lang="en-US" sz="2400"/>
          </a:p>
        </p:txBody>
      </p:sp>
      <p:pic>
        <p:nvPicPr>
          <p:cNvPr id="862212" name="Picture 4" descr="Picture of Plato"/>
          <p:cNvPicPr>
            <a:picLocks noGrp="1" noChangeAspect="1" noChangeArrowheads="1"/>
          </p:cNvPicPr>
          <p:nvPr>
            <p:ph sz="half" idx="2"/>
          </p:nvPr>
        </p:nvPicPr>
        <p:blipFill>
          <a:blip r:embed="rId2" cstate="print"/>
          <a:srcRect/>
          <a:stretch>
            <a:fillRect/>
          </a:stretch>
        </p:blipFill>
        <p:spPr>
          <a:xfrm>
            <a:off x="838200" y="2057400"/>
            <a:ext cx="2374900" cy="3810000"/>
          </a:xfrm>
          <a:noFill/>
          <a:ln/>
        </p:spPr>
      </p:pic>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p:txBody>
          <a:bodyPr>
            <a:normAutofit/>
          </a:bodyPr>
          <a:lstStyle/>
          <a:p>
            <a:r>
              <a:rPr lang="en-US" sz="3600" dirty="0" smtClean="0"/>
              <a:t>Pre-Sociological Influences:</a:t>
            </a:r>
            <a:endParaRPr lang="en-US" sz="3600" dirty="0"/>
          </a:p>
        </p:txBody>
      </p:sp>
      <p:sp>
        <p:nvSpPr>
          <p:cNvPr id="863235" name="Rectangle 3"/>
          <p:cNvSpPr>
            <a:spLocks noGrp="1" noChangeArrowheads="1"/>
          </p:cNvSpPr>
          <p:nvPr>
            <p:ph type="body" idx="1"/>
          </p:nvPr>
        </p:nvSpPr>
        <p:spPr/>
        <p:txBody>
          <a:bodyPr/>
          <a:lstStyle/>
          <a:p>
            <a:pPr algn="ctr">
              <a:buFont typeface="Monotype Sorts" pitchFamily="2" charset="2"/>
              <a:buNone/>
            </a:pPr>
            <a:r>
              <a:rPr lang="en-US" i="1"/>
              <a:t>The basic notion of natural law is found in Plato’s </a:t>
            </a:r>
            <a:r>
              <a:rPr lang="en-US" b="1" i="1">
                <a:solidFill>
                  <a:srgbClr val="0066FF"/>
                </a:solidFill>
              </a:rPr>
              <a:t>Republic</a:t>
            </a:r>
            <a:r>
              <a:rPr lang="en-US" i="1"/>
              <a:t>. There is an </a:t>
            </a:r>
            <a:r>
              <a:rPr lang="en-US" b="1" i="1">
                <a:solidFill>
                  <a:srgbClr val="0066FF"/>
                </a:solidFill>
                <a:effectLst>
                  <a:outerShdw blurRad="38100" dist="38100" dir="2700000" algn="tl">
                    <a:srgbClr val="C0C0C0"/>
                  </a:outerShdw>
                </a:effectLst>
              </a:rPr>
              <a:t>order</a:t>
            </a:r>
            <a:r>
              <a:rPr lang="en-US" i="1"/>
              <a:t> to society--a universalism, urged the Greek philosopher. The essence of this universal, unfortunately, was not totally clear. On the one hand, society was characterized as an organism, an enclosed, total, holistic unit. This was the Platonic “</a:t>
            </a:r>
            <a:r>
              <a:rPr lang="en-US" b="1" i="1">
                <a:solidFill>
                  <a:srgbClr val="0066FF"/>
                </a:solidFill>
                <a:effectLst>
                  <a:outerShdw blurRad="38100" dist="38100" dir="2700000" algn="tl">
                    <a:srgbClr val="C0C0C0"/>
                  </a:outerShdw>
                </a:effectLst>
              </a:rPr>
              <a:t>is</a:t>
            </a:r>
            <a:r>
              <a:rPr lang="en-US" i="1"/>
              <a:t>” of society.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normAutofit/>
          </a:bodyPr>
          <a:lstStyle/>
          <a:p>
            <a:r>
              <a:rPr lang="en-US" sz="3600" dirty="0" smtClean="0"/>
              <a:t>Pre-Sociological Influences:</a:t>
            </a:r>
            <a:endParaRPr lang="en-US" sz="3600" dirty="0"/>
          </a:p>
        </p:txBody>
      </p:sp>
      <p:sp>
        <p:nvSpPr>
          <p:cNvPr id="864259" name="Rectangle 3"/>
          <p:cNvSpPr>
            <a:spLocks noGrp="1" noChangeArrowheads="1"/>
          </p:cNvSpPr>
          <p:nvPr>
            <p:ph type="body" idx="1"/>
          </p:nvPr>
        </p:nvSpPr>
        <p:spPr/>
        <p:txBody>
          <a:bodyPr/>
          <a:lstStyle/>
          <a:p>
            <a:pPr algn="ctr">
              <a:lnSpc>
                <a:spcPct val="90000"/>
              </a:lnSpc>
              <a:buFont typeface="Monotype Sorts" pitchFamily="2" charset="2"/>
              <a:buNone/>
            </a:pPr>
            <a:r>
              <a:rPr lang="en-US" i="1"/>
              <a:t>The entire state of nature, however, was not yet known. Consequently, man was in a position to use logic--”the act and method of correct thinking”--to posit an “</a:t>
            </a:r>
            <a:r>
              <a:rPr lang="en-US" b="1" i="1">
                <a:solidFill>
                  <a:srgbClr val="0066FF"/>
                </a:solidFill>
                <a:effectLst>
                  <a:outerShdw blurRad="38100" dist="38100" dir="2700000" algn="tl">
                    <a:srgbClr val="C0C0C0"/>
                  </a:outerShdw>
                </a:effectLst>
              </a:rPr>
              <a:t>ought</a:t>
            </a:r>
            <a:r>
              <a:rPr lang="en-US" i="1"/>
              <a:t>” of what society could be. This inherent contradiction between the Platonic “is” and the “ought” is fundamental to the processes of random fact gathering in Western thought.</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1234</Words>
  <Application>Microsoft Office PowerPoint</Application>
  <PresentationFormat>On-screen Show (4:3)</PresentationFormat>
  <Paragraphs>101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Introduction to Sociology</vt:lpstr>
      <vt:lpstr>What is Sociology?</vt:lpstr>
      <vt:lpstr>Sociology’s Relationship to…</vt:lpstr>
      <vt:lpstr>What do sociologists study?</vt:lpstr>
      <vt:lpstr>Why Study Sociology? </vt:lpstr>
      <vt:lpstr>Pre-Sociological Influences:</vt:lpstr>
      <vt:lpstr>Pre-Sociological Influences:</vt:lpstr>
      <vt:lpstr>Pre-Sociological Influences:</vt:lpstr>
      <vt:lpstr>Pre-Sociological Influences:</vt:lpstr>
      <vt:lpstr>Pre-Sociological Influences:</vt:lpstr>
      <vt:lpstr>Origins of Sociology </vt:lpstr>
      <vt:lpstr>The Discovery Of Social Facts</vt:lpstr>
      <vt:lpstr>The Father of Sociology:</vt:lpstr>
      <vt:lpstr>The Father of Sociology:</vt:lpstr>
      <vt:lpstr>Slide 15</vt:lpstr>
      <vt:lpstr>Slide 16</vt:lpstr>
      <vt:lpstr>Slide 17</vt:lpstr>
      <vt:lpstr>Slide 18</vt:lpstr>
      <vt:lpstr>Slide 19</vt:lpstr>
      <vt:lpstr>Slide 20</vt:lpstr>
      <vt:lpstr>Agree…………………..Disagree</vt:lpstr>
      <vt:lpstr>Agree…………………..Disagree</vt:lpstr>
      <vt:lpstr>Agree…………………..Disagree</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Sociology</dc:title>
  <dc:creator>Mike</dc:creator>
  <cp:lastModifiedBy>onepinksock</cp:lastModifiedBy>
  <cp:revision>8</cp:revision>
  <dcterms:created xsi:type="dcterms:W3CDTF">2011-08-25T15:49:09Z</dcterms:created>
  <dcterms:modified xsi:type="dcterms:W3CDTF">2012-09-05T00:18:48Z</dcterms:modified>
</cp:coreProperties>
</file>