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C2DA2D-8E41-41A7-B22B-240BAEE9C0B5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56D96-1D4B-44D3-BB0D-896A32E2F12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056D96-1D4B-44D3-BB0D-896A32E2F12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97E1-7734-48CE-851F-1C7D3095E72A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9E5BD8-10F7-4CC4-932E-2BBDADD06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97E1-7734-48CE-851F-1C7D3095E72A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E5BD8-10F7-4CC4-932E-2BBDADD06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97E1-7734-48CE-851F-1C7D3095E72A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E5BD8-10F7-4CC4-932E-2BBDADD06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97E1-7734-48CE-851F-1C7D3095E72A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339E5BD8-10F7-4CC4-932E-2BBDADD06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97E1-7734-48CE-851F-1C7D3095E72A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E5BD8-10F7-4CC4-932E-2BBDADD06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97E1-7734-48CE-851F-1C7D3095E72A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E5BD8-10F7-4CC4-932E-2BBDADD06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97E1-7734-48CE-851F-1C7D3095E72A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339E5BD8-10F7-4CC4-932E-2BBDADD06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97E1-7734-48CE-851F-1C7D3095E72A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E5BD8-10F7-4CC4-932E-2BBDADD06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97E1-7734-48CE-851F-1C7D3095E72A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E5BD8-10F7-4CC4-932E-2BBDADD06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97E1-7734-48CE-851F-1C7D3095E72A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E5BD8-10F7-4CC4-932E-2BBDADD06B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D97E1-7734-48CE-851F-1C7D3095E72A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9E5BD8-10F7-4CC4-932E-2BBDADD06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0C2D97E1-7734-48CE-851F-1C7D3095E72A}" type="datetimeFigureOut">
              <a:rPr lang="en-US" smtClean="0"/>
              <a:pPr/>
              <a:t>3/25/2012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39E5BD8-10F7-4CC4-932E-2BBDADD06B5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Owner\Desktop\US.mp3" TargetMode="Externa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Owner\Desktop\Great%20Briain.mp3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Owner\Desktop\Russia.mp3" TargetMode="Externa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Owner\Desktop\China.mp3" TargetMode="Externa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Owner\Desktop\Mexico.mp3" TargetMode="Externa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Owner\Desktop\Nigeria.mp3" TargetMode="Externa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Users\Owner\Desktop\Iran.mid" TargetMode="Externa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tionalanthems.info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800600"/>
            <a:ext cx="8458200" cy="1222375"/>
          </a:xfrm>
        </p:spPr>
        <p:txBody>
          <a:bodyPr/>
          <a:lstStyle/>
          <a:p>
            <a:r>
              <a:rPr lang="en-US" dirty="0" smtClean="0"/>
              <a:t>Seven Countries of the world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By: Stephan Clark</a:t>
            </a:r>
          </a:p>
          <a:p>
            <a:r>
              <a:rPr lang="en-US" dirty="0" smtClean="0"/>
              <a:t>Done in March 2012</a:t>
            </a:r>
            <a:endParaRPr lang="en-US" dirty="0"/>
          </a:p>
        </p:txBody>
      </p:sp>
      <p:pic>
        <p:nvPicPr>
          <p:cNvPr id="15362" name="Picture 2" descr="https://encrypted-tbn2.google.com/images?q=tbn:ANd9GcQPnbyL_hhGT__Ts_pDRvcVuIuwNGHfef9GtFJoiLl9ChNs-fv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33600" y="685800"/>
            <a:ext cx="5410200" cy="2818177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United States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Government: Federal Republic</a:t>
            </a:r>
          </a:p>
          <a:p>
            <a:r>
              <a:rPr lang="en-US" dirty="0" smtClean="0"/>
              <a:t>President: Barack H. Obama</a:t>
            </a:r>
          </a:p>
          <a:p>
            <a:r>
              <a:rPr lang="en-US" dirty="0" smtClean="0"/>
              <a:t>Vice President: Joseph Biden</a:t>
            </a:r>
          </a:p>
          <a:p>
            <a:r>
              <a:rPr lang="en-US" dirty="0" smtClean="0"/>
              <a:t>Land area: 3,539,225 sq mi (9,166,601 sq km)</a:t>
            </a:r>
          </a:p>
          <a:p>
            <a:r>
              <a:rPr lang="en-US" dirty="0" smtClean="0"/>
              <a:t>Population: 310,232,863 (growth rate: 0.9%)</a:t>
            </a:r>
          </a:p>
          <a:p>
            <a:r>
              <a:rPr lang="en-US" dirty="0" smtClean="0"/>
              <a:t>Birth Rate: 13.8/1000</a:t>
            </a:r>
          </a:p>
          <a:p>
            <a:r>
              <a:rPr lang="en-US" dirty="0" smtClean="0"/>
              <a:t>Infant Mortality Rate: 6.1/1000</a:t>
            </a:r>
          </a:p>
          <a:p>
            <a:r>
              <a:rPr lang="en-US" dirty="0" smtClean="0"/>
              <a:t>Life Expectancy: 78.2</a:t>
            </a:r>
          </a:p>
          <a:p>
            <a:r>
              <a:rPr lang="en-US" dirty="0" smtClean="0"/>
              <a:t>Density per sq mi: 85</a:t>
            </a:r>
          </a:p>
          <a:p>
            <a:r>
              <a:rPr lang="en-US" dirty="0" smtClean="0"/>
              <a:t>Capital: Washington, DC</a:t>
            </a:r>
          </a:p>
          <a:p>
            <a:r>
              <a:rPr lang="en-US" dirty="0" smtClean="0"/>
              <a:t>Monetary unit: dollar</a:t>
            </a:r>
          </a:p>
          <a:p>
            <a:r>
              <a:rPr lang="en-US" dirty="0" smtClean="0"/>
              <a:t>Languages: English 82%, Spanish 11%</a:t>
            </a:r>
          </a:p>
          <a:p>
            <a:r>
              <a:rPr lang="en-US" dirty="0" smtClean="0"/>
              <a:t>Religions: Protestant 52%, Roman Catholic 24%, Mormon 2%, Jewish 1%, Muslim 1%, none 10%</a:t>
            </a:r>
          </a:p>
          <a:p>
            <a:r>
              <a:rPr lang="en-US" dirty="0" smtClean="0"/>
              <a:t>Literacy rate: 99%</a:t>
            </a:r>
            <a:endParaRPr lang="en-US" dirty="0"/>
          </a:p>
        </p:txBody>
      </p:sp>
      <p:pic>
        <p:nvPicPr>
          <p:cNvPr id="16386" name="Picture 2" descr="http://www.crwflags.com/fotw/images/u/us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24400" y="228600"/>
            <a:ext cx="4000500" cy="2105026"/>
          </a:xfrm>
          <a:prstGeom prst="rect">
            <a:avLst/>
          </a:prstGeom>
          <a:noFill/>
        </p:spPr>
      </p:pic>
      <p:pic>
        <p:nvPicPr>
          <p:cNvPr id="6" name="U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958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1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6" dur="2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21" dur="7875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  <p:audio>
              <p:cMediaNode>
                <p:cTn id="1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Great Britain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Government: Constitutional Monarchy and Parliamentary Democracy</a:t>
            </a:r>
          </a:p>
          <a:p>
            <a:r>
              <a:rPr lang="en-US" dirty="0" smtClean="0"/>
              <a:t>Sovereign: Queen Elizabeth II</a:t>
            </a:r>
          </a:p>
          <a:p>
            <a:r>
              <a:rPr lang="en-US" dirty="0" smtClean="0"/>
              <a:t>Prime Minister: David Cameron</a:t>
            </a:r>
          </a:p>
          <a:p>
            <a:r>
              <a:rPr lang="en-US" dirty="0" smtClean="0"/>
              <a:t>Land area: 93,278 sq mi (241,590 sq km)</a:t>
            </a:r>
          </a:p>
          <a:p>
            <a:r>
              <a:rPr lang="en-US" dirty="0" smtClean="0"/>
              <a:t>Population: 61,284,806 (growth rate: 0.2%)</a:t>
            </a:r>
          </a:p>
          <a:p>
            <a:r>
              <a:rPr lang="en-US" dirty="0" smtClean="0"/>
              <a:t>Birth Rate: 10.6/1000</a:t>
            </a:r>
          </a:p>
          <a:p>
            <a:r>
              <a:rPr lang="en-US" dirty="0" smtClean="0"/>
              <a:t>Infant Mortality Rate: 4.7/1000</a:t>
            </a:r>
          </a:p>
          <a:p>
            <a:r>
              <a:rPr lang="en-US" dirty="0" smtClean="0"/>
              <a:t>Life Expectancy: 79.1 </a:t>
            </a:r>
          </a:p>
          <a:p>
            <a:r>
              <a:rPr lang="en-US" dirty="0" smtClean="0"/>
              <a:t>Density per sq km: 246</a:t>
            </a:r>
          </a:p>
          <a:p>
            <a:r>
              <a:rPr lang="en-US" dirty="0" smtClean="0"/>
              <a:t>Capital: London</a:t>
            </a:r>
          </a:p>
          <a:p>
            <a:r>
              <a:rPr lang="en-US" dirty="0" smtClean="0"/>
              <a:t>Monetary unit: Pound sterling </a:t>
            </a:r>
          </a:p>
          <a:p>
            <a:r>
              <a:rPr lang="en-US" dirty="0" smtClean="0"/>
              <a:t>Languages: English, Welsh, Scots Gaelic</a:t>
            </a:r>
          </a:p>
          <a:p>
            <a:r>
              <a:rPr lang="en-US" dirty="0" smtClean="0"/>
              <a:t>Religions: Christian (Anglican, Roman Catholic, Presbyterian, Methodist) 71.6%, Muslim 2.7%, Hindu 1%, other 1.6%, unspecified or none 23.1% </a:t>
            </a:r>
          </a:p>
          <a:p>
            <a:r>
              <a:rPr lang="en-US" dirty="0" smtClean="0"/>
              <a:t>Literacy rate: 99%</a:t>
            </a:r>
          </a:p>
          <a:p>
            <a:endParaRPr lang="en-US" dirty="0"/>
          </a:p>
        </p:txBody>
      </p:sp>
      <p:pic>
        <p:nvPicPr>
          <p:cNvPr id="17410" name="Picture 2" descr="http://images.wikia.com/potcoplayers/images/e/ea/Flag_great_britain_flag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29200" y="2123792"/>
            <a:ext cx="4114800" cy="2448208"/>
          </a:xfrm>
          <a:prstGeom prst="rect">
            <a:avLst/>
          </a:prstGeom>
          <a:noFill/>
        </p:spPr>
      </p:pic>
      <p:pic>
        <p:nvPicPr>
          <p:cNvPr id="5" name="Great Briain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90" dur="6320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9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3" grpI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Russia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Government: Constitutional Federation</a:t>
            </a:r>
          </a:p>
          <a:p>
            <a:r>
              <a:rPr lang="en-US" dirty="0" smtClean="0"/>
              <a:t>President: Dmitry Medvedev </a:t>
            </a:r>
          </a:p>
          <a:p>
            <a:r>
              <a:rPr lang="en-US" dirty="0" smtClean="0"/>
              <a:t>President-elect: Vladimir Putin </a:t>
            </a:r>
          </a:p>
          <a:p>
            <a:r>
              <a:rPr lang="en-US" dirty="0" smtClean="0"/>
              <a:t>Prime Minister: Vladimir Putin </a:t>
            </a:r>
          </a:p>
          <a:p>
            <a:r>
              <a:rPr lang="en-US" dirty="0" smtClean="0"/>
              <a:t>Land area: 6,592,812 sq mi (17,075,400 sq km)</a:t>
            </a:r>
          </a:p>
          <a:p>
            <a:r>
              <a:rPr lang="en-US" dirty="0" smtClean="0"/>
              <a:t>Population: 139,390,205 (growth rate: –0.5%)</a:t>
            </a:r>
          </a:p>
          <a:p>
            <a:r>
              <a:rPr lang="en-US" dirty="0" smtClean="0"/>
              <a:t>Birth Rate: 11.1/1000</a:t>
            </a:r>
          </a:p>
          <a:p>
            <a:r>
              <a:rPr lang="en-US" dirty="0" smtClean="0"/>
              <a:t>Infant Mortality Rate: 10.3/1000</a:t>
            </a:r>
          </a:p>
          <a:p>
            <a:r>
              <a:rPr lang="en-US" dirty="0" smtClean="0"/>
              <a:t>Life Expectancy: 66.1</a:t>
            </a:r>
          </a:p>
          <a:p>
            <a:r>
              <a:rPr lang="en-US" dirty="0" smtClean="0"/>
              <a:t>Density per sq mi: 21</a:t>
            </a:r>
          </a:p>
          <a:p>
            <a:r>
              <a:rPr lang="en-US" dirty="0" smtClean="0"/>
              <a:t>Capital: Moscow</a:t>
            </a:r>
          </a:p>
          <a:p>
            <a:r>
              <a:rPr lang="en-US" dirty="0" smtClean="0"/>
              <a:t>Monetary unit: Russian ruble </a:t>
            </a:r>
          </a:p>
          <a:p>
            <a:r>
              <a:rPr lang="en-US" dirty="0" smtClean="0"/>
              <a:t>Languages: Russian, many minority languages</a:t>
            </a:r>
          </a:p>
          <a:p>
            <a:r>
              <a:rPr lang="en-US" dirty="0" smtClean="0"/>
              <a:t>Religions: Russian Orthodox 15%–20%, other Christian 2%, Islam 10%–15%</a:t>
            </a:r>
          </a:p>
          <a:p>
            <a:r>
              <a:rPr lang="en-US" dirty="0" smtClean="0"/>
              <a:t>Literacy rate: 100%</a:t>
            </a:r>
          </a:p>
          <a:p>
            <a:endParaRPr lang="en-US" dirty="0"/>
          </a:p>
        </p:txBody>
      </p:sp>
      <p:pic>
        <p:nvPicPr>
          <p:cNvPr id="18434" name="Picture 2" descr="https://encrypted-tbn3.google.com/images?q=tbn:ANd9GcTUK77q1vCb4Ho3i_-v1DplhRZFzES51NdZjuaJHYbDjX29CDHDZ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0"/>
            <a:ext cx="3886200" cy="2580797"/>
          </a:xfrm>
          <a:prstGeom prst="rect">
            <a:avLst/>
          </a:prstGeom>
          <a:noFill/>
        </p:spPr>
      </p:pic>
      <p:pic>
        <p:nvPicPr>
          <p:cNvPr id="5" name="Russi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3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3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3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3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4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4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4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4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5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5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5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5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6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6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6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6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7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7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7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0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0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0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1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1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1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1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1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22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2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24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29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0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3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3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3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13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4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8" dur="1000"/>
                                        <p:tgtEl>
                                          <p:spTgt spid="18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>
                                      <p:cBhvr override="childStyle">
                                        <p:cTn id="152" dur="1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53" dur="1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4" dur="1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100" fill="hold"/>
                                        <p:tgtEl>
                                          <p:spTgt spid="184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5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84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6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2" fill="hold">
                      <p:stCondLst>
                        <p:cond delay="0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5" dur="6831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66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china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Government: Communist State</a:t>
            </a:r>
          </a:p>
          <a:p>
            <a:r>
              <a:rPr lang="en-US" dirty="0" smtClean="0"/>
              <a:t>President: </a:t>
            </a:r>
            <a:r>
              <a:rPr lang="en-US" dirty="0" err="1" smtClean="0"/>
              <a:t>Hu</a:t>
            </a:r>
            <a:r>
              <a:rPr lang="en-US" dirty="0" smtClean="0"/>
              <a:t> </a:t>
            </a:r>
            <a:r>
              <a:rPr lang="en-US" dirty="0" err="1" smtClean="0"/>
              <a:t>Jintao</a:t>
            </a:r>
            <a:endParaRPr lang="en-US" dirty="0" smtClean="0"/>
          </a:p>
          <a:p>
            <a:r>
              <a:rPr lang="en-US" dirty="0" smtClean="0"/>
              <a:t>Prime Minister: </a:t>
            </a:r>
            <a:r>
              <a:rPr lang="en-US" dirty="0" err="1" smtClean="0"/>
              <a:t>Wen</a:t>
            </a:r>
            <a:r>
              <a:rPr lang="en-US" dirty="0" smtClean="0"/>
              <a:t> </a:t>
            </a:r>
            <a:r>
              <a:rPr lang="en-US" dirty="0" err="1" smtClean="0"/>
              <a:t>Jiabao</a:t>
            </a:r>
            <a:endParaRPr lang="en-US" dirty="0" smtClean="0"/>
          </a:p>
          <a:p>
            <a:r>
              <a:rPr lang="en-US" dirty="0" smtClean="0"/>
              <a:t>Land area: 3,600,927 sq mi (9,326,411 sq km)</a:t>
            </a:r>
          </a:p>
          <a:p>
            <a:r>
              <a:rPr lang="en-US" dirty="0" smtClean="0"/>
              <a:t>Population: 1,336,718,015 (growth rate: 0.493%)</a:t>
            </a:r>
          </a:p>
          <a:p>
            <a:r>
              <a:rPr lang="en-US" dirty="0" smtClean="0"/>
              <a:t>Birth Rate: 12.29/100</a:t>
            </a:r>
          </a:p>
          <a:p>
            <a:r>
              <a:rPr lang="en-US" dirty="0" smtClean="0"/>
              <a:t>Infant Mortality Rate: 16.06/1000</a:t>
            </a:r>
          </a:p>
          <a:p>
            <a:r>
              <a:rPr lang="en-US" dirty="0" smtClean="0"/>
              <a:t>Life Expectancy: 74.68</a:t>
            </a:r>
          </a:p>
          <a:p>
            <a:r>
              <a:rPr lang="en-US" dirty="0" smtClean="0"/>
              <a:t>Capital: Beijing</a:t>
            </a:r>
          </a:p>
          <a:p>
            <a:r>
              <a:rPr lang="en-US" dirty="0" smtClean="0"/>
              <a:t>Monetary unit: Yuan/</a:t>
            </a:r>
            <a:r>
              <a:rPr lang="en-US" dirty="0" err="1" smtClean="0"/>
              <a:t>Renminbi</a:t>
            </a:r>
            <a:endParaRPr lang="en-US" dirty="0" smtClean="0"/>
          </a:p>
          <a:p>
            <a:r>
              <a:rPr lang="en-US" dirty="0" smtClean="0"/>
              <a:t>Languages: Standard Chinese (Mandarin/Putonghua), </a:t>
            </a:r>
            <a:r>
              <a:rPr lang="en-US" dirty="0" err="1" smtClean="0"/>
              <a:t>Yue</a:t>
            </a:r>
            <a:r>
              <a:rPr lang="en-US" dirty="0" smtClean="0"/>
              <a:t> (Cantonese), Wu (</a:t>
            </a:r>
            <a:r>
              <a:rPr lang="en-US" dirty="0" err="1" smtClean="0"/>
              <a:t>Shanghaiese</a:t>
            </a:r>
            <a:r>
              <a:rPr lang="en-US" dirty="0" smtClean="0"/>
              <a:t>), </a:t>
            </a:r>
            <a:r>
              <a:rPr lang="en-US" dirty="0" err="1" smtClean="0"/>
              <a:t>Minbei</a:t>
            </a:r>
            <a:r>
              <a:rPr lang="en-US" dirty="0" smtClean="0"/>
              <a:t> (Fuzhou), </a:t>
            </a:r>
            <a:r>
              <a:rPr lang="en-US" dirty="0" err="1" smtClean="0"/>
              <a:t>Minnan</a:t>
            </a:r>
            <a:r>
              <a:rPr lang="en-US" dirty="0" smtClean="0"/>
              <a:t> (</a:t>
            </a:r>
            <a:r>
              <a:rPr lang="en-US" dirty="0" err="1" smtClean="0"/>
              <a:t>Hokkien</a:t>
            </a:r>
            <a:r>
              <a:rPr lang="en-US" dirty="0" smtClean="0"/>
              <a:t>-Taiwanese), Xiang, </a:t>
            </a:r>
            <a:r>
              <a:rPr lang="en-US" dirty="0" err="1" smtClean="0"/>
              <a:t>Gan</a:t>
            </a:r>
            <a:r>
              <a:rPr lang="en-US" dirty="0" smtClean="0"/>
              <a:t>, Hakka dialects, minority languages </a:t>
            </a:r>
            <a:r>
              <a:rPr lang="en-US" dirty="0" err="1" smtClean="0"/>
              <a:t>note:Mongolian</a:t>
            </a:r>
            <a:r>
              <a:rPr lang="en-US" dirty="0" smtClean="0"/>
              <a:t> is official in </a:t>
            </a:r>
            <a:r>
              <a:rPr lang="en-US" dirty="0" err="1" smtClean="0"/>
              <a:t>Nei</a:t>
            </a:r>
            <a:r>
              <a:rPr lang="en-US" dirty="0" smtClean="0"/>
              <a:t> Mongol, Uighur is official in Xinjiang Uygur, and Tibetan is official in Xizang (Tibet)</a:t>
            </a:r>
          </a:p>
          <a:p>
            <a:r>
              <a:rPr lang="en-US" dirty="0" smtClean="0"/>
              <a:t>Religions: Officially atheist; </a:t>
            </a:r>
            <a:r>
              <a:rPr lang="en-US" dirty="0" err="1" smtClean="0"/>
              <a:t>Daoist</a:t>
            </a:r>
            <a:r>
              <a:rPr lang="en-US" dirty="0" smtClean="0"/>
              <a:t> (Taoist), Buddhist, Christian 3%–4%, Muslim 1%–2%</a:t>
            </a:r>
          </a:p>
          <a:p>
            <a:r>
              <a:rPr lang="en-US" dirty="0" smtClean="0"/>
              <a:t>Literacy rate: 92.2%</a:t>
            </a:r>
          </a:p>
          <a:p>
            <a:endParaRPr lang="en-US" dirty="0"/>
          </a:p>
        </p:txBody>
      </p:sp>
      <p:pic>
        <p:nvPicPr>
          <p:cNvPr id="19458" name="Picture 2" descr="https://encrypted-tbn0.google.com/images?q=tbn:ANd9GcQqT-mnHPMkJjsIvGK8VCdt74i59CtJ2-IwOLFHBEAi8Jf-VgPkH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62600" y="228600"/>
            <a:ext cx="3392686" cy="2226996"/>
          </a:xfrm>
          <a:prstGeom prst="rect">
            <a:avLst/>
          </a:prstGeom>
          <a:noFill/>
        </p:spPr>
      </p:pic>
      <p:pic>
        <p:nvPicPr>
          <p:cNvPr id="5" name="Chin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900" decel="100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900" decel="100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900" decel="100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900" decel="100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900" decel="100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10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900" decel="100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10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7.40741E-7 C -0.11041 -0.00417 -0.02291 0.0007 -0.07274 -0.00417 C -0.08732 -0.00555 -0.11666 -0.0081 -0.11666 -0.0081 C -0.20434 -0.00671 -0.22031 -0.01018 -0.27882 -0.00208 C -0.2967 0.01551 -0.31493 0.02199 -0.33646 0.03033 C -0.3526 0.03658 -0.36875 0.0456 -0.38489 0.05255 C -0.4158 0.06574 -0.44392 0.09028 -0.47135 0.11296 C -0.48229 0.12199 -0.49444 0.13079 -0.50469 0.14144 C -0.51632 0.15347 -0.5276 0.17014 -0.53802 0.1838 C -0.54444 0.19213 -0.54132 0.19144 -0.54548 0.20185 C -0.54826 0.2088 -0.55469 0.22222 -0.55469 0.22222 C -0.55573 0.22986 -0.55903 0.23681 -0.5592 0.24445 C -0.55972 0.26111 -0.5592 0.27894 -0.55469 0.29491 C -0.55225 0.30347 -0.55121 0.31528 -0.54861 0.32315 C -0.54705 0.32755 -0.54253 0.33519 -0.54253 0.33519 C -0.53889 0.3544 -0.54132 0.3463 -0.53646 0.35949 C -0.53437 0.37315 -0.53107 0.37778 -0.52725 0.38982 C -0.52656 0.39167 -0.52673 0.39398 -0.52587 0.39583 C -0.52361 0.40093 -0.51823 0.40995 -0.51823 0.40995 C -0.5158 0.42269 -0.51875 0.41482 -0.51059 0.42408 C -0.5026 0.43333 -0.50052 0.44283 -0.48941 0.4463 C -0.4776 0.45833 -0.46597 0.46204 -0.45312 0.4706 C -0.43646 0.48148 -0.42135 0.49676 -0.40312 0.50301 C -0.38715 0.52315 -0.36111 0.52153 -0.34097 0.52315 C -0.30833 0.53218 -0.28715 0.52639 -0.24705 0.52523 C -0.17604 0.49722 -0.09739 0.4838 -0.03489 0.42616 C -0.03125 0.40718 -0.03003 0.38866 -0.02725 0.36968 C -0.02656 0.36551 -0.02517 0.36158 -0.0243 0.35741 C -0.02378 0.35486 -0.02309 0.35232 -0.02274 0.34954 C -0.01962 0.3287 -0.0184 0.30764 -0.01528 0.28681 C -0.01337 0.27338 -0.01163 0.25949 -0.0092 0.2463 C -0.00781 0.2382 -0.00469 0.22222 -0.00469 0.22222 C -0.00364 0.19491 -0.00173 0.17014 -2.22222E-6 0.14329 C 0.00104 0.10695 0.00295 0.0706 0.00295 0.03426 " pathEditMode="relative" ptsTypes="fffffffffffffffffffffffffffffffffA">
                                      <p:cBhvr>
                                        <p:cTn id="125" dur="20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6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7" fill="hold">
                      <p:stCondLst>
                        <p:cond delay="0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30" dur="44128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3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Mexico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Government: Federal Republic</a:t>
            </a:r>
          </a:p>
          <a:p>
            <a:r>
              <a:rPr lang="en-US" dirty="0" smtClean="0"/>
              <a:t>President: Felipe </a:t>
            </a:r>
            <a:r>
              <a:rPr lang="en-US" dirty="0" err="1" smtClean="0"/>
              <a:t>Calderón</a:t>
            </a:r>
            <a:endParaRPr lang="en-US" dirty="0" smtClean="0"/>
          </a:p>
          <a:p>
            <a:r>
              <a:rPr lang="en-US" dirty="0" smtClean="0"/>
              <a:t>Land area: 742,485 sq mi (1,923,039 sq km)</a:t>
            </a:r>
          </a:p>
          <a:p>
            <a:r>
              <a:rPr lang="en-US" dirty="0" smtClean="0"/>
              <a:t>Population: 112,468,855 (growth rate: 1.1%)</a:t>
            </a:r>
          </a:p>
          <a:p>
            <a:r>
              <a:rPr lang="en-US" dirty="0" smtClean="0"/>
              <a:t>Birth Rate: 19.4/1000</a:t>
            </a:r>
          </a:p>
          <a:p>
            <a:r>
              <a:rPr lang="en-US" dirty="0" smtClean="0"/>
              <a:t>Infant Mortality Rate: 17.8/1000</a:t>
            </a:r>
          </a:p>
          <a:p>
            <a:r>
              <a:rPr lang="en-US" dirty="0" smtClean="0"/>
              <a:t>Life expectancy: 76.2</a:t>
            </a:r>
          </a:p>
          <a:p>
            <a:r>
              <a:rPr lang="en-US" dirty="0" smtClean="0"/>
              <a:t>Density per sq km: 57</a:t>
            </a:r>
          </a:p>
          <a:p>
            <a:r>
              <a:rPr lang="en-US" dirty="0" smtClean="0"/>
              <a:t>Capital: Mexico City</a:t>
            </a:r>
          </a:p>
          <a:p>
            <a:r>
              <a:rPr lang="en-US" dirty="0" smtClean="0"/>
              <a:t>Monetary unit: Mexican Peso</a:t>
            </a:r>
          </a:p>
          <a:p>
            <a:r>
              <a:rPr lang="en-US" dirty="0" smtClean="0"/>
              <a:t>Languages: Spanish, various Mayan, </a:t>
            </a:r>
            <a:r>
              <a:rPr lang="en-US" dirty="0" err="1" smtClean="0"/>
              <a:t>Nahuatl</a:t>
            </a:r>
            <a:r>
              <a:rPr lang="en-US" dirty="0" smtClean="0"/>
              <a:t>, and other regional indigenous languages</a:t>
            </a:r>
          </a:p>
          <a:p>
            <a:r>
              <a:rPr lang="en-US" dirty="0" smtClean="0"/>
              <a:t>Religions: nominally Roman Catholic 89%, Protestant 6%, other 5%</a:t>
            </a:r>
          </a:p>
          <a:p>
            <a:r>
              <a:rPr lang="en-US" dirty="0" smtClean="0"/>
              <a:t>Literacy rate: 91%</a:t>
            </a:r>
          </a:p>
          <a:p>
            <a:endParaRPr lang="en-US" dirty="0"/>
          </a:p>
        </p:txBody>
      </p:sp>
      <p:pic>
        <p:nvPicPr>
          <p:cNvPr id="20482" name="Picture 2" descr="https://encrypted-tbn0.google.com/images?q=tbn:ANd9GcTkrydD9NvJhqYq7ahU7PrdvThKkUUHlYyhAaDZVyHiVhSD3_8XR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29092" y="304800"/>
            <a:ext cx="3314908" cy="2205922"/>
          </a:xfrm>
          <a:prstGeom prst="rect">
            <a:avLst/>
          </a:prstGeom>
          <a:noFill/>
        </p:spPr>
      </p:pic>
      <p:pic>
        <p:nvPicPr>
          <p:cNvPr id="5" name="Mexico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2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3" dur="500" tmFilter="0, 0; .2, .5; .8, .5; 1, 0"/>
                                        <p:tgtEl>
                                          <p:spTgt spid="2048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4" dur="250" autoRev="1" fill="hold"/>
                                        <p:tgtEl>
                                          <p:spTgt spid="2048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5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6" fill="hold">
                      <p:stCondLst>
                        <p:cond delay="0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79" dur="102155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80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Nigeria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Government: Multiparty government transitioning from military to civilian rule</a:t>
            </a:r>
          </a:p>
          <a:p>
            <a:r>
              <a:rPr lang="en-US" dirty="0" smtClean="0"/>
              <a:t>President: </a:t>
            </a:r>
            <a:r>
              <a:rPr lang="en-US" dirty="0" err="1" smtClean="0"/>
              <a:t>Goodluck</a:t>
            </a:r>
            <a:r>
              <a:rPr lang="en-US" dirty="0" smtClean="0"/>
              <a:t> Jonathan </a:t>
            </a:r>
          </a:p>
          <a:p>
            <a:r>
              <a:rPr lang="en-US" dirty="0" smtClean="0"/>
              <a:t>Land area: 351,649 sq mi (910,771 sq km)</a:t>
            </a:r>
          </a:p>
          <a:p>
            <a:r>
              <a:rPr lang="en-US" dirty="0" smtClean="0"/>
              <a:t>Population: 152,217,341 (growth rate: 1.9%)</a:t>
            </a:r>
          </a:p>
          <a:p>
            <a:r>
              <a:rPr lang="en-US" dirty="0" smtClean="0"/>
              <a:t>Birth Rate: 36.0/1000</a:t>
            </a:r>
          </a:p>
          <a:p>
            <a:r>
              <a:rPr lang="en-US" dirty="0" smtClean="0"/>
              <a:t>Infant Mortality Rate: 92.9/1000</a:t>
            </a:r>
          </a:p>
          <a:p>
            <a:r>
              <a:rPr lang="en-US" dirty="0" smtClean="0"/>
              <a:t>Life Expectancy: 47.2</a:t>
            </a:r>
          </a:p>
          <a:p>
            <a:r>
              <a:rPr lang="en-US" dirty="0" smtClean="0"/>
              <a:t>Density per sq km: 151</a:t>
            </a:r>
          </a:p>
          <a:p>
            <a:r>
              <a:rPr lang="en-US" dirty="0" smtClean="0"/>
              <a:t>Capital: Abuja</a:t>
            </a:r>
          </a:p>
          <a:p>
            <a:r>
              <a:rPr lang="en-US" dirty="0" smtClean="0"/>
              <a:t>Monetary unit: Naira</a:t>
            </a:r>
          </a:p>
          <a:p>
            <a:r>
              <a:rPr lang="en-US" dirty="0" smtClean="0"/>
              <a:t>Languages: English (official), Hausa, Yoruba, Ibo, Fulani, and more than 200 others</a:t>
            </a:r>
          </a:p>
          <a:p>
            <a:r>
              <a:rPr lang="en-US" dirty="0" smtClean="0"/>
              <a:t>Religions: Islam 50%, Christian 40%, indigenous beliefs 10%</a:t>
            </a:r>
          </a:p>
          <a:p>
            <a:r>
              <a:rPr lang="en-US" dirty="0" smtClean="0"/>
              <a:t>Literacy rate: 68%</a:t>
            </a:r>
          </a:p>
          <a:p>
            <a:endParaRPr lang="en-US" dirty="0"/>
          </a:p>
        </p:txBody>
      </p:sp>
      <p:pic>
        <p:nvPicPr>
          <p:cNvPr id="21506" name="Picture 2" descr="https://encrypted-tbn1.google.com/images?q=tbn:ANd9GcRuI7-FJ5_ix8LeKVSeSOgIzf40V8nbdOFNmbe3OK91VSlFvBA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44889" y="2133600"/>
            <a:ext cx="3599111" cy="2447926"/>
          </a:xfrm>
          <a:prstGeom prst="rect">
            <a:avLst/>
          </a:prstGeom>
          <a:noFill/>
        </p:spPr>
      </p:pic>
      <p:pic>
        <p:nvPicPr>
          <p:cNvPr id="5" name="Nigeria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0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1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2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3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97" dur="20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9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9" fill="hold">
                      <p:stCondLst>
                        <p:cond delay="0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2" dur="4888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03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Iran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Government: Islamic Theocracy</a:t>
            </a:r>
          </a:p>
          <a:p>
            <a:r>
              <a:rPr lang="en-US" dirty="0" smtClean="0"/>
              <a:t>Chief of State: Ayatollah Ali </a:t>
            </a:r>
            <a:r>
              <a:rPr lang="en-US" dirty="0" err="1" smtClean="0"/>
              <a:t>Khamenei</a:t>
            </a:r>
            <a:endParaRPr lang="en-US" dirty="0" smtClean="0"/>
          </a:p>
          <a:p>
            <a:r>
              <a:rPr lang="en-US" dirty="0" smtClean="0"/>
              <a:t>President: </a:t>
            </a:r>
            <a:r>
              <a:rPr lang="en-US" dirty="0" err="1" smtClean="0"/>
              <a:t>Mahmoud</a:t>
            </a:r>
            <a:r>
              <a:rPr lang="en-US" dirty="0" smtClean="0"/>
              <a:t> </a:t>
            </a:r>
            <a:r>
              <a:rPr lang="en-US" dirty="0" err="1" smtClean="0"/>
              <a:t>Ahmadinejad</a:t>
            </a:r>
            <a:r>
              <a:rPr lang="en-US" dirty="0" smtClean="0"/>
              <a:t> </a:t>
            </a:r>
          </a:p>
          <a:p>
            <a:r>
              <a:rPr lang="en-US" dirty="0" smtClean="0"/>
              <a:t>Land area: 631,659 sq mi (1,635,999 sq km)</a:t>
            </a:r>
          </a:p>
          <a:p>
            <a:r>
              <a:rPr lang="en-US" dirty="0" smtClean="0"/>
              <a:t>Population: 67,037,517 (growth rate: 0.9%)</a:t>
            </a:r>
          </a:p>
          <a:p>
            <a:r>
              <a:rPr lang="en-US" dirty="0" smtClean="0"/>
              <a:t>Birth Rate: 17.3/1000</a:t>
            </a:r>
          </a:p>
          <a:p>
            <a:r>
              <a:rPr lang="en-US" dirty="0" smtClean="0"/>
              <a:t>Infant Mortality Rate: 34.6/1000</a:t>
            </a:r>
          </a:p>
          <a:p>
            <a:r>
              <a:rPr lang="en-US" dirty="0" smtClean="0"/>
              <a:t>Life Expectancy: 71.4</a:t>
            </a:r>
          </a:p>
          <a:p>
            <a:r>
              <a:rPr lang="en-US" dirty="0" smtClean="0"/>
              <a:t>Density per sq km: 40</a:t>
            </a:r>
          </a:p>
          <a:p>
            <a:r>
              <a:rPr lang="en-US" dirty="0" smtClean="0"/>
              <a:t>Capital: Tehran</a:t>
            </a:r>
          </a:p>
          <a:p>
            <a:r>
              <a:rPr lang="en-US" dirty="0" smtClean="0"/>
              <a:t>Monetary unit: </a:t>
            </a:r>
            <a:r>
              <a:rPr lang="en-US" dirty="0" err="1" smtClean="0"/>
              <a:t>Rial</a:t>
            </a:r>
            <a:endParaRPr lang="en-US" dirty="0" smtClean="0"/>
          </a:p>
          <a:p>
            <a:r>
              <a:rPr lang="en-US" dirty="0" smtClean="0"/>
              <a:t>Languages: Persian and Persian dialects 58%, Turkic and Turkic dialects 26%, Kurdish 9%, </a:t>
            </a:r>
            <a:r>
              <a:rPr lang="en-US" dirty="0" err="1" smtClean="0"/>
              <a:t>Luri</a:t>
            </a:r>
            <a:r>
              <a:rPr lang="en-US" dirty="0" smtClean="0"/>
              <a:t> 2%, </a:t>
            </a:r>
            <a:r>
              <a:rPr lang="en-US" dirty="0" err="1" smtClean="0"/>
              <a:t>Balochi</a:t>
            </a:r>
            <a:r>
              <a:rPr lang="en-US" dirty="0" smtClean="0"/>
              <a:t> 1%, Arabic 1%, Turkish 1%, other 2%</a:t>
            </a:r>
          </a:p>
          <a:p>
            <a:r>
              <a:rPr lang="en-US" dirty="0" smtClean="0"/>
              <a:t>Religions: Islam 98% (</a:t>
            </a:r>
            <a:r>
              <a:rPr lang="en-US" dirty="0" err="1" smtClean="0"/>
              <a:t>Shi'a</a:t>
            </a:r>
            <a:r>
              <a:rPr lang="en-US" dirty="0" smtClean="0"/>
              <a:t> 89%, Sunni 9%); Zoroastrian, Jewish, Christian, and Baha'i 2%</a:t>
            </a:r>
          </a:p>
          <a:p>
            <a:r>
              <a:rPr lang="en-US" dirty="0" smtClean="0"/>
              <a:t>Literacy rate: 77%</a:t>
            </a:r>
          </a:p>
          <a:p>
            <a:endParaRPr lang="en-US" dirty="0"/>
          </a:p>
        </p:txBody>
      </p:sp>
      <p:pic>
        <p:nvPicPr>
          <p:cNvPr id="22530" name="Picture 2" descr="https://encrypted-tbn0.google.com/images?q=tbn:ANd9GcSC4BsTaq0iys2H7S7v3ue2opUa6PQX3Ab-lXWWh4U8Azt3OtejhQ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152400"/>
            <a:ext cx="3893931" cy="2228851"/>
          </a:xfrm>
          <a:prstGeom prst="rect">
            <a:avLst/>
          </a:prstGeom>
          <a:noFill/>
        </p:spPr>
      </p:pic>
      <p:pic>
        <p:nvPicPr>
          <p:cNvPr id="5" name="Iran.mid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19600" y="3276600"/>
            <a:ext cx="304800" cy="304800"/>
          </a:xfrm>
          <a:prstGeom prst="rect">
            <a:avLst/>
          </a:prstGeom>
        </p:spPr>
      </p:pic>
    </p:spTree>
  </p:cSld>
  <p:clrMapOvr>
    <a:masterClrMapping/>
  </p:clrMapOvr>
  <p:transition>
    <p:cover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8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7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500" tmFilter="0,0; .5, 1; 1, 1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 tmFilter="0,0; .5, 1; 1, 1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3" dur="500" tmFilter="0,0; .5, 1; 1, 1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500" tmFilter="0,0; .5, 1; 1, 1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1" dur="500" tmFilter="0,0; .5, 1; 1, 1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9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0" dur="500" tmFilter="0,0; .5, 1; 1, 1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14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152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53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4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5" dur="1900" fill="hold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Scale>
                                      <p:cBhvr>
                                        <p:cTn id="156" dur="2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from x="100000" y="100000"/>
                                      <p:to x="100000" y="5000"/>
                                    </p:animScale>
                                    <p:animScale>
                                      <p:cBhvr>
                                        <p:cTn id="15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from x="100000" y="5000"/>
                                      <p:to x="120000" y="150000"/>
                                    </p:animScale>
                                    <p:animScale>
                                      <p:cBhvr>
                                        <p:cTn id="158" dur="600" fill="hold">
                                          <p:stCondLst>
                                            <p:cond delay="140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  <p:to x="12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9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0" fill="hold">
                      <p:stCondLst>
                        <p:cond delay="0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63" dur="61794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audio>
              <p:cMediaNode>
                <p:cTn id="164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audio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Sound Links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 sound links did not play you may listen to them at </a:t>
            </a:r>
            <a:r>
              <a:rPr lang="en-US" dirty="0" smtClean="0">
                <a:hlinkClick r:id="rId2"/>
              </a:rPr>
              <a:t>http://www.nationalanthems.info/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102</TotalTime>
  <Words>95</Words>
  <Application>Microsoft Office PowerPoint</Application>
  <PresentationFormat>On-screen Show (4:3)</PresentationFormat>
  <Paragraphs>109</Paragraphs>
  <Slides>9</Slides>
  <Notes>1</Notes>
  <HiddenSlides>0</HiddenSlides>
  <MMClips>7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Trek</vt:lpstr>
      <vt:lpstr>Seven Countries of the world</vt:lpstr>
      <vt:lpstr>United States</vt:lpstr>
      <vt:lpstr>Great Britain</vt:lpstr>
      <vt:lpstr>Russia</vt:lpstr>
      <vt:lpstr>china</vt:lpstr>
      <vt:lpstr>Mexico</vt:lpstr>
      <vt:lpstr>Nigeria</vt:lpstr>
      <vt:lpstr>Iran</vt:lpstr>
      <vt:lpstr>Sound Links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Seven Countries of the world</dc:title>
  <dc:creator>Stephan Clark</dc:creator>
  <cp:lastModifiedBy>onepinksock</cp:lastModifiedBy>
  <cp:revision>8</cp:revision>
  <dcterms:created xsi:type="dcterms:W3CDTF">2012-03-20T22:49:54Z</dcterms:created>
  <dcterms:modified xsi:type="dcterms:W3CDTF">2012-03-25T21:42:41Z</dcterms:modified>
</cp:coreProperties>
</file>