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55" r:id="rId66"/>
    <p:sldId id="356" r:id="rId67"/>
    <p:sldId id="293" r:id="rId68"/>
    <p:sldId id="295" r:id="rId69"/>
    <p:sldId id="296" r:id="rId70"/>
    <p:sldId id="294" r:id="rId71"/>
    <p:sldId id="297" r:id="rId72"/>
    <p:sldId id="298" r:id="rId73"/>
    <p:sldId id="299" r:id="rId74"/>
    <p:sldId id="300" r:id="rId75"/>
    <p:sldId id="302" r:id="rId76"/>
    <p:sldId id="301" r:id="rId77"/>
    <p:sldId id="303" r:id="rId78"/>
    <p:sldId id="304" r:id="rId79"/>
    <p:sldId id="305" r:id="rId80"/>
    <p:sldId id="306" r:id="rId81"/>
    <p:sldId id="307" r:id="rId82"/>
    <p:sldId id="308" r:id="rId83"/>
    <p:sldId id="309" r:id="rId84"/>
    <p:sldId id="310" r:id="rId85"/>
    <p:sldId id="311" r:id="rId86"/>
    <p:sldId id="339" r:id="rId87"/>
    <p:sldId id="341" r:id="rId88"/>
    <p:sldId id="342" r:id="rId89"/>
    <p:sldId id="343" r:id="rId90"/>
    <p:sldId id="344" r:id="rId91"/>
    <p:sldId id="345" r:id="rId92"/>
    <p:sldId id="346" r:id="rId93"/>
    <p:sldId id="347" r:id="rId94"/>
    <p:sldId id="340" r:id="rId95"/>
    <p:sldId id="348" r:id="rId96"/>
    <p:sldId id="349" r:id="rId97"/>
    <p:sldId id="350" r:id="rId98"/>
    <p:sldId id="351" r:id="rId99"/>
    <p:sldId id="352" r:id="rId100"/>
    <p:sldId id="353" r:id="rId101"/>
    <p:sldId id="354"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1" autoAdjust="0"/>
    <p:restoredTop sz="94660"/>
  </p:normalViewPr>
  <p:slideViewPr>
    <p:cSldViewPr>
      <p:cViewPr varScale="1">
        <p:scale>
          <a:sx n="71" d="100"/>
          <a:sy n="71" d="100"/>
        </p:scale>
        <p:origin x="-49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B6B202-3E67-4696-ABC4-BC70C908921B}"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2D623-B7ED-4C21-B761-F5AD54A22B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5E77A7-DFF3-4588-AE43-80188DE4332F}"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E1BDEC-5A99-4664-B2C7-D16ED064EF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778A01-E1AA-44F8-B270-F45E9B87FF49}"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0BFACE-EB8C-449E-B4B6-3B56A2AF88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1176AA-1B3E-49D8-8CBC-1FB6FF929922}"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D0CFF6-BE16-4903-8855-9DBB7194E9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3A4DAC-33F2-4A16-9897-CB5599630B66}"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F3A091-4F22-4949-B91E-632C0D6DA4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5D51A0-CA26-43AB-89EE-8881D9506F9E}"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682B8-82A5-44A9-B67B-53849E7855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B03B99-291A-4A3B-83CD-761727A6CCA2}" type="datetimeFigureOut">
              <a:rPr lang="en-US"/>
              <a:pPr>
                <a:defRPr/>
              </a:pPr>
              <a:t>3/20/2012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28253F-0704-49B1-8056-EA50DAF789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1DDA4C-307B-456E-85B6-748AD95307A1}" type="datetimeFigureOut">
              <a:rPr lang="en-US"/>
              <a:pPr>
                <a:defRPr/>
              </a:pPr>
              <a:t>3/20/2012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615908-8592-45E1-8AB4-E752AB3C24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B2AA55-7F59-42C5-AC8E-21E1E55F69FB}" type="datetimeFigureOut">
              <a:rPr lang="en-US"/>
              <a:pPr>
                <a:defRPr/>
              </a:pPr>
              <a:t>3/20/2012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FE7710-C867-47DF-AD5D-0E4EE9A6BE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F0BE1D-8F4F-4491-BAC3-82EC4FBC7A37}"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59D779-50F8-48E7-A2FB-75E368DB6B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05FE44-EE9C-4AB7-8DBD-10AA6B1E7E92}"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273C47-FEB1-4176-87BC-55E0993E7C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E782028-4FC2-4667-A6B8-F5255309A0B3}" type="datetimeFigureOut">
              <a:rPr lang="en-US"/>
              <a:pPr>
                <a:defRPr/>
              </a:pPr>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792B49F-B17A-4DB1-AAE6-4DC2E02143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solidFill>
              </a:rPr>
              <a:t>Chapter 14 </a:t>
            </a:r>
            <a:endParaRPr lang="en-US" dirty="0">
              <a:solidFill>
                <a:schemeClr val="accent4"/>
              </a:solidFill>
            </a:endParaRPr>
          </a:p>
        </p:txBody>
      </p:sp>
      <p:sp>
        <p:nvSpPr>
          <p:cNvPr id="3" name="Subtitle 2"/>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solidFill>
                  <a:schemeClr val="accent4">
                    <a:lumMod val="60000"/>
                    <a:lumOff val="40000"/>
                  </a:schemeClr>
                </a:solidFill>
              </a:rPr>
              <a:t>The Congress, the President, and the Budget: The Politics of Taxing and Spending</a:t>
            </a:r>
            <a:endParaRPr lang="en-US" dirty="0">
              <a:solidFill>
                <a:schemeClr val="accent4">
                  <a:lumMod val="60000"/>
                  <a:lumOff val="40000"/>
                </a:schemeClr>
              </a:solidFill>
            </a:endParaRPr>
          </a:p>
        </p:txBody>
      </p:sp>
      <p:sp>
        <p:nvSpPr>
          <p:cNvPr id="4" name="TextBox 3"/>
          <p:cNvSpPr txBox="1"/>
          <p:nvPr/>
        </p:nvSpPr>
        <p:spPr>
          <a:xfrm>
            <a:off x="523875" y="457200"/>
            <a:ext cx="7162800" cy="646113"/>
          </a:xfrm>
          <a:prstGeom prst="rect">
            <a:avLst/>
          </a:prstGeom>
          <a:noFill/>
        </p:spPr>
        <p:txBody>
          <a:bodyPr>
            <a:spAutoFit/>
          </a:bodyPr>
          <a:lstStyle/>
          <a:p>
            <a:pPr fontAlgn="auto">
              <a:spcBef>
                <a:spcPts val="0"/>
              </a:spcBef>
              <a:spcAft>
                <a:spcPts val="0"/>
              </a:spcAft>
              <a:defRPr/>
            </a:pPr>
            <a:r>
              <a:rPr lang="en-US" sz="3600" dirty="0">
                <a:solidFill>
                  <a:schemeClr val="accent4">
                    <a:lumMod val="20000"/>
                    <a:lumOff val="80000"/>
                  </a:schemeClr>
                </a:solidFill>
                <a:latin typeface="+mn-lt"/>
              </a:rPr>
              <a:t>AP U.S. Government </a:t>
            </a:r>
            <a:endParaRPr lang="en-US" sz="3600" dirty="0">
              <a:solidFill>
                <a:schemeClr val="accent4">
                  <a:lumMod val="20000"/>
                  <a:lumOff val="8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WHAT YOU SHOULD KNOW</a:t>
            </a:r>
            <a:endParaRPr lang="en-US" dirty="0">
              <a:solidFill>
                <a:schemeClr val="accent4">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4">
                    <a:lumMod val="75000"/>
                  </a:schemeClr>
                </a:solidFill>
              </a:rPr>
              <a:t>Federal budget consumes one-fifth of GDP</a:t>
            </a:r>
          </a:p>
          <a:p>
            <a:pPr fontAlgn="auto">
              <a:spcAft>
                <a:spcPts val="0"/>
              </a:spcAft>
              <a:buFont typeface="Arial" pitchFamily="34" charset="0"/>
              <a:buChar char="•"/>
              <a:defRPr/>
            </a:pPr>
            <a:r>
              <a:rPr lang="en-US" dirty="0" smtClean="0">
                <a:solidFill>
                  <a:schemeClr val="accent4">
                    <a:lumMod val="75000"/>
                  </a:schemeClr>
                </a:solidFill>
              </a:rPr>
              <a:t>Government growth has meant higher taxes to pay for additional services, often through deficit spending.</a:t>
            </a:r>
          </a:p>
          <a:p>
            <a:pPr fontAlgn="auto">
              <a:spcAft>
                <a:spcPts val="0"/>
              </a:spcAft>
              <a:buFont typeface="Arial" pitchFamily="34" charset="0"/>
              <a:buChar char="•"/>
              <a:defRPr/>
            </a:pPr>
            <a:r>
              <a:rPr lang="en-US" dirty="0" smtClean="0">
                <a:solidFill>
                  <a:schemeClr val="accent4">
                    <a:lumMod val="75000"/>
                  </a:schemeClr>
                </a:solidFill>
              </a:rPr>
              <a:t>The budgetary process is complex.</a:t>
            </a:r>
          </a:p>
          <a:p>
            <a:pPr fontAlgn="auto">
              <a:spcAft>
                <a:spcPts val="0"/>
              </a:spcAft>
              <a:buFont typeface="Arial" pitchFamily="34" charset="0"/>
              <a:buChar char="•"/>
              <a:defRPr/>
            </a:pPr>
            <a:r>
              <a:rPr lang="en-US" dirty="0" smtClean="0">
                <a:solidFill>
                  <a:schemeClr val="accent4">
                    <a:lumMod val="75000"/>
                  </a:schemeClr>
                </a:solidFill>
              </a:rPr>
              <a:t>The budget is used, some argue, to buy votes, leading to an ever larger government.</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rtlCol="0">
            <a:normAutofit fontScale="55000" lnSpcReduction="20000"/>
          </a:bodyPr>
          <a:lstStyle/>
          <a:p>
            <a:pPr fontAlgn="auto">
              <a:spcAft>
                <a:spcPts val="0"/>
              </a:spcAft>
              <a:buFont typeface="Arial" pitchFamily="34" charset="0"/>
              <a:buChar char="•"/>
              <a:defRPr/>
            </a:pPr>
            <a:r>
              <a:rPr lang="en-US" b="1" dirty="0">
                <a:solidFill>
                  <a:schemeClr val="accent6">
                    <a:lumMod val="75000"/>
                  </a:schemeClr>
                </a:solidFill>
              </a:rPr>
              <a:t>Import Substation</a:t>
            </a:r>
            <a:r>
              <a:rPr lang="en-US" dirty="0">
                <a:solidFill>
                  <a:schemeClr val="accent6">
                    <a:lumMod val="75000"/>
                  </a:schemeClr>
                </a:solidFill>
              </a:rPr>
              <a:t>: Development strategy that uses tariffs and other barriers to imports, and therefore stimulates domestic industries.</a:t>
            </a:r>
          </a:p>
          <a:p>
            <a:pPr fontAlgn="auto">
              <a:spcAft>
                <a:spcPts val="0"/>
              </a:spcAft>
              <a:buFont typeface="Arial" pitchFamily="34" charset="0"/>
              <a:buChar char="•"/>
              <a:defRPr/>
            </a:pPr>
            <a:r>
              <a:rPr lang="en-US" dirty="0">
                <a:solidFill>
                  <a:schemeClr val="accent6">
                    <a:lumMod val="75000"/>
                  </a:schemeClr>
                </a:solidFill>
              </a:rPr>
              <a:t>Ineffective</a:t>
            </a:r>
          </a:p>
          <a:p>
            <a:pPr fontAlgn="auto">
              <a:spcAft>
                <a:spcPts val="0"/>
              </a:spcAft>
              <a:buFont typeface="Arial" pitchFamily="34" charset="0"/>
              <a:buChar char="•"/>
              <a:defRPr/>
            </a:pPr>
            <a:r>
              <a:rPr lang="en-US" dirty="0">
                <a:solidFill>
                  <a:schemeClr val="accent6">
                    <a:lumMod val="75000"/>
                  </a:schemeClr>
                </a:solidFill>
              </a:rPr>
              <a:t>debt</a:t>
            </a:r>
          </a:p>
          <a:p>
            <a:pPr fontAlgn="auto">
              <a:spcAft>
                <a:spcPts val="0"/>
              </a:spcAft>
              <a:buFont typeface="Arial" pitchFamily="34" charset="0"/>
              <a:buChar char="•"/>
              <a:defRPr/>
            </a:pPr>
            <a:r>
              <a:rPr lang="en-US" dirty="0" err="1">
                <a:solidFill>
                  <a:schemeClr val="accent6">
                    <a:lumMod val="75000"/>
                  </a:schemeClr>
                </a:solidFill>
              </a:rPr>
              <a:t>Parastatals</a:t>
            </a:r>
            <a:r>
              <a:rPr lang="en-US" dirty="0">
                <a:solidFill>
                  <a:schemeClr val="accent6">
                    <a:lumMod val="75000"/>
                  </a:schemeClr>
                </a:solidFill>
              </a:rPr>
              <a:t>: Companies owned or controlled by the state in the third world.</a:t>
            </a:r>
          </a:p>
          <a:p>
            <a:pPr fontAlgn="auto">
              <a:spcAft>
                <a:spcPts val="0"/>
              </a:spcAft>
              <a:buFont typeface="Arial" pitchFamily="34" charset="0"/>
              <a:buChar char="•"/>
              <a:defRPr/>
            </a:pPr>
            <a:r>
              <a:rPr lang="en-US" dirty="0">
                <a:solidFill>
                  <a:schemeClr val="accent6">
                    <a:lumMod val="75000"/>
                  </a:schemeClr>
                </a:solidFill>
              </a:rPr>
              <a:t>Hard Currencies: Currencies that can be traded openly on international markets.</a:t>
            </a:r>
          </a:p>
          <a:p>
            <a:pPr fontAlgn="auto">
              <a:spcAft>
                <a:spcPts val="0"/>
              </a:spcAft>
              <a:buFont typeface="Arial" pitchFamily="34" charset="0"/>
              <a:buChar char="•"/>
              <a:defRPr/>
            </a:pPr>
            <a:r>
              <a:rPr lang="en-US" b="1" dirty="0">
                <a:solidFill>
                  <a:schemeClr val="accent6">
                    <a:lumMod val="75000"/>
                  </a:schemeClr>
                </a:solidFill>
              </a:rPr>
              <a:t>Structural adjustment: </a:t>
            </a:r>
            <a:r>
              <a:rPr lang="en-US" dirty="0">
                <a:solidFill>
                  <a:schemeClr val="accent6">
                    <a:lumMod val="75000"/>
                  </a:schemeClr>
                </a:solidFill>
              </a:rPr>
              <a:t>Development strategy that stresses integration into global markets, privatization, and so on. Supported by the World Bank, IMF, and other major northern financial institutions.</a:t>
            </a:r>
          </a:p>
          <a:p>
            <a:pPr fontAlgn="auto">
              <a:spcAft>
                <a:spcPts val="0"/>
              </a:spcAft>
              <a:buFont typeface="Arial" pitchFamily="34" charset="0"/>
              <a:buChar char="•"/>
              <a:defRPr/>
            </a:pPr>
            <a:r>
              <a:rPr lang="en-US" dirty="0">
                <a:solidFill>
                  <a:schemeClr val="accent6">
                    <a:lumMod val="75000"/>
                  </a:schemeClr>
                </a:solidFill>
              </a:rPr>
              <a:t>Free enterprise</a:t>
            </a:r>
          </a:p>
          <a:p>
            <a:pPr fontAlgn="auto">
              <a:spcAft>
                <a:spcPts val="0"/>
              </a:spcAft>
              <a:buFont typeface="Arial" pitchFamily="34" charset="0"/>
              <a:buChar char="•"/>
              <a:defRPr/>
            </a:pPr>
            <a:r>
              <a:rPr lang="en-US" b="1" dirty="0">
                <a:solidFill>
                  <a:schemeClr val="accent6">
                    <a:lumMod val="75000"/>
                  </a:schemeClr>
                </a:solidFill>
              </a:rPr>
              <a:t>International Financial institutions</a:t>
            </a:r>
            <a:endParaRPr lang="en-US" dirty="0">
              <a:solidFill>
                <a:schemeClr val="accent6">
                  <a:lumMod val="75000"/>
                </a:schemeClr>
              </a:solidFill>
            </a:endParaRPr>
          </a:p>
          <a:p>
            <a:pPr fontAlgn="auto">
              <a:spcAft>
                <a:spcPts val="0"/>
              </a:spcAft>
              <a:buFont typeface="Arial" pitchFamily="34" charset="0"/>
              <a:buChar char="•"/>
              <a:defRPr/>
            </a:pPr>
            <a:r>
              <a:rPr lang="en-US" dirty="0">
                <a:solidFill>
                  <a:schemeClr val="accent6">
                    <a:lumMod val="75000"/>
                  </a:schemeClr>
                </a:solidFill>
              </a:rPr>
              <a:t>IMF International Monetary Fund</a:t>
            </a:r>
          </a:p>
          <a:p>
            <a:pPr fontAlgn="auto">
              <a:spcAft>
                <a:spcPts val="0"/>
              </a:spcAft>
              <a:buFont typeface="Arial" pitchFamily="34" charset="0"/>
              <a:buChar char="•"/>
              <a:defRPr/>
            </a:pPr>
            <a:r>
              <a:rPr lang="en-US" dirty="0">
                <a:solidFill>
                  <a:schemeClr val="accent6">
                    <a:lumMod val="75000"/>
                  </a:schemeClr>
                </a:solidFill>
              </a:rPr>
              <a:t>World Trade Organization (WTO)</a:t>
            </a:r>
          </a:p>
          <a:p>
            <a:pPr fontAlgn="auto">
              <a:spcAft>
                <a:spcPts val="0"/>
              </a:spcAft>
              <a:buFont typeface="Arial" pitchFamily="34" charset="0"/>
              <a:buChar char="•"/>
              <a:defRPr/>
            </a:pPr>
            <a:r>
              <a:rPr lang="en-US" dirty="0">
                <a:solidFill>
                  <a:schemeClr val="accent6">
                    <a:lumMod val="75000"/>
                  </a:schemeClr>
                </a:solidFill>
              </a:rPr>
              <a:t>World Bank</a:t>
            </a:r>
          </a:p>
          <a:p>
            <a:pPr lvl="1" fontAlgn="auto">
              <a:spcAft>
                <a:spcPts val="0"/>
              </a:spcAft>
              <a:buFont typeface="Arial" pitchFamily="34" charset="0"/>
              <a:buChar char="–"/>
              <a:defRPr/>
            </a:pPr>
            <a:r>
              <a:rPr lang="en-US" dirty="0">
                <a:solidFill>
                  <a:schemeClr val="accent6">
                    <a:lumMod val="75000"/>
                  </a:schemeClr>
                </a:solidFill>
              </a:rPr>
              <a:t>Conditionality: The imposition of stipulations before the granting of loans by the IMF, World Bank, and other international financial institutions.</a:t>
            </a:r>
          </a:p>
          <a:p>
            <a:pPr fontAlgn="auto">
              <a:spcAft>
                <a:spcPts val="0"/>
              </a:spcAft>
              <a:buFont typeface="Arial" pitchFamily="34" charset="0"/>
              <a:buChar char="•"/>
              <a:defRPr/>
            </a:pPr>
            <a:r>
              <a:rPr lang="en-US" b="1" dirty="0">
                <a:solidFill>
                  <a:schemeClr val="accent6">
                    <a:lumMod val="75000"/>
                  </a:schemeClr>
                </a:solidFill>
              </a:rPr>
              <a:t>Foreign Aid</a:t>
            </a:r>
            <a:endParaRPr lang="en-US" dirty="0">
              <a:solidFill>
                <a:schemeClr val="accent6">
                  <a:lumMod val="75000"/>
                </a:schemeClr>
              </a:solidFill>
            </a:endParaRPr>
          </a:p>
          <a:p>
            <a:pPr fontAlgn="auto">
              <a:spcAft>
                <a:spcPts val="0"/>
              </a:spcAft>
              <a:buFont typeface="Arial" pitchFamily="34" charset="0"/>
              <a:buChar char="•"/>
              <a:defRPr/>
            </a:pPr>
            <a:r>
              <a:rPr lang="en-US" dirty="0">
                <a:solidFill>
                  <a:schemeClr val="accent6">
                    <a:lumMod val="75000"/>
                  </a:schemeClr>
                </a:solidFill>
              </a:rPr>
              <a:t>Money or goods provided by richer countries to help poorer ones develop</a:t>
            </a:r>
          </a:p>
          <a:p>
            <a:pPr fontAlgn="auto">
              <a:spcAft>
                <a:spcPts val="0"/>
              </a:spcAft>
              <a:buFont typeface="Arial" pitchFamily="34" charset="0"/>
              <a:buChar char="•"/>
              <a:defRPr/>
            </a:pPr>
            <a:r>
              <a:rPr lang="en-US" dirty="0">
                <a:solidFill>
                  <a:schemeClr val="accent6">
                    <a:lumMod val="75000"/>
                  </a:schemeClr>
                </a:solidFill>
              </a:rPr>
              <a:t>Debt trap: The inability of third world countries to pay back their loans to northern creditors.</a:t>
            </a:r>
          </a:p>
          <a:p>
            <a:pPr fontAlgn="auto">
              <a:spcAft>
                <a:spcPts val="0"/>
              </a:spcAft>
              <a:buFont typeface="Arial" pitchFamily="34" charset="0"/>
              <a:buChar char="•"/>
              <a:defRPr/>
            </a:pPr>
            <a:r>
              <a:rPr lang="en-US" b="1" dirty="0">
                <a:solidFill>
                  <a:schemeClr val="accent6">
                    <a:lumMod val="75000"/>
                  </a:schemeClr>
                </a:solidFill>
              </a:rPr>
              <a:t>Microcredit:</a:t>
            </a:r>
            <a:r>
              <a:rPr lang="en-US" dirty="0">
                <a:solidFill>
                  <a:schemeClr val="accent6">
                    <a:lumMod val="75000"/>
                  </a:schemeClr>
                </a:solidFill>
              </a:rPr>
              <a:t> Lending and development strategy that stresses small loans for new businesses, developed by the </a:t>
            </a:r>
            <a:r>
              <a:rPr lang="en-US" dirty="0" err="1">
                <a:solidFill>
                  <a:schemeClr val="accent6">
                    <a:lumMod val="75000"/>
                  </a:schemeClr>
                </a:solidFill>
              </a:rPr>
              <a:t>Grameen</a:t>
            </a:r>
            <a:r>
              <a:rPr lang="en-US" dirty="0">
                <a:solidFill>
                  <a:schemeClr val="accent6">
                    <a:lumMod val="75000"/>
                  </a:schemeClr>
                </a:solidFill>
              </a:rPr>
              <a:t> Bank in Bangladesh.</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accent6">
                    <a:lumMod val="75000"/>
                  </a:schemeClr>
                </a:solidFill>
              </a:rPr>
              <a:t>Hope for Democracy?</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a:solidFill>
                  <a:schemeClr val="accent6">
                    <a:lumMod val="75000"/>
                  </a:schemeClr>
                </a:solidFill>
              </a:rPr>
              <a:t>There is a chance for LCD’s to adapt a democratic political system that recognizes human rights and has more political participation assimilated into the political culture.</a:t>
            </a:r>
          </a:p>
          <a:p>
            <a:pPr fontAlgn="auto">
              <a:spcAft>
                <a:spcPts val="0"/>
              </a:spcAft>
              <a:buFont typeface="Arial" pitchFamily="34" charset="0"/>
              <a:buChar char="•"/>
              <a:defRPr/>
            </a:pPr>
            <a:r>
              <a:rPr lang="en-US" dirty="0">
                <a:solidFill>
                  <a:schemeClr val="accent6">
                    <a:lumMod val="75000"/>
                  </a:schemeClr>
                </a:solidFill>
              </a:rPr>
              <a:t>There is lack of western influence in their feedback, which stifles the spread of the influence.</a:t>
            </a:r>
          </a:p>
          <a:p>
            <a:pPr fontAlgn="auto">
              <a:spcAft>
                <a:spcPts val="0"/>
              </a:spcAft>
              <a:buFont typeface="Arial" pitchFamily="34" charset="0"/>
              <a:buChar char="•"/>
              <a:defRPr/>
            </a:pPr>
            <a:r>
              <a:rPr lang="en-US" dirty="0">
                <a:solidFill>
                  <a:schemeClr val="accent6">
                    <a:lumMod val="75000"/>
                  </a:schemeClr>
                </a:solidFill>
              </a:rPr>
              <a:t>It is all about timing, global factors and the people’s support</a:t>
            </a:r>
          </a:p>
          <a:p>
            <a:pPr fontAlgn="auto">
              <a:spcAft>
                <a:spcPts val="0"/>
              </a:spcAft>
              <a:buFont typeface="Arial" pitchFamily="34" charset="0"/>
              <a:buChar char="•"/>
              <a:defRPr/>
            </a:pPr>
            <a:r>
              <a:rPr lang="en-US" dirty="0">
                <a:solidFill>
                  <a:schemeClr val="accent6">
                    <a:lumMod val="75000"/>
                  </a:schemeClr>
                </a:solidFill>
              </a:rPr>
              <a:t>Though the regimes might develop, it may not be exactly what we imagine as democracy.</a:t>
            </a:r>
          </a:p>
          <a:p>
            <a:pPr fontAlgn="auto">
              <a:spcAft>
                <a:spcPts val="0"/>
              </a:spcAft>
              <a:buFont typeface="Arial" pitchFamily="34" charset="0"/>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t> </a:t>
            </a:r>
            <a:r>
              <a:rPr lang="en-US" dirty="0" smtClean="0">
                <a:solidFill>
                  <a:schemeClr val="accent5"/>
                </a:solidFill>
              </a:rPr>
              <a:t>The Federal Bureaucracy</a:t>
            </a:r>
            <a:endParaRPr lang="en-US" dirty="0">
              <a:solidFill>
                <a:schemeClr val="accent5"/>
              </a:solidFill>
            </a:endParaRPr>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solidFill>
                  <a:schemeClr val="accent5">
                    <a:lumMod val="40000"/>
                    <a:lumOff val="60000"/>
                  </a:schemeClr>
                </a:solidFill>
              </a:rPr>
              <a:t>Chapter 15</a:t>
            </a:r>
            <a:endParaRPr lang="en-US"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solidFill>
                  <a:schemeClr val="accent5">
                    <a:lumMod val="50000"/>
                  </a:schemeClr>
                </a:solidFill>
              </a:rPr>
              <a:t>THE BUREAUCRATS</a:t>
            </a:r>
            <a:endParaRPr lang="en-US" dirty="0">
              <a:solidFill>
                <a:schemeClr val="accent5">
                  <a:lumMod val="50000"/>
                </a:schemeClr>
              </a:solidFill>
            </a:endParaRPr>
          </a:p>
        </p:txBody>
      </p:sp>
      <p:sp>
        <p:nvSpPr>
          <p:cNvPr id="5" name="Content Placeholder 4"/>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75000"/>
                  </a:schemeClr>
                </a:solidFill>
              </a:rPr>
              <a:t>Once Congress, the president, or the Supreme Court makes a policy decision, it is most likely that </a:t>
            </a:r>
            <a:r>
              <a:rPr lang="en-US" b="1" dirty="0" smtClean="0">
                <a:solidFill>
                  <a:schemeClr val="accent5">
                    <a:lumMod val="75000"/>
                  </a:schemeClr>
                </a:solidFill>
              </a:rPr>
              <a:t>bureaucrats must step in to implement those decisions</a:t>
            </a:r>
            <a:endParaRPr lang="en-US"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fontAlgn="auto">
              <a:spcAft>
                <a:spcPts val="0"/>
              </a:spcAft>
              <a:defRPr/>
            </a:pPr>
            <a:r>
              <a:rPr lang="en-US" dirty="0" smtClean="0">
                <a:solidFill>
                  <a:schemeClr val="accent5">
                    <a:lumMod val="50000"/>
                  </a:schemeClr>
                </a:solidFill>
              </a:rPr>
              <a:t>Some Bureaucratic Myths and Realities</a:t>
            </a:r>
            <a:r>
              <a:rPr lang="en-US" dirty="0" smtClean="0"/>
              <a:t/>
            </a:r>
            <a:br>
              <a:rPr lang="en-US" dirty="0" smtClean="0"/>
            </a:br>
            <a:endParaRPr lang="en-US" dirty="0"/>
          </a:p>
        </p:txBody>
      </p:sp>
      <p:sp>
        <p:nvSpPr>
          <p:cNvPr id="8" name="Text Placeholder 7"/>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solidFill>
                  <a:schemeClr val="accent5">
                    <a:lumMod val="75000"/>
                  </a:schemeClr>
                </a:solidFill>
              </a:rPr>
              <a:t>Myths </a:t>
            </a:r>
            <a:endParaRPr lang="en-US" dirty="0">
              <a:solidFill>
                <a:schemeClr val="accent5">
                  <a:lumMod val="75000"/>
                </a:schemeClr>
              </a:solidFill>
            </a:endParaRPr>
          </a:p>
        </p:txBody>
      </p:sp>
      <p:sp>
        <p:nvSpPr>
          <p:cNvPr id="9" name="Content Placeholder 8"/>
          <p:cNvSpPr>
            <a:spLocks noGrp="1"/>
          </p:cNvSpPr>
          <p:nvPr>
            <p:ph sz="half" idx="2"/>
          </p:nvPr>
        </p:nvSpPr>
        <p:spPr/>
        <p:txBody>
          <a:bodyPr rtlCol="0">
            <a:normAutofit/>
          </a:bodyPr>
          <a:lstStyle/>
          <a:p>
            <a:pPr fontAlgn="auto">
              <a:spcAft>
                <a:spcPts val="0"/>
              </a:spcAft>
              <a:buFont typeface="Arial" pitchFamily="34" charset="0"/>
              <a:buChar char="•"/>
              <a:defRPr/>
            </a:pPr>
            <a:r>
              <a:rPr lang="en-US" dirty="0" smtClean="0">
                <a:solidFill>
                  <a:schemeClr val="accent5">
                    <a:lumMod val="60000"/>
                    <a:lumOff val="40000"/>
                  </a:schemeClr>
                </a:solidFill>
              </a:rPr>
              <a:t>Americans dislike bureaucrats.</a:t>
            </a:r>
          </a:p>
          <a:p>
            <a:pPr fontAlgn="auto">
              <a:spcAft>
                <a:spcPts val="0"/>
              </a:spcAft>
              <a:buFont typeface="Arial" pitchFamily="34" charset="0"/>
              <a:buChar char="•"/>
              <a:defRPr/>
            </a:pPr>
            <a:r>
              <a:rPr lang="en-US" dirty="0" smtClean="0">
                <a:solidFill>
                  <a:schemeClr val="accent5">
                    <a:lumMod val="60000"/>
                    <a:lumOff val="40000"/>
                  </a:schemeClr>
                </a:solidFill>
              </a:rPr>
              <a:t>Bureaucracies are growing bigger each year</a:t>
            </a:r>
          </a:p>
          <a:p>
            <a:pPr fontAlgn="auto">
              <a:spcAft>
                <a:spcPts val="0"/>
              </a:spcAft>
              <a:buFont typeface="Arial" pitchFamily="34" charset="0"/>
              <a:buChar char="•"/>
              <a:defRPr/>
            </a:pPr>
            <a:r>
              <a:rPr lang="en-US" dirty="0" smtClean="0">
                <a:solidFill>
                  <a:schemeClr val="accent5">
                    <a:lumMod val="60000"/>
                    <a:lumOff val="40000"/>
                  </a:schemeClr>
                </a:solidFill>
              </a:rPr>
              <a:t>Most federal bureaucrats work in Washington, D.C</a:t>
            </a:r>
          </a:p>
          <a:p>
            <a:pPr fontAlgn="auto">
              <a:spcAft>
                <a:spcPts val="0"/>
              </a:spcAft>
              <a:buFont typeface="Arial" pitchFamily="34" charset="0"/>
              <a:buChar char="•"/>
              <a:defRPr/>
            </a:pPr>
            <a:r>
              <a:rPr lang="en-US" dirty="0" smtClean="0">
                <a:solidFill>
                  <a:schemeClr val="accent5">
                    <a:lumMod val="60000"/>
                    <a:lumOff val="40000"/>
                  </a:schemeClr>
                </a:solidFill>
              </a:rPr>
              <a:t>Bureaucracies are ineffective, inefficient, and always mired in red tape</a:t>
            </a:r>
            <a:endParaRPr lang="en-US" dirty="0">
              <a:solidFill>
                <a:schemeClr val="accent5">
                  <a:lumMod val="60000"/>
                  <a:lumOff val="40000"/>
                </a:schemeClr>
              </a:solidFill>
            </a:endParaRPr>
          </a:p>
        </p:txBody>
      </p:sp>
      <p:sp>
        <p:nvSpPr>
          <p:cNvPr id="10" name="Text Placeholder 9"/>
          <p:cNvSpPr>
            <a:spLocks noGrp="1"/>
          </p:cNvSpPr>
          <p:nvPr>
            <p:ph type="body" sz="quarter" idx="3"/>
          </p:nvPr>
        </p:nvSpPr>
        <p:spPr/>
        <p:txBody>
          <a:bodyPr rtlCol="0">
            <a:normAutofit/>
          </a:bodyPr>
          <a:lstStyle/>
          <a:p>
            <a:pPr fontAlgn="auto">
              <a:spcAft>
                <a:spcPts val="0"/>
              </a:spcAft>
              <a:buFont typeface="Arial" pitchFamily="34" charset="0"/>
              <a:buNone/>
              <a:defRPr/>
            </a:pPr>
            <a:r>
              <a:rPr lang="en-US" dirty="0" smtClean="0">
                <a:solidFill>
                  <a:schemeClr val="accent5">
                    <a:lumMod val="75000"/>
                  </a:schemeClr>
                </a:solidFill>
              </a:rPr>
              <a:t>Realities</a:t>
            </a:r>
            <a:endParaRPr lang="en-US" dirty="0">
              <a:solidFill>
                <a:schemeClr val="accent5">
                  <a:lumMod val="75000"/>
                </a:schemeClr>
              </a:solidFill>
            </a:endParaRPr>
          </a:p>
        </p:txBody>
      </p:sp>
      <p:sp>
        <p:nvSpPr>
          <p:cNvPr id="11" name="Content Placeholder 10"/>
          <p:cNvSpPr>
            <a:spLocks noGrp="1"/>
          </p:cNvSpPr>
          <p:nvPr>
            <p:ph sz="quarter" idx="4"/>
          </p:nvPr>
        </p:nvSpPr>
        <p:spPr/>
        <p:txBody>
          <a:bodyPr rtlCol="0">
            <a:normAutofit/>
          </a:bodyPr>
          <a:lstStyle/>
          <a:p>
            <a:pPr fontAlgn="auto">
              <a:spcAft>
                <a:spcPts val="0"/>
              </a:spcAft>
              <a:buFont typeface="Arial" pitchFamily="34" charset="0"/>
              <a:buChar char="•"/>
              <a:defRPr/>
            </a:pPr>
            <a:r>
              <a:rPr lang="en-US" dirty="0" smtClean="0">
                <a:solidFill>
                  <a:schemeClr val="accent5">
                    <a:lumMod val="60000"/>
                    <a:lumOff val="40000"/>
                  </a:schemeClr>
                </a:solidFill>
              </a:rPr>
              <a:t>Americans are generally satisfied with bureaucrats</a:t>
            </a:r>
          </a:p>
          <a:p>
            <a:pPr fontAlgn="auto">
              <a:spcAft>
                <a:spcPts val="0"/>
              </a:spcAft>
              <a:buFont typeface="Arial" pitchFamily="34" charset="0"/>
              <a:buChar char="•"/>
              <a:defRPr/>
            </a:pPr>
            <a:r>
              <a:rPr lang="en-US" dirty="0" smtClean="0">
                <a:solidFill>
                  <a:schemeClr val="accent5">
                    <a:lumMod val="60000"/>
                    <a:lumOff val="40000"/>
                  </a:schemeClr>
                </a:solidFill>
              </a:rPr>
              <a:t>Not in the federal bureaucracy.</a:t>
            </a:r>
          </a:p>
          <a:p>
            <a:pPr fontAlgn="auto">
              <a:spcAft>
                <a:spcPts val="0"/>
              </a:spcAft>
              <a:buFont typeface="Arial" pitchFamily="34" charset="0"/>
              <a:buChar char="•"/>
              <a:defRPr/>
            </a:pPr>
            <a:r>
              <a:rPr lang="en-US" dirty="0" smtClean="0">
                <a:solidFill>
                  <a:schemeClr val="accent5">
                    <a:lumMod val="60000"/>
                    <a:lumOff val="40000"/>
                  </a:schemeClr>
                </a:solidFill>
              </a:rPr>
              <a:t>Only about 12 percent do.</a:t>
            </a:r>
          </a:p>
          <a:p>
            <a:pPr fontAlgn="auto">
              <a:spcAft>
                <a:spcPts val="0"/>
              </a:spcAft>
              <a:buFont typeface="Arial" pitchFamily="34" charset="0"/>
              <a:buChar char="•"/>
              <a:defRPr/>
            </a:pPr>
            <a:endParaRPr lang="en-US" dirty="0" smtClean="0">
              <a:solidFill>
                <a:schemeClr val="accent5">
                  <a:lumMod val="60000"/>
                  <a:lumOff val="40000"/>
                </a:schemeClr>
              </a:solidFill>
            </a:endParaRPr>
          </a:p>
          <a:p>
            <a:pPr fontAlgn="auto">
              <a:spcAft>
                <a:spcPts val="0"/>
              </a:spcAft>
              <a:buFont typeface="Arial" pitchFamily="34" charset="0"/>
              <a:buChar char="•"/>
              <a:defRPr/>
            </a:pPr>
            <a:r>
              <a:rPr lang="en-US" dirty="0" smtClean="0">
                <a:solidFill>
                  <a:schemeClr val="accent5">
                    <a:lumMod val="60000"/>
                    <a:lumOff val="40000"/>
                  </a:schemeClr>
                </a:solidFill>
              </a:rPr>
              <a:t>No more so than private businesses.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fontAlgn="auto">
              <a:spcAft>
                <a:spcPts val="0"/>
              </a:spcAft>
              <a:defRPr/>
            </a:pPr>
            <a:r>
              <a:rPr lang="en-US" dirty="0" smtClean="0">
                <a:solidFill>
                  <a:schemeClr val="accent5">
                    <a:lumMod val="50000"/>
                  </a:schemeClr>
                </a:solidFill>
              </a:rPr>
              <a:t>How to become a Bureaucrat</a:t>
            </a:r>
            <a:endParaRPr lang="en-US" dirty="0">
              <a:solidFill>
                <a:schemeClr val="accent5">
                  <a:lumMod val="50000"/>
                </a:schemeClr>
              </a:solidFill>
            </a:endParaRPr>
          </a:p>
        </p:txBody>
      </p:sp>
      <p:sp>
        <p:nvSpPr>
          <p:cNvPr id="8" name="Content Placeholder 7"/>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solidFill>
                  <a:schemeClr val="accent5">
                    <a:lumMod val="75000"/>
                  </a:schemeClr>
                </a:solidFill>
              </a:rPr>
              <a:t>100 years ago, a person got a job with the government through the </a:t>
            </a:r>
            <a:r>
              <a:rPr lang="en-US" b="1" dirty="0" smtClean="0">
                <a:solidFill>
                  <a:schemeClr val="accent5">
                    <a:lumMod val="75000"/>
                  </a:schemeClr>
                </a:solidFill>
              </a:rPr>
              <a:t>patronage system </a:t>
            </a:r>
            <a:r>
              <a:rPr lang="en-US" dirty="0" smtClean="0">
                <a:solidFill>
                  <a:schemeClr val="accent5">
                    <a:lumMod val="75000"/>
                  </a:schemeClr>
                </a:solidFill>
              </a:rPr>
              <a:t>(a hiring and promotion system based on knowing the right people). </a:t>
            </a:r>
          </a:p>
          <a:p>
            <a:pPr lvl="1" fontAlgn="auto">
              <a:spcAft>
                <a:spcPts val="0"/>
              </a:spcAft>
              <a:buFont typeface="Arial" pitchFamily="34" charset="0"/>
              <a:buChar char="–"/>
              <a:defRPr/>
            </a:pPr>
            <a:r>
              <a:rPr lang="en-US" dirty="0" smtClean="0">
                <a:solidFill>
                  <a:schemeClr val="accent5">
                    <a:lumMod val="60000"/>
                    <a:lumOff val="40000"/>
                  </a:schemeClr>
                </a:solidFill>
              </a:rPr>
              <a:t>Under this "spoils system,“ presidents staffed the government with their friends and allies. </a:t>
            </a:r>
          </a:p>
          <a:p>
            <a:pPr fontAlgn="auto">
              <a:spcAft>
                <a:spcPts val="0"/>
              </a:spcAft>
              <a:buFont typeface="Arial" pitchFamily="34" charset="0"/>
              <a:buChar char="•"/>
              <a:defRPr/>
            </a:pPr>
            <a:r>
              <a:rPr lang="en-US" dirty="0" smtClean="0">
                <a:solidFill>
                  <a:schemeClr val="accent5">
                    <a:lumMod val="75000"/>
                  </a:schemeClr>
                </a:solidFill>
              </a:rPr>
              <a:t>Today, most federal agencies are covered by some sort of civil service system. </a:t>
            </a:r>
          </a:p>
          <a:p>
            <a:pPr lvl="1" fontAlgn="auto">
              <a:spcAft>
                <a:spcPts val="0"/>
              </a:spcAft>
              <a:buFont typeface="Arial" pitchFamily="34" charset="0"/>
              <a:buChar char="–"/>
              <a:defRPr/>
            </a:pPr>
            <a:r>
              <a:rPr lang="en-US" dirty="0" smtClean="0">
                <a:solidFill>
                  <a:schemeClr val="accent5">
                    <a:lumMod val="60000"/>
                    <a:lumOff val="40000"/>
                  </a:schemeClr>
                </a:solidFill>
              </a:rPr>
              <a:t>The rationale rests on the merit principle and the desire to create a nonpartisan government service</a:t>
            </a:r>
            <a:endParaRPr lang="en-US"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fontAlgn="auto">
              <a:spcAft>
                <a:spcPts val="0"/>
              </a:spcAft>
              <a:defRPr/>
            </a:pPr>
            <a:r>
              <a:rPr lang="en-US" dirty="0" smtClean="0">
                <a:solidFill>
                  <a:schemeClr val="accent5">
                    <a:lumMod val="50000"/>
                  </a:schemeClr>
                </a:solidFill>
              </a:rPr>
              <a:t>The Other Route to Federal Jobs</a:t>
            </a:r>
            <a:endParaRPr lang="en-US" dirty="0">
              <a:solidFill>
                <a:schemeClr val="accent5">
                  <a:lumMod val="50000"/>
                </a:schemeClr>
              </a:solidFill>
            </a:endParaRPr>
          </a:p>
        </p:txBody>
      </p:sp>
      <p:sp>
        <p:nvSpPr>
          <p:cNvPr id="8" name="Content Placeholder 7"/>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75000"/>
                  </a:schemeClr>
                </a:solidFill>
              </a:rPr>
              <a:t>Recruiting from the Plum Book</a:t>
            </a:r>
          </a:p>
          <a:p>
            <a:pPr lvl="1" fontAlgn="auto">
              <a:spcAft>
                <a:spcPts val="0"/>
              </a:spcAft>
              <a:buFont typeface="Arial" pitchFamily="34" charset="0"/>
              <a:buChar char="–"/>
              <a:defRPr/>
            </a:pPr>
            <a:r>
              <a:rPr lang="en-US" dirty="0" smtClean="0">
                <a:solidFill>
                  <a:schemeClr val="accent5">
                    <a:lumMod val="60000"/>
                    <a:lumOff val="40000"/>
                  </a:schemeClr>
                </a:solidFill>
              </a:rPr>
              <a:t>Lists the very top jobs available for Presidential appointment</a:t>
            </a:r>
          </a:p>
          <a:p>
            <a:pPr fontAlgn="auto">
              <a:spcAft>
                <a:spcPts val="0"/>
              </a:spcAft>
              <a:buFont typeface="Arial" pitchFamily="34" charset="0"/>
              <a:buChar char="•"/>
              <a:defRPr/>
            </a:pPr>
            <a:r>
              <a:rPr lang="en-US" dirty="0" smtClean="0">
                <a:solidFill>
                  <a:schemeClr val="accent5">
                    <a:lumMod val="75000"/>
                  </a:schemeClr>
                </a:solidFill>
              </a:rPr>
              <a:t>Presidents work to find capable people to fill the positions.</a:t>
            </a:r>
          </a:p>
          <a:p>
            <a:pPr fontAlgn="auto">
              <a:spcAft>
                <a:spcPts val="0"/>
              </a:spcAft>
              <a:buFont typeface="Arial" pitchFamily="34" charset="0"/>
              <a:buChar char="•"/>
              <a:defRPr/>
            </a:pPr>
            <a:r>
              <a:rPr lang="en-US" dirty="0" smtClean="0">
                <a:solidFill>
                  <a:schemeClr val="accent5">
                    <a:lumMod val="75000"/>
                  </a:schemeClr>
                </a:solidFill>
              </a:rPr>
              <a:t>Some plum jobs (ambassadorships) are patronage.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5">
                    <a:lumMod val="50000"/>
                  </a:schemeClr>
                </a:solidFill>
              </a:rPr>
              <a:t>The Cabinet Departments</a:t>
            </a:r>
            <a:br>
              <a:rPr lang="en-US" dirty="0" smtClean="0">
                <a:solidFill>
                  <a:schemeClr val="accent5">
                    <a:lumMod val="50000"/>
                  </a:schemeClr>
                </a:solidFill>
              </a:rPr>
            </a:br>
            <a:endParaRPr lang="en-US" dirty="0">
              <a:solidFill>
                <a:schemeClr val="accent5">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75000"/>
                  </a:schemeClr>
                </a:solidFill>
              </a:rPr>
              <a:t>Thirteen Cabinet departments headed by a secretary</a:t>
            </a:r>
          </a:p>
          <a:p>
            <a:pPr fontAlgn="auto">
              <a:spcAft>
                <a:spcPts val="0"/>
              </a:spcAft>
              <a:buFont typeface="Arial" pitchFamily="34" charset="0"/>
              <a:buChar char="•"/>
              <a:defRPr/>
            </a:pPr>
            <a:r>
              <a:rPr lang="en-US" dirty="0" smtClean="0">
                <a:solidFill>
                  <a:schemeClr val="accent5">
                    <a:lumMod val="75000"/>
                  </a:schemeClr>
                </a:solidFill>
              </a:rPr>
              <a:t>Department of Justice headed by Attorney General</a:t>
            </a:r>
          </a:p>
          <a:p>
            <a:pPr fontAlgn="auto">
              <a:spcAft>
                <a:spcPts val="0"/>
              </a:spcAft>
              <a:buFont typeface="Arial" pitchFamily="34" charset="0"/>
              <a:buChar char="•"/>
              <a:defRPr/>
            </a:pPr>
            <a:r>
              <a:rPr lang="en-US" dirty="0" smtClean="0">
                <a:solidFill>
                  <a:schemeClr val="accent5">
                    <a:lumMod val="75000"/>
                  </a:schemeClr>
                </a:solidFill>
              </a:rPr>
              <a:t>Each has its own budget, staff, and policy areas</a:t>
            </a:r>
          </a:p>
          <a:p>
            <a:pPr fontAlgn="auto">
              <a:spcAft>
                <a:spcPts val="0"/>
              </a:spcAft>
              <a:buFont typeface="Arial" pitchFamily="34" charset="0"/>
              <a:buChar char="•"/>
              <a:defRPr/>
            </a:pPr>
            <a:endParaRPr lang="en-US" dirty="0"/>
          </a:p>
        </p:txBody>
      </p:sp>
      <p:pic>
        <p:nvPicPr>
          <p:cNvPr id="28675" name="Picture 2"/>
          <p:cNvPicPr>
            <a:picLocks noChangeAspect="1" noChangeArrowheads="1"/>
          </p:cNvPicPr>
          <p:nvPr/>
        </p:nvPicPr>
        <p:blipFill>
          <a:blip r:embed="rId2"/>
          <a:srcRect/>
          <a:stretch>
            <a:fillRect/>
          </a:stretch>
        </p:blipFill>
        <p:spPr bwMode="auto">
          <a:xfrm>
            <a:off x="2133600" y="4267200"/>
            <a:ext cx="4191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5">
                    <a:lumMod val="50000"/>
                  </a:schemeClr>
                </a:solidFill>
              </a:rPr>
              <a:t>The Independent Regulatory Agencies</a:t>
            </a:r>
            <a:br>
              <a:rPr lang="en-US" dirty="0" smtClean="0">
                <a:solidFill>
                  <a:schemeClr val="accent5">
                    <a:lumMod val="50000"/>
                  </a:schemeClr>
                </a:solidFill>
              </a:rPr>
            </a:br>
            <a:endParaRPr lang="en-US" dirty="0">
              <a:solidFill>
                <a:schemeClr val="accent5">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75000"/>
                  </a:schemeClr>
                </a:solidFill>
              </a:rPr>
              <a:t>has responsibility for some sector of the economy</a:t>
            </a:r>
          </a:p>
          <a:p>
            <a:pPr fontAlgn="auto">
              <a:spcAft>
                <a:spcPts val="0"/>
              </a:spcAft>
              <a:buFont typeface="Arial" pitchFamily="34" charset="0"/>
              <a:buChar char="•"/>
              <a:defRPr/>
            </a:pPr>
            <a:r>
              <a:rPr lang="en-US" dirty="0" smtClean="0">
                <a:solidFill>
                  <a:schemeClr val="accent5">
                    <a:lumMod val="75000"/>
                  </a:schemeClr>
                </a:solidFill>
              </a:rPr>
              <a:t>Regulatory agencies make and enforce rules designed to protect the public interest; they also judge disputes over those rules</a:t>
            </a:r>
          </a:p>
          <a:p>
            <a:pPr lvl="1" fontAlgn="auto">
              <a:spcAft>
                <a:spcPts val="0"/>
              </a:spcAft>
              <a:buFont typeface="Arial" pitchFamily="34" charset="0"/>
              <a:buChar char="–"/>
              <a:defRPr/>
            </a:pPr>
            <a:r>
              <a:rPr lang="en-US" dirty="0" smtClean="0">
                <a:solidFill>
                  <a:schemeClr val="accent5">
                    <a:lumMod val="60000"/>
                    <a:lumOff val="40000"/>
                  </a:schemeClr>
                </a:solidFill>
              </a:rPr>
              <a:t>Federal Communications Commission (FCC)</a:t>
            </a:r>
          </a:p>
          <a:p>
            <a:pPr lvl="1" fontAlgn="auto">
              <a:spcAft>
                <a:spcPts val="0"/>
              </a:spcAft>
              <a:buFont typeface="Arial" pitchFamily="34" charset="0"/>
              <a:buChar char="–"/>
              <a:defRPr/>
            </a:pPr>
            <a:r>
              <a:rPr lang="en-US" dirty="0" smtClean="0">
                <a:solidFill>
                  <a:schemeClr val="accent5">
                    <a:lumMod val="60000"/>
                    <a:lumOff val="40000"/>
                  </a:schemeClr>
                </a:solidFill>
              </a:rPr>
              <a:t>Federal Trade Commission (FTC)</a:t>
            </a:r>
          </a:p>
          <a:p>
            <a:pPr lvl="1" fontAlgn="auto">
              <a:spcAft>
                <a:spcPts val="0"/>
              </a:spcAft>
              <a:buFont typeface="Arial" pitchFamily="34" charset="0"/>
              <a:buChar char="–"/>
              <a:defRPr/>
            </a:pPr>
            <a:r>
              <a:rPr lang="en-US" dirty="0" smtClean="0">
                <a:solidFill>
                  <a:schemeClr val="accent5">
                    <a:lumMod val="60000"/>
                    <a:lumOff val="40000"/>
                  </a:schemeClr>
                </a:solidFill>
              </a:rPr>
              <a:t>Securities and Exchange Commission (SEC)</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6037"/>
          </a:xfrm>
        </p:spPr>
        <p:txBody>
          <a:bodyPr rtlCol="0">
            <a:normAutofit fontScale="90000"/>
          </a:bodyPr>
          <a:lstStyle/>
          <a:p>
            <a:pPr fontAlgn="auto">
              <a:spcAft>
                <a:spcPts val="0"/>
              </a:spcAft>
              <a:defRPr/>
            </a:pPr>
            <a:endParaRPr lang="en-US" dirty="0"/>
          </a:p>
        </p:txBody>
      </p:sp>
      <p:sp>
        <p:nvSpPr>
          <p:cNvPr id="5" name="Content Placeholder 4"/>
          <p:cNvSpPr>
            <a:spLocks noGrp="1"/>
          </p:cNvSpPr>
          <p:nvPr>
            <p:ph sz="half" idx="1"/>
          </p:nvPr>
        </p:nvSpPr>
        <p:spPr>
          <a:xfrm>
            <a:off x="457200" y="304800"/>
            <a:ext cx="4038600" cy="6248400"/>
          </a:xfrm>
        </p:spPr>
        <p:txBody>
          <a:bodyPr rtlCol="0">
            <a:normAutofit/>
          </a:bodyPr>
          <a:lstStyle/>
          <a:p>
            <a:pPr fontAlgn="auto">
              <a:spcAft>
                <a:spcPts val="0"/>
              </a:spcAft>
              <a:buFont typeface="Arial" pitchFamily="34" charset="0"/>
              <a:buChar char="•"/>
              <a:defRPr/>
            </a:pPr>
            <a:r>
              <a:rPr lang="en-US" dirty="0" smtClean="0">
                <a:solidFill>
                  <a:schemeClr val="accent5">
                    <a:lumMod val="50000"/>
                  </a:schemeClr>
                </a:solidFill>
              </a:rPr>
              <a:t>The Government Corporations</a:t>
            </a:r>
          </a:p>
          <a:p>
            <a:pPr lvl="1" fontAlgn="auto">
              <a:spcAft>
                <a:spcPts val="0"/>
              </a:spcAft>
              <a:buFont typeface="Arial" pitchFamily="34" charset="0"/>
              <a:buChar char="–"/>
              <a:defRPr/>
            </a:pPr>
            <a:r>
              <a:rPr lang="en-US" dirty="0" smtClean="0">
                <a:solidFill>
                  <a:schemeClr val="accent5">
                    <a:lumMod val="75000"/>
                  </a:schemeClr>
                </a:solidFill>
              </a:rPr>
              <a:t>provide a service that could be handled by the private sector. </a:t>
            </a:r>
          </a:p>
          <a:p>
            <a:pPr lvl="1" fontAlgn="auto">
              <a:spcAft>
                <a:spcPts val="0"/>
              </a:spcAft>
              <a:buFont typeface="Arial" pitchFamily="34" charset="0"/>
              <a:buChar char="–"/>
              <a:defRPr/>
            </a:pPr>
            <a:r>
              <a:rPr lang="en-US" dirty="0" smtClean="0">
                <a:solidFill>
                  <a:schemeClr val="accent5">
                    <a:lumMod val="75000"/>
                  </a:schemeClr>
                </a:solidFill>
              </a:rPr>
              <a:t>They typically charge for their services, though often at cheaper rates than the consumer would pay a private sector producer.</a:t>
            </a:r>
          </a:p>
          <a:p>
            <a:pPr lvl="2" fontAlgn="auto">
              <a:spcAft>
                <a:spcPts val="0"/>
              </a:spcAft>
              <a:buFont typeface="Arial" pitchFamily="34" charset="0"/>
              <a:buChar char="•"/>
              <a:defRPr/>
            </a:pPr>
            <a:r>
              <a:rPr lang="en-US" dirty="0" smtClean="0">
                <a:solidFill>
                  <a:schemeClr val="accent5">
                    <a:lumMod val="60000"/>
                    <a:lumOff val="40000"/>
                  </a:schemeClr>
                </a:solidFill>
              </a:rPr>
              <a:t>Postal Service </a:t>
            </a:r>
          </a:p>
          <a:p>
            <a:pPr lvl="2" fontAlgn="auto">
              <a:spcAft>
                <a:spcPts val="0"/>
              </a:spcAft>
              <a:buFont typeface="Arial" pitchFamily="34" charset="0"/>
              <a:buChar char="•"/>
              <a:defRPr/>
            </a:pPr>
            <a:endParaRPr lang="en-US" dirty="0" smtClean="0">
              <a:solidFill>
                <a:schemeClr val="accent5">
                  <a:lumMod val="75000"/>
                </a:schemeClr>
              </a:solidFill>
            </a:endParaRPr>
          </a:p>
          <a:p>
            <a:pPr lvl="2"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6" name="Content Placeholder 5"/>
          <p:cNvSpPr>
            <a:spLocks noGrp="1"/>
          </p:cNvSpPr>
          <p:nvPr>
            <p:ph sz="half" idx="2"/>
          </p:nvPr>
        </p:nvSpPr>
        <p:spPr>
          <a:xfrm>
            <a:off x="4648200" y="304800"/>
            <a:ext cx="4038600" cy="5821363"/>
          </a:xfrm>
        </p:spPr>
        <p:txBody>
          <a:bodyPr rtlCol="0">
            <a:normAutofit/>
          </a:bodyPr>
          <a:lstStyle/>
          <a:p>
            <a:pPr fontAlgn="auto">
              <a:spcAft>
                <a:spcPts val="0"/>
              </a:spcAft>
              <a:buFont typeface="Arial" pitchFamily="34" charset="0"/>
              <a:buChar char="•"/>
              <a:defRPr/>
            </a:pPr>
            <a:r>
              <a:rPr lang="en-US" dirty="0" smtClean="0">
                <a:solidFill>
                  <a:schemeClr val="accent5">
                    <a:lumMod val="50000"/>
                  </a:schemeClr>
                </a:solidFill>
              </a:rPr>
              <a:t>Independent Executive Agencies</a:t>
            </a:r>
          </a:p>
          <a:p>
            <a:pPr lvl="1" fontAlgn="auto">
              <a:spcAft>
                <a:spcPts val="0"/>
              </a:spcAft>
              <a:buFont typeface="Arial" pitchFamily="34" charset="0"/>
              <a:buChar char="–"/>
              <a:defRPr/>
            </a:pPr>
            <a:r>
              <a:rPr lang="en-US" dirty="0" smtClean="0">
                <a:solidFill>
                  <a:schemeClr val="accent5">
                    <a:lumMod val="75000"/>
                  </a:schemeClr>
                </a:solidFill>
              </a:rPr>
              <a:t>are not part of the cabinet departments and generally do not have regulatory functions. </a:t>
            </a:r>
          </a:p>
          <a:p>
            <a:pPr lvl="1" fontAlgn="auto">
              <a:spcAft>
                <a:spcPts val="0"/>
              </a:spcAft>
              <a:buFont typeface="Arial" pitchFamily="34" charset="0"/>
              <a:buChar char="–"/>
              <a:defRPr/>
            </a:pPr>
            <a:r>
              <a:rPr lang="en-US" dirty="0" smtClean="0">
                <a:solidFill>
                  <a:schemeClr val="accent5">
                    <a:lumMod val="75000"/>
                  </a:schemeClr>
                </a:solidFill>
              </a:rPr>
              <a:t>They usually perform specialized functions</a:t>
            </a:r>
          </a:p>
          <a:p>
            <a:pPr lvl="2" fontAlgn="auto">
              <a:spcAft>
                <a:spcPts val="0"/>
              </a:spcAft>
              <a:buFont typeface="Arial" pitchFamily="34" charset="0"/>
              <a:buChar char="•"/>
              <a:defRPr/>
            </a:pPr>
            <a:r>
              <a:rPr lang="en-US" dirty="0" smtClean="0">
                <a:solidFill>
                  <a:schemeClr val="accent5">
                    <a:lumMod val="60000"/>
                    <a:lumOff val="40000"/>
                  </a:schemeClr>
                </a:solidFill>
              </a:rPr>
              <a:t>NASA</a:t>
            </a:r>
          </a:p>
          <a:p>
            <a:pPr lvl="2"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5">
                    <a:lumMod val="50000"/>
                  </a:schemeClr>
                </a:solidFill>
              </a:rPr>
              <a:t>bureaucrats play three key roles</a:t>
            </a:r>
            <a:endParaRPr lang="en-US" dirty="0">
              <a:solidFill>
                <a:schemeClr val="accent5">
                  <a:lumMod val="50000"/>
                </a:schemeClr>
              </a:solidFill>
            </a:endParaRPr>
          </a:p>
        </p:txBody>
      </p:sp>
      <p:sp>
        <p:nvSpPr>
          <p:cNvPr id="5" name="Content Placeholder 4"/>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solidFill>
                  <a:schemeClr val="accent5">
                    <a:lumMod val="75000"/>
                  </a:schemeClr>
                </a:solidFill>
              </a:rPr>
              <a:t>they are policy </a:t>
            </a:r>
            <a:r>
              <a:rPr lang="en-US" b="1" dirty="0" err="1" smtClean="0">
                <a:solidFill>
                  <a:schemeClr val="accent5">
                    <a:lumMod val="75000"/>
                  </a:schemeClr>
                </a:solidFill>
              </a:rPr>
              <a:t>implementors</a:t>
            </a:r>
            <a:r>
              <a:rPr lang="en-US" dirty="0" smtClean="0">
                <a:solidFill>
                  <a:schemeClr val="accent5">
                    <a:lumMod val="75000"/>
                  </a:schemeClr>
                </a:solidFill>
              </a:rPr>
              <a:t>; they </a:t>
            </a:r>
            <a:r>
              <a:rPr lang="en-US" b="1" dirty="0" smtClean="0">
                <a:solidFill>
                  <a:schemeClr val="accent5">
                    <a:lumMod val="75000"/>
                  </a:schemeClr>
                </a:solidFill>
              </a:rPr>
              <a:t>administer</a:t>
            </a:r>
            <a:r>
              <a:rPr lang="en-US" dirty="0" smtClean="0">
                <a:solidFill>
                  <a:schemeClr val="accent5">
                    <a:lumMod val="75000"/>
                  </a:schemeClr>
                </a:solidFill>
              </a:rPr>
              <a:t> public policy; and they are </a:t>
            </a:r>
            <a:r>
              <a:rPr lang="en-US" b="1" dirty="0" smtClean="0">
                <a:solidFill>
                  <a:schemeClr val="accent5">
                    <a:lumMod val="75000"/>
                  </a:schemeClr>
                </a:solidFill>
              </a:rPr>
              <a:t>regulators.</a:t>
            </a:r>
          </a:p>
          <a:p>
            <a:pPr fontAlgn="auto">
              <a:spcAft>
                <a:spcPts val="0"/>
              </a:spcAft>
              <a:buFont typeface="Arial" pitchFamily="34" charset="0"/>
              <a:buChar char="•"/>
              <a:defRPr/>
            </a:pPr>
            <a:r>
              <a:rPr lang="en-US" b="1" dirty="0" smtClean="0">
                <a:solidFill>
                  <a:schemeClr val="accent5">
                    <a:lumMod val="75000"/>
                  </a:schemeClr>
                </a:solidFill>
              </a:rPr>
              <a:t>Policy implementation </a:t>
            </a:r>
          </a:p>
          <a:p>
            <a:pPr lvl="1" fontAlgn="auto">
              <a:spcAft>
                <a:spcPts val="0"/>
              </a:spcAft>
              <a:buFont typeface="Arial" pitchFamily="34" charset="0"/>
              <a:buChar char="–"/>
              <a:defRPr/>
            </a:pPr>
            <a:r>
              <a:rPr lang="en-US" dirty="0" smtClean="0">
                <a:solidFill>
                  <a:schemeClr val="accent5">
                    <a:lumMod val="60000"/>
                    <a:lumOff val="40000"/>
                  </a:schemeClr>
                </a:solidFill>
              </a:rPr>
              <a:t>occurs when the bureaucracy carries out decisions of Congress, the president, and the courts. </a:t>
            </a:r>
          </a:p>
          <a:p>
            <a:pPr lvl="1" fontAlgn="auto">
              <a:spcAft>
                <a:spcPts val="0"/>
              </a:spcAft>
              <a:buFont typeface="Arial" pitchFamily="34" charset="0"/>
              <a:buChar char="–"/>
              <a:defRPr/>
            </a:pPr>
            <a:r>
              <a:rPr lang="en-US" dirty="0" smtClean="0">
                <a:solidFill>
                  <a:schemeClr val="accent5">
                    <a:lumMod val="60000"/>
                    <a:lumOff val="40000"/>
                  </a:schemeClr>
                </a:solidFill>
              </a:rPr>
              <a:t>bureaucrats translate legislative policy goals into programs</a:t>
            </a:r>
          </a:p>
          <a:p>
            <a:pPr fontAlgn="auto">
              <a:spcAft>
                <a:spcPts val="0"/>
              </a:spcAft>
              <a:buFont typeface="Arial" pitchFamily="34" charset="0"/>
              <a:buChar char="•"/>
              <a:defRPr/>
            </a:pPr>
            <a:r>
              <a:rPr lang="en-US" dirty="0" smtClean="0">
                <a:solidFill>
                  <a:schemeClr val="accent5">
                    <a:lumMod val="75000"/>
                  </a:schemeClr>
                </a:solidFill>
              </a:rPr>
              <a:t>If implementations fails bureaucrats take blame </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Basic Knowledge </a:t>
            </a:r>
            <a:endParaRPr lang="en-US" dirty="0">
              <a:solidFill>
                <a:schemeClr val="accent4">
                  <a:lumMod val="50000"/>
                </a:schemeClr>
              </a:solidFill>
            </a:endParaRPr>
          </a:p>
        </p:txBody>
      </p:sp>
      <p:sp>
        <p:nvSpPr>
          <p:cNvPr id="5" name="Content Placeholder 4"/>
          <p:cNvSpPr>
            <a:spLocks noGrp="1"/>
          </p:cNvSpPr>
          <p:nvPr>
            <p:ph sz="half" idx="1"/>
          </p:nvPr>
        </p:nvSpPr>
        <p:spPr/>
        <p:txBody>
          <a:bodyPr rtlCol="0">
            <a:normAutofit fontScale="85000" lnSpcReduction="20000"/>
          </a:bodyPr>
          <a:lstStyle/>
          <a:p>
            <a:pPr fontAlgn="auto">
              <a:spcAft>
                <a:spcPts val="0"/>
              </a:spcAft>
              <a:buFont typeface="Arial" pitchFamily="34" charset="0"/>
              <a:buChar char="•"/>
              <a:defRPr/>
            </a:pPr>
            <a:r>
              <a:rPr lang="en-US" b="1" dirty="0" smtClean="0">
                <a:solidFill>
                  <a:schemeClr val="accent4">
                    <a:lumMod val="60000"/>
                    <a:lumOff val="40000"/>
                  </a:schemeClr>
                </a:solidFill>
              </a:rPr>
              <a:t>Budget</a:t>
            </a:r>
            <a:r>
              <a:rPr lang="en-US" dirty="0" smtClean="0"/>
              <a:t>:</a:t>
            </a:r>
          </a:p>
          <a:p>
            <a:pPr lvl="1" fontAlgn="auto">
              <a:spcAft>
                <a:spcPts val="0"/>
              </a:spcAft>
              <a:buFont typeface="Arial" pitchFamily="34" charset="0"/>
              <a:buChar char="–"/>
              <a:defRPr/>
            </a:pPr>
            <a:r>
              <a:rPr lang="en-US" dirty="0" smtClean="0"/>
              <a:t>A policy document allocating burdens (taxes) and benefits (expenditures)</a:t>
            </a:r>
          </a:p>
          <a:p>
            <a:pPr fontAlgn="auto">
              <a:spcAft>
                <a:spcPts val="0"/>
              </a:spcAft>
              <a:buFont typeface="Arial" pitchFamily="34" charset="0"/>
              <a:buChar char="•"/>
              <a:defRPr/>
            </a:pPr>
            <a:r>
              <a:rPr lang="en-US" b="1" dirty="0" smtClean="0">
                <a:solidFill>
                  <a:schemeClr val="accent4">
                    <a:lumMod val="60000"/>
                    <a:lumOff val="40000"/>
                  </a:schemeClr>
                </a:solidFill>
              </a:rPr>
              <a:t>Deficit</a:t>
            </a:r>
            <a:r>
              <a:rPr lang="en-US" dirty="0" smtClean="0"/>
              <a:t>:</a:t>
            </a:r>
          </a:p>
          <a:p>
            <a:pPr lvl="1" fontAlgn="auto">
              <a:spcAft>
                <a:spcPts val="0"/>
              </a:spcAft>
              <a:buFont typeface="Arial" pitchFamily="34" charset="0"/>
              <a:buChar char="–"/>
              <a:defRPr/>
            </a:pPr>
            <a:r>
              <a:rPr lang="en-US" dirty="0" smtClean="0"/>
              <a:t>An excess of federal expenditures over federal revenues</a:t>
            </a:r>
          </a:p>
          <a:p>
            <a:pPr fontAlgn="auto">
              <a:spcAft>
                <a:spcPts val="0"/>
              </a:spcAft>
              <a:buFont typeface="Arial" pitchFamily="34" charset="0"/>
              <a:buChar char="•"/>
              <a:defRPr/>
            </a:pPr>
            <a:r>
              <a:rPr lang="en-US" b="1" dirty="0" smtClean="0">
                <a:solidFill>
                  <a:schemeClr val="accent4">
                    <a:lumMod val="60000"/>
                    <a:lumOff val="40000"/>
                  </a:schemeClr>
                </a:solidFill>
              </a:rPr>
              <a:t>Expenditures</a:t>
            </a:r>
            <a:r>
              <a:rPr lang="en-US" dirty="0" smtClean="0"/>
              <a:t>:</a:t>
            </a:r>
          </a:p>
          <a:p>
            <a:pPr lvl="1" fontAlgn="auto">
              <a:spcAft>
                <a:spcPts val="0"/>
              </a:spcAft>
              <a:buFont typeface="Arial" pitchFamily="34" charset="0"/>
              <a:buChar char="–"/>
              <a:defRPr/>
            </a:pPr>
            <a:r>
              <a:rPr lang="en-US" dirty="0" smtClean="0"/>
              <a:t>What the government spends money on</a:t>
            </a:r>
          </a:p>
          <a:p>
            <a:pPr fontAlgn="auto">
              <a:spcAft>
                <a:spcPts val="0"/>
              </a:spcAft>
              <a:buFont typeface="Arial" pitchFamily="34" charset="0"/>
              <a:buChar char="•"/>
              <a:defRPr/>
            </a:pPr>
            <a:r>
              <a:rPr lang="en-US" b="1" dirty="0" smtClean="0">
                <a:solidFill>
                  <a:schemeClr val="accent4">
                    <a:lumMod val="60000"/>
                    <a:lumOff val="40000"/>
                  </a:schemeClr>
                </a:solidFill>
              </a:rPr>
              <a:t>Revenues</a:t>
            </a:r>
            <a:r>
              <a:rPr lang="en-US" dirty="0" smtClean="0"/>
              <a:t>:</a:t>
            </a:r>
          </a:p>
          <a:p>
            <a:pPr lvl="1" fontAlgn="auto">
              <a:spcAft>
                <a:spcPts val="0"/>
              </a:spcAft>
              <a:buFont typeface="Arial" pitchFamily="34" charset="0"/>
              <a:buChar char="–"/>
              <a:defRPr/>
            </a:pPr>
            <a:r>
              <a:rPr lang="en-US" dirty="0" smtClean="0"/>
              <a:t>Sources of money for the government</a:t>
            </a:r>
          </a:p>
          <a:p>
            <a:pPr fontAlgn="auto">
              <a:spcAft>
                <a:spcPts val="0"/>
              </a:spcAft>
              <a:buFont typeface="Arial" pitchFamily="34" charset="0"/>
              <a:buChar char="•"/>
              <a:defRPr/>
            </a:pPr>
            <a:endParaRPr lang="en-US" dirty="0"/>
          </a:p>
        </p:txBody>
      </p:sp>
      <p:sp>
        <p:nvSpPr>
          <p:cNvPr id="6" name="Content Placeholder 5"/>
          <p:cNvSpPr>
            <a:spLocks noGrp="1"/>
          </p:cNvSpPr>
          <p:nvPr>
            <p:ph sz="half" idx="2"/>
          </p:nvPr>
        </p:nvSpPr>
        <p:spPr/>
        <p:txBody>
          <a:bodyPr rtlCol="0">
            <a:normAutofit fontScale="85000" lnSpcReduction="20000"/>
          </a:bodyPr>
          <a:lstStyle/>
          <a:p>
            <a:pPr fontAlgn="auto">
              <a:spcAft>
                <a:spcPts val="0"/>
              </a:spcAft>
              <a:buFont typeface="Arial" pitchFamily="34" charset="0"/>
              <a:buChar char="•"/>
              <a:defRPr/>
            </a:pPr>
            <a:r>
              <a:rPr lang="en-US" b="1" dirty="0" smtClean="0">
                <a:solidFill>
                  <a:schemeClr val="accent4">
                    <a:lumMod val="60000"/>
                    <a:lumOff val="40000"/>
                  </a:schemeClr>
                </a:solidFill>
              </a:rPr>
              <a:t>Federal Debt</a:t>
            </a:r>
            <a:r>
              <a:rPr lang="en-US" dirty="0" smtClean="0"/>
              <a:t>: </a:t>
            </a:r>
          </a:p>
          <a:p>
            <a:pPr lvl="1" fontAlgn="auto">
              <a:spcAft>
                <a:spcPts val="0"/>
              </a:spcAft>
              <a:buFont typeface="Arial" pitchFamily="34" charset="0"/>
              <a:buChar char="–"/>
              <a:defRPr/>
            </a:pPr>
            <a:r>
              <a:rPr lang="en-US" dirty="0" smtClean="0"/>
              <a:t>all money borrowed over the years and still outstanding</a:t>
            </a:r>
          </a:p>
          <a:p>
            <a:pPr fontAlgn="auto">
              <a:spcAft>
                <a:spcPts val="0"/>
              </a:spcAft>
              <a:buFont typeface="Arial" pitchFamily="34" charset="0"/>
              <a:buChar char="•"/>
              <a:defRPr/>
            </a:pPr>
            <a:endParaRPr lang="en-US" dirty="0"/>
          </a:p>
        </p:txBody>
      </p:sp>
      <p:pic>
        <p:nvPicPr>
          <p:cNvPr id="14340" name="Picture 2"/>
          <p:cNvPicPr>
            <a:picLocks noChangeAspect="1" noChangeArrowheads="1"/>
          </p:cNvPicPr>
          <p:nvPr/>
        </p:nvPicPr>
        <p:blipFill>
          <a:blip r:embed="rId2"/>
          <a:srcRect/>
          <a:stretch>
            <a:fillRect/>
          </a:stretch>
        </p:blipFill>
        <p:spPr bwMode="auto">
          <a:xfrm>
            <a:off x="4953000" y="2667000"/>
            <a:ext cx="37528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5">
                    <a:lumMod val="50000"/>
                  </a:schemeClr>
                </a:solidFill>
              </a:rPr>
              <a:t>Why implementation fails sometimes</a:t>
            </a:r>
            <a:endParaRPr lang="en-US" dirty="0">
              <a:solidFill>
                <a:schemeClr val="accent5">
                  <a:lumMod val="50000"/>
                </a:schemeClr>
              </a:solidFill>
            </a:endParaRPr>
          </a:p>
        </p:txBody>
      </p:sp>
      <p:sp>
        <p:nvSpPr>
          <p:cNvPr id="3" name="Content Placeholder 2"/>
          <p:cNvSpPr>
            <a:spLocks noGrp="1"/>
          </p:cNvSpPr>
          <p:nvPr>
            <p:ph sz="half" idx="1"/>
          </p:nvPr>
        </p:nvSpPr>
        <p:spPr>
          <a:xfrm>
            <a:off x="457200" y="1600200"/>
            <a:ext cx="4038600" cy="5105400"/>
          </a:xfrm>
        </p:spPr>
        <p:txBody>
          <a:bodyPr rtlCol="0">
            <a:normAutofit lnSpcReduction="10000"/>
          </a:bodyPr>
          <a:lstStyle/>
          <a:p>
            <a:pPr lvl="1" fontAlgn="auto">
              <a:spcAft>
                <a:spcPts val="0"/>
              </a:spcAft>
              <a:buFont typeface="Arial" pitchFamily="34" charset="0"/>
              <a:buChar char="•"/>
              <a:defRPr/>
            </a:pPr>
            <a:r>
              <a:rPr lang="en-US" dirty="0" smtClean="0">
                <a:solidFill>
                  <a:schemeClr val="accent5">
                    <a:lumMod val="75000"/>
                  </a:schemeClr>
                </a:solidFill>
              </a:rPr>
              <a:t>Program Design</a:t>
            </a:r>
          </a:p>
          <a:p>
            <a:pPr lvl="1" fontAlgn="auto">
              <a:spcAft>
                <a:spcPts val="0"/>
              </a:spcAft>
              <a:buFont typeface="Arial" pitchFamily="34" charset="0"/>
              <a:buChar char="•"/>
              <a:defRPr/>
            </a:pPr>
            <a:r>
              <a:rPr lang="en-US" dirty="0" smtClean="0">
                <a:solidFill>
                  <a:schemeClr val="accent5">
                    <a:lumMod val="75000"/>
                  </a:schemeClr>
                </a:solidFill>
              </a:rPr>
              <a:t>Lack of Clarity</a:t>
            </a:r>
          </a:p>
          <a:p>
            <a:pPr lvl="2" fontAlgn="auto">
              <a:spcAft>
                <a:spcPts val="0"/>
              </a:spcAft>
              <a:buFont typeface="Arial" pitchFamily="34" charset="0"/>
              <a:buChar char="•"/>
              <a:defRPr/>
            </a:pPr>
            <a:r>
              <a:rPr lang="en-US" dirty="0" smtClean="0">
                <a:solidFill>
                  <a:schemeClr val="accent5">
                    <a:lumMod val="60000"/>
                    <a:lumOff val="40000"/>
                  </a:schemeClr>
                </a:solidFill>
              </a:rPr>
              <a:t>Congressional laws are ambiguous and imprecise.</a:t>
            </a:r>
          </a:p>
          <a:p>
            <a:pPr lvl="2" fontAlgn="auto">
              <a:spcAft>
                <a:spcPts val="0"/>
              </a:spcAft>
              <a:buFont typeface="Arial" pitchFamily="34" charset="0"/>
              <a:buChar char="•"/>
              <a:defRPr/>
            </a:pPr>
            <a:r>
              <a:rPr lang="en-US" dirty="0" smtClean="0">
                <a:solidFill>
                  <a:schemeClr val="accent5">
                    <a:lumMod val="60000"/>
                    <a:lumOff val="40000"/>
                  </a:schemeClr>
                </a:solidFill>
              </a:rPr>
              <a:t>Sometimes the laws conflict with each other</a:t>
            </a:r>
            <a:r>
              <a:rPr lang="en-US" dirty="0" smtClean="0"/>
              <a:t>.</a:t>
            </a:r>
          </a:p>
          <a:p>
            <a:pPr lvl="1" fontAlgn="auto">
              <a:spcAft>
                <a:spcPts val="0"/>
              </a:spcAft>
              <a:buFont typeface="Arial" pitchFamily="34" charset="0"/>
              <a:buChar char="•"/>
              <a:defRPr/>
            </a:pPr>
            <a:r>
              <a:rPr lang="en-US" dirty="0" smtClean="0">
                <a:solidFill>
                  <a:schemeClr val="accent5">
                    <a:lumMod val="75000"/>
                  </a:schemeClr>
                </a:solidFill>
              </a:rPr>
              <a:t>Lack of Resources</a:t>
            </a:r>
          </a:p>
          <a:p>
            <a:pPr lvl="2" fontAlgn="auto">
              <a:spcAft>
                <a:spcPts val="0"/>
              </a:spcAft>
              <a:buFont typeface="Arial" pitchFamily="34" charset="0"/>
              <a:buChar char="•"/>
              <a:defRPr/>
            </a:pPr>
            <a:r>
              <a:rPr lang="en-US" dirty="0" smtClean="0">
                <a:solidFill>
                  <a:schemeClr val="accent5">
                    <a:lumMod val="60000"/>
                    <a:lumOff val="40000"/>
                  </a:schemeClr>
                </a:solidFill>
              </a:rPr>
              <a:t>Agencies may be big, but may not have staff to carry out policy goals.</a:t>
            </a:r>
          </a:p>
          <a:p>
            <a:pPr lvl="2" fontAlgn="auto">
              <a:spcAft>
                <a:spcPts val="0"/>
              </a:spcAft>
              <a:buFont typeface="Arial" pitchFamily="34" charset="0"/>
              <a:buChar char="•"/>
              <a:defRPr/>
            </a:pPr>
            <a:r>
              <a:rPr lang="en-US" dirty="0" smtClean="0">
                <a:solidFill>
                  <a:schemeClr val="accent5">
                    <a:lumMod val="60000"/>
                    <a:lumOff val="40000"/>
                  </a:schemeClr>
                </a:solidFill>
              </a:rPr>
              <a:t>Many different types of resources are needed: personnel, training, supplies, and equipment</a:t>
            </a:r>
          </a:p>
          <a:p>
            <a:pPr lvl="2" fontAlgn="auto">
              <a:spcAft>
                <a:spcPts val="0"/>
              </a:spcAft>
              <a:buFont typeface="Arial" pitchFamily="34" charset="0"/>
              <a:buChar char="•"/>
              <a:defRPr/>
            </a:pPr>
            <a:r>
              <a:rPr lang="en-US" dirty="0" smtClean="0">
                <a:solidFill>
                  <a:schemeClr val="accent5">
                    <a:lumMod val="60000"/>
                    <a:lumOff val="40000"/>
                  </a:schemeClr>
                </a:solidFill>
              </a:rPr>
              <a:t>May also lack the authority to act</a:t>
            </a:r>
          </a:p>
          <a:p>
            <a:pPr lvl="2"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p:txBody>
      </p:sp>
      <p:sp>
        <p:nvSpPr>
          <p:cNvPr id="5" name="Content Placeholder 4"/>
          <p:cNvSpPr>
            <a:spLocks noGrp="1"/>
          </p:cNvSpPr>
          <p:nvPr>
            <p:ph sz="half" idx="2"/>
          </p:nvPr>
        </p:nvSpPr>
        <p:spPr/>
        <p:txBody>
          <a:bodyPr rtlCol="0">
            <a:normAutofit lnSpcReduction="10000"/>
          </a:bodyPr>
          <a:lstStyle/>
          <a:p>
            <a:pPr fontAlgn="auto">
              <a:spcAft>
                <a:spcPts val="0"/>
              </a:spcAft>
              <a:buFont typeface="Arial" pitchFamily="34" charset="0"/>
              <a:buChar char="•"/>
              <a:defRPr/>
            </a:pPr>
            <a:r>
              <a:rPr lang="en-US" sz="2400" dirty="0" smtClean="0">
                <a:solidFill>
                  <a:schemeClr val="accent5">
                    <a:lumMod val="75000"/>
                  </a:schemeClr>
                </a:solidFill>
              </a:rPr>
              <a:t>Administrative Routine</a:t>
            </a:r>
          </a:p>
          <a:p>
            <a:pPr lvl="1" fontAlgn="auto">
              <a:spcAft>
                <a:spcPts val="0"/>
              </a:spcAft>
              <a:buFont typeface="Arial" pitchFamily="34" charset="0"/>
              <a:buChar char="–"/>
              <a:defRPr/>
            </a:pPr>
            <a:r>
              <a:rPr lang="en-US" sz="2000" dirty="0" smtClean="0">
                <a:solidFill>
                  <a:schemeClr val="accent5">
                    <a:lumMod val="60000"/>
                    <a:lumOff val="40000"/>
                  </a:schemeClr>
                </a:solidFill>
              </a:rPr>
              <a:t>Standard Operating Procedures (SOPs) bring uniformity to complex organizations.</a:t>
            </a:r>
          </a:p>
          <a:p>
            <a:pPr lvl="1" fontAlgn="auto">
              <a:spcAft>
                <a:spcPts val="0"/>
              </a:spcAft>
              <a:buFont typeface="Arial" pitchFamily="34" charset="0"/>
              <a:buChar char="–"/>
              <a:defRPr/>
            </a:pPr>
            <a:r>
              <a:rPr lang="en-US" sz="2000" dirty="0" smtClean="0">
                <a:solidFill>
                  <a:schemeClr val="accent5">
                    <a:lumMod val="60000"/>
                    <a:lumOff val="40000"/>
                  </a:schemeClr>
                </a:solidFill>
              </a:rPr>
              <a:t>It is often difficult to change the routines.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smtClean="0"/>
          </a:p>
        </p:txBody>
      </p:sp>
      <p:sp>
        <p:nvSpPr>
          <p:cNvPr id="3" name="Content Placeholder 2"/>
          <p:cNvSpPr>
            <a:spLocks noGrp="1"/>
          </p:cNvSpPr>
          <p:nvPr>
            <p:ph sz="half"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50000"/>
                  </a:schemeClr>
                </a:solidFill>
              </a:rPr>
              <a:t>Administrative discretion </a:t>
            </a:r>
          </a:p>
          <a:p>
            <a:pPr lvl="1" fontAlgn="auto">
              <a:spcAft>
                <a:spcPts val="0"/>
              </a:spcAft>
              <a:buFont typeface="Arial" pitchFamily="34" charset="0"/>
              <a:buChar char="–"/>
              <a:defRPr/>
            </a:pPr>
            <a:r>
              <a:rPr lang="en-US" dirty="0" smtClean="0">
                <a:solidFill>
                  <a:schemeClr val="accent5">
                    <a:lumMod val="75000"/>
                  </a:schemeClr>
                </a:solidFill>
              </a:rPr>
              <a:t>is the authority of administrative actors to select among various responses to a given problem</a:t>
            </a:r>
            <a:endParaRPr lang="en-US" dirty="0">
              <a:solidFill>
                <a:schemeClr val="accent5">
                  <a:lumMod val="75000"/>
                </a:schemeClr>
              </a:solidFill>
            </a:endParaRPr>
          </a:p>
        </p:txBody>
      </p:sp>
      <p:sp>
        <p:nvSpPr>
          <p:cNvPr id="4" name="Content Placeholder 3"/>
          <p:cNvSpPr>
            <a:spLocks noGrp="1"/>
          </p:cNvSpPr>
          <p:nvPr>
            <p:ph sz="half" idx="2"/>
          </p:nvPr>
        </p:nvSpPr>
        <p:spPr/>
        <p:txBody>
          <a:bodyPr rtlCol="0">
            <a:normAutofit/>
          </a:bodyPr>
          <a:lstStyle/>
          <a:p>
            <a:pPr fontAlgn="auto">
              <a:spcAft>
                <a:spcPts val="0"/>
              </a:spcAft>
              <a:buFont typeface="Arial" pitchFamily="34" charset="0"/>
              <a:buChar char="•"/>
              <a:defRPr/>
            </a:pPr>
            <a:r>
              <a:rPr lang="en-US" dirty="0" smtClean="0">
                <a:solidFill>
                  <a:schemeClr val="accent5">
                    <a:lumMod val="50000"/>
                  </a:schemeClr>
                </a:solidFill>
              </a:rPr>
              <a:t>regulation </a:t>
            </a:r>
          </a:p>
          <a:p>
            <a:pPr lvl="1" fontAlgn="auto">
              <a:spcAft>
                <a:spcPts val="0"/>
              </a:spcAft>
              <a:buFont typeface="Arial" pitchFamily="34" charset="0"/>
              <a:buChar char="–"/>
              <a:defRPr/>
            </a:pPr>
            <a:r>
              <a:rPr lang="en-US" dirty="0" smtClean="0">
                <a:solidFill>
                  <a:schemeClr val="accent5">
                    <a:lumMod val="75000"/>
                  </a:schemeClr>
                </a:solidFill>
              </a:rPr>
              <a:t>is the use of governmental authority to control or change some practice in the private sector</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smtClean="0">
                <a:solidFill>
                  <a:schemeClr val="accent5">
                    <a:lumMod val="50000"/>
                  </a:schemeClr>
                </a:solidFill>
              </a:rPr>
              <a:t>Bureaucracy and Democracy</a:t>
            </a:r>
            <a:r>
              <a:rPr lang="en-US" dirty="0" smtClean="0"/>
              <a:t/>
            </a:r>
            <a:br>
              <a:rPr lang="en-US" dirty="0" smtClean="0"/>
            </a:br>
            <a:endParaRPr lang="en-US" dirty="0"/>
          </a:p>
        </p:txBody>
      </p:sp>
      <p:sp>
        <p:nvSpPr>
          <p:cNvPr id="6" name="Content Placeholder 5"/>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75000"/>
                  </a:schemeClr>
                </a:solidFill>
              </a:rPr>
              <a:t>Congress Tries to Control the Bureaucrac</a:t>
            </a:r>
            <a:r>
              <a:rPr lang="en-US" dirty="0" smtClean="0"/>
              <a:t>y</a:t>
            </a:r>
          </a:p>
          <a:p>
            <a:pPr lvl="1" fontAlgn="auto">
              <a:spcAft>
                <a:spcPts val="0"/>
              </a:spcAft>
              <a:buFont typeface="Arial" pitchFamily="34" charset="0"/>
              <a:buChar char="–"/>
              <a:defRPr/>
            </a:pPr>
            <a:r>
              <a:rPr lang="en-US" dirty="0" smtClean="0">
                <a:solidFill>
                  <a:schemeClr val="accent5">
                    <a:lumMod val="60000"/>
                    <a:lumOff val="40000"/>
                  </a:schemeClr>
                </a:solidFill>
              </a:rPr>
              <a:t>Influence appointment of agency heads</a:t>
            </a:r>
          </a:p>
          <a:p>
            <a:pPr lvl="2" fontAlgn="auto">
              <a:spcAft>
                <a:spcPts val="0"/>
              </a:spcAft>
              <a:buFont typeface="Arial" pitchFamily="34" charset="0"/>
              <a:buChar char="•"/>
              <a:defRPr/>
            </a:pPr>
            <a:r>
              <a:rPr lang="en-US" dirty="0" smtClean="0">
                <a:solidFill>
                  <a:schemeClr val="accent5">
                    <a:lumMod val="40000"/>
                    <a:lumOff val="60000"/>
                  </a:schemeClr>
                </a:solidFill>
              </a:rPr>
              <a:t>Senate confirms presidential nominees</a:t>
            </a:r>
          </a:p>
          <a:p>
            <a:pPr lvl="1" fontAlgn="auto">
              <a:spcAft>
                <a:spcPts val="0"/>
              </a:spcAft>
              <a:buFont typeface="Arial" pitchFamily="34" charset="0"/>
              <a:buChar char="–"/>
              <a:defRPr/>
            </a:pPr>
            <a:r>
              <a:rPr lang="en-US" dirty="0" smtClean="0">
                <a:solidFill>
                  <a:schemeClr val="accent5">
                    <a:lumMod val="60000"/>
                    <a:lumOff val="40000"/>
                  </a:schemeClr>
                </a:solidFill>
              </a:rPr>
              <a:t>Alter an agency’s budget</a:t>
            </a:r>
          </a:p>
          <a:p>
            <a:pPr lvl="1" fontAlgn="auto">
              <a:spcAft>
                <a:spcPts val="0"/>
              </a:spcAft>
              <a:buFont typeface="Arial" pitchFamily="34" charset="0"/>
              <a:buChar char="–"/>
              <a:defRPr/>
            </a:pPr>
            <a:r>
              <a:rPr lang="en-US" dirty="0" smtClean="0">
                <a:solidFill>
                  <a:schemeClr val="accent5">
                    <a:lumMod val="60000"/>
                    <a:lumOff val="40000"/>
                  </a:schemeClr>
                </a:solidFill>
              </a:rPr>
              <a:t>Hold oversight hearings</a:t>
            </a:r>
          </a:p>
          <a:p>
            <a:pPr lvl="1" fontAlgn="auto">
              <a:spcAft>
                <a:spcPts val="0"/>
              </a:spcAft>
              <a:buFont typeface="Arial" pitchFamily="34" charset="0"/>
              <a:buChar char="–"/>
              <a:defRPr/>
            </a:pPr>
            <a:r>
              <a:rPr lang="en-US" dirty="0" smtClean="0">
                <a:solidFill>
                  <a:schemeClr val="accent5">
                    <a:lumMod val="60000"/>
                    <a:lumOff val="40000"/>
                  </a:schemeClr>
                </a:solidFill>
              </a:rPr>
              <a:t>Rewrite legislation or make it more detailed</a:t>
            </a:r>
          </a:p>
          <a:p>
            <a:pPr fontAlgn="auto">
              <a:spcAft>
                <a:spcPts val="0"/>
              </a:spcAft>
              <a:buFont typeface="Arial" pitchFamily="34" charset="0"/>
              <a:buChar char="•"/>
              <a:defRPr/>
            </a:pPr>
            <a:endParaRPr lang="en-US"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5">
                    <a:lumMod val="50000"/>
                  </a:schemeClr>
                </a:solidFill>
              </a:rPr>
              <a:t>Iron Triangles and Issue Networks</a:t>
            </a:r>
            <a:r>
              <a:rPr lang="en-US" dirty="0" smtClean="0"/>
              <a:t/>
            </a:r>
            <a:br>
              <a:rPr lang="en-US" dirty="0" smtClean="0"/>
            </a:br>
            <a:endParaRPr lang="en-US" dirty="0"/>
          </a:p>
        </p:txBody>
      </p:sp>
      <p:sp>
        <p:nvSpPr>
          <p:cNvPr id="35842" name="Content Placeholder 2"/>
          <p:cNvSpPr>
            <a:spLocks noGrp="1"/>
          </p:cNvSpPr>
          <p:nvPr>
            <p:ph idx="1"/>
          </p:nvPr>
        </p:nvSpPr>
        <p:spPr/>
        <p:txBody>
          <a:bodyPr/>
          <a:lstStyle/>
          <a:p>
            <a:endParaRPr lang="en-US" smtClean="0"/>
          </a:p>
          <a:p>
            <a:endParaRPr lang="en-US" smtClean="0"/>
          </a:p>
        </p:txBody>
      </p:sp>
      <p:sp>
        <p:nvSpPr>
          <p:cNvPr id="4" name="Text Placeholder 3"/>
          <p:cNvSpPr>
            <a:spLocks noGrp="1"/>
          </p:cNvSpPr>
          <p:nvPr>
            <p:ph type="body" sz="half" idx="2"/>
          </p:nvPr>
        </p:nvSpPr>
        <p:spPr/>
        <p:txBody>
          <a:bodyPr rtlCol="0">
            <a:normAutofit/>
          </a:bodyPr>
          <a:lstStyle/>
          <a:p>
            <a:pPr marL="285750" indent="-285750" fontAlgn="auto">
              <a:spcAft>
                <a:spcPts val="0"/>
              </a:spcAft>
              <a:buFont typeface="Arial" pitchFamily="34" charset="0"/>
              <a:buChar char="•"/>
              <a:defRPr/>
            </a:pPr>
            <a:r>
              <a:rPr lang="en-US" sz="1800" b="1" dirty="0" smtClean="0">
                <a:solidFill>
                  <a:schemeClr val="accent5">
                    <a:lumMod val="75000"/>
                  </a:schemeClr>
                </a:solidFill>
              </a:rPr>
              <a:t>Iron Triangles</a:t>
            </a:r>
            <a:r>
              <a:rPr lang="en-US" sz="1800" dirty="0" smtClean="0">
                <a:solidFill>
                  <a:schemeClr val="accent5">
                    <a:lumMod val="75000"/>
                  </a:schemeClr>
                </a:solidFill>
              </a:rPr>
              <a:t>: a </a:t>
            </a:r>
            <a:r>
              <a:rPr lang="en-US" sz="1800" i="1" dirty="0" smtClean="0">
                <a:solidFill>
                  <a:schemeClr val="accent5">
                    <a:lumMod val="75000"/>
                  </a:schemeClr>
                </a:solidFill>
              </a:rPr>
              <a:t>mutually dependent </a:t>
            </a:r>
            <a:r>
              <a:rPr lang="en-US" sz="1800" dirty="0" smtClean="0">
                <a:solidFill>
                  <a:schemeClr val="accent5">
                    <a:lumMod val="75000"/>
                  </a:schemeClr>
                </a:solidFill>
              </a:rPr>
              <a:t>relationship between bureaucratic agencies, interest groups, and congressional committees or subcommittees</a:t>
            </a:r>
          </a:p>
          <a:p>
            <a:pPr marL="742950" lvl="1" indent="-285750" fontAlgn="auto">
              <a:spcAft>
                <a:spcPts val="0"/>
              </a:spcAft>
              <a:buFont typeface="Arial" pitchFamily="34" charset="0"/>
              <a:buChar char="•"/>
              <a:defRPr/>
            </a:pPr>
            <a:r>
              <a:rPr lang="en-US" sz="1600" dirty="0" smtClean="0">
                <a:solidFill>
                  <a:schemeClr val="accent5">
                    <a:lumMod val="60000"/>
                    <a:lumOff val="40000"/>
                  </a:schemeClr>
                </a:solidFill>
              </a:rPr>
              <a:t>These </a:t>
            </a:r>
            <a:r>
              <a:rPr lang="en-US" sz="1600" dirty="0" err="1" smtClean="0">
                <a:solidFill>
                  <a:schemeClr val="accent5">
                    <a:lumMod val="60000"/>
                    <a:lumOff val="40000"/>
                  </a:schemeClr>
                </a:solidFill>
              </a:rPr>
              <a:t>subgovernments</a:t>
            </a:r>
            <a:r>
              <a:rPr lang="en-US" sz="1600" dirty="0" smtClean="0">
                <a:solidFill>
                  <a:schemeClr val="accent5">
                    <a:lumMod val="60000"/>
                    <a:lumOff val="40000"/>
                  </a:schemeClr>
                </a:solidFill>
              </a:rPr>
              <a:t> can add a strong decentralizing and fragmenting element to the policymaking process.</a:t>
            </a:r>
          </a:p>
          <a:p>
            <a:pPr fontAlgn="auto">
              <a:spcAft>
                <a:spcPts val="0"/>
              </a:spcAft>
              <a:buFont typeface="Arial" pitchFamily="34" charset="0"/>
              <a:buNone/>
              <a:defRPr/>
            </a:pPr>
            <a:endParaRPr lang="en-US" dirty="0"/>
          </a:p>
        </p:txBody>
      </p:sp>
      <p:pic>
        <p:nvPicPr>
          <p:cNvPr id="35844" name="Picture 3"/>
          <p:cNvPicPr>
            <a:picLocks noChangeAspect="1" noChangeArrowheads="1"/>
          </p:cNvPicPr>
          <p:nvPr/>
        </p:nvPicPr>
        <p:blipFill>
          <a:blip r:embed="rId2"/>
          <a:srcRect t="5077" r="21864" b="209"/>
          <a:stretch>
            <a:fillRect/>
          </a:stretch>
        </p:blipFill>
        <p:spPr bwMode="auto">
          <a:xfrm>
            <a:off x="3276600" y="990600"/>
            <a:ext cx="586898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fontAlgn="auto">
              <a:spcAft>
                <a:spcPts val="0"/>
              </a:spcAft>
              <a:defRPr/>
            </a:pPr>
            <a:r>
              <a:rPr lang="en-US" dirty="0" smtClean="0">
                <a:solidFill>
                  <a:schemeClr val="accent5">
                    <a:lumMod val="50000"/>
                  </a:schemeClr>
                </a:solidFill>
              </a:rPr>
              <a:t>What You Should Know</a:t>
            </a:r>
            <a:endParaRPr lang="en-US" dirty="0">
              <a:solidFill>
                <a:schemeClr val="accent5">
                  <a:lumMod val="50000"/>
                </a:schemeClr>
              </a:solidFill>
            </a:endParaRPr>
          </a:p>
        </p:txBody>
      </p:sp>
      <p:sp>
        <p:nvSpPr>
          <p:cNvPr id="6" name="Content Placeholder 5"/>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5">
                    <a:lumMod val="75000"/>
                  </a:schemeClr>
                </a:solidFill>
              </a:rPr>
              <a:t>Bureaucrats shape policy as administrators, implementers, and regulators.</a:t>
            </a:r>
          </a:p>
          <a:p>
            <a:pPr fontAlgn="auto">
              <a:spcAft>
                <a:spcPts val="0"/>
              </a:spcAft>
              <a:buFont typeface="Arial" pitchFamily="34" charset="0"/>
              <a:buChar char="•"/>
              <a:defRPr/>
            </a:pPr>
            <a:r>
              <a:rPr lang="en-US" dirty="0" smtClean="0">
                <a:solidFill>
                  <a:schemeClr val="accent5">
                    <a:lumMod val="75000"/>
                  </a:schemeClr>
                </a:solidFill>
              </a:rPr>
              <a:t>Bureaucracy’s primary responsibility is the </a:t>
            </a:r>
            <a:r>
              <a:rPr lang="en-US" b="1" dirty="0" smtClean="0">
                <a:solidFill>
                  <a:schemeClr val="accent5">
                    <a:lumMod val="75000"/>
                  </a:schemeClr>
                </a:solidFill>
              </a:rPr>
              <a:t>implementation</a:t>
            </a:r>
            <a:r>
              <a:rPr lang="en-US" dirty="0" smtClean="0">
                <a:solidFill>
                  <a:schemeClr val="accent5">
                    <a:lumMod val="75000"/>
                  </a:schemeClr>
                </a:solidFill>
              </a:rPr>
              <a:t> of public policy.</a:t>
            </a:r>
          </a:p>
          <a:p>
            <a:pPr fontAlgn="auto">
              <a:spcAft>
                <a:spcPts val="0"/>
              </a:spcAft>
              <a:buFont typeface="Arial" pitchFamily="34" charset="0"/>
              <a:buChar char="•"/>
              <a:defRPr/>
            </a:pPr>
            <a:r>
              <a:rPr lang="en-US" dirty="0" smtClean="0">
                <a:solidFill>
                  <a:schemeClr val="accent5">
                    <a:lumMod val="75000"/>
                  </a:schemeClr>
                </a:solidFill>
              </a:rPr>
              <a:t>Federal bureaucracy has not grown but has in fact shrunk of late.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solidFill>
                  <a:schemeClr val="accent6">
                    <a:lumMod val="75000"/>
                  </a:schemeClr>
                </a:solidFill>
              </a:rPr>
              <a:t>The Courts</a:t>
            </a:r>
            <a:endParaRPr lang="en-US" dirty="0">
              <a:solidFill>
                <a:schemeClr val="accent6">
                  <a:lumMod val="75000"/>
                </a:schemeClr>
              </a:solidFill>
            </a:endParaRPr>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solidFill>
                  <a:schemeClr val="accent6">
                    <a:lumMod val="60000"/>
                    <a:lumOff val="40000"/>
                  </a:schemeClr>
                </a:solidFill>
              </a:rPr>
              <a:t>Chapter 16</a:t>
            </a:r>
            <a:endParaRPr lang="en-US"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solidFill>
                  <a:schemeClr val="accent6">
                    <a:lumMod val="50000"/>
                  </a:schemeClr>
                </a:solidFill>
              </a:rPr>
              <a:t>Participants in the Judicial System</a:t>
            </a:r>
            <a:r>
              <a:rPr lang="en-US" dirty="0" smtClean="0"/>
              <a:t/>
            </a:r>
            <a:br>
              <a:rPr lang="en-US" dirty="0" smtClean="0"/>
            </a:br>
            <a:endParaRPr lang="en-US" dirty="0"/>
          </a:p>
        </p:txBody>
      </p:sp>
      <p:sp>
        <p:nvSpPr>
          <p:cNvPr id="6" name="Content Placeholder 5"/>
          <p:cNvSpPr>
            <a:spLocks noGrp="1"/>
          </p:cNvSpPr>
          <p:nvPr>
            <p:ph sz="half" idx="1"/>
          </p:nvPr>
        </p:nvSpPr>
        <p:spPr/>
        <p:txBody>
          <a:bodyPr rtlCol="0">
            <a:normAutofit/>
          </a:bodyPr>
          <a:lstStyle/>
          <a:p>
            <a:pPr fontAlgn="auto">
              <a:spcAft>
                <a:spcPts val="0"/>
              </a:spcAft>
              <a:buFont typeface="Arial" pitchFamily="34" charset="0"/>
              <a:buChar char="•"/>
              <a:defRPr/>
            </a:pPr>
            <a:r>
              <a:rPr lang="en-US" dirty="0" smtClean="0">
                <a:solidFill>
                  <a:schemeClr val="accent6">
                    <a:lumMod val="75000"/>
                  </a:schemeClr>
                </a:solidFill>
              </a:rPr>
              <a:t>Litigants</a:t>
            </a:r>
          </a:p>
          <a:p>
            <a:pPr lvl="1" fontAlgn="auto">
              <a:spcAft>
                <a:spcPts val="0"/>
              </a:spcAft>
              <a:buFont typeface="Arial" pitchFamily="34" charset="0"/>
              <a:buChar char="–"/>
              <a:defRPr/>
            </a:pPr>
            <a:r>
              <a:rPr lang="en-US" dirty="0" smtClean="0">
                <a:solidFill>
                  <a:schemeClr val="accent6">
                    <a:lumMod val="60000"/>
                    <a:lumOff val="40000"/>
                  </a:schemeClr>
                </a:solidFill>
              </a:rPr>
              <a:t>Plaintiff</a:t>
            </a:r>
            <a:r>
              <a:rPr lang="en-US" dirty="0" smtClean="0"/>
              <a:t>—the party bringing the charge</a:t>
            </a:r>
          </a:p>
          <a:p>
            <a:pPr lvl="1" fontAlgn="auto">
              <a:spcAft>
                <a:spcPts val="0"/>
              </a:spcAft>
              <a:buFont typeface="Arial" pitchFamily="34" charset="0"/>
              <a:buChar char="–"/>
              <a:defRPr/>
            </a:pPr>
            <a:r>
              <a:rPr lang="en-US" dirty="0" smtClean="0">
                <a:solidFill>
                  <a:schemeClr val="accent6">
                    <a:lumMod val="60000"/>
                    <a:lumOff val="40000"/>
                  </a:schemeClr>
                </a:solidFill>
              </a:rPr>
              <a:t>Defendant</a:t>
            </a:r>
            <a:r>
              <a:rPr lang="en-US" dirty="0" smtClean="0"/>
              <a:t>—the party being charged</a:t>
            </a:r>
          </a:p>
          <a:p>
            <a:pPr lvl="1" fontAlgn="auto">
              <a:spcAft>
                <a:spcPts val="0"/>
              </a:spcAft>
              <a:buFont typeface="Arial" pitchFamily="34" charset="0"/>
              <a:buChar char="–"/>
              <a:defRPr/>
            </a:pPr>
            <a:r>
              <a:rPr lang="en-US" dirty="0" smtClean="0">
                <a:solidFill>
                  <a:schemeClr val="accent6">
                    <a:lumMod val="60000"/>
                    <a:lumOff val="40000"/>
                  </a:schemeClr>
                </a:solidFill>
              </a:rPr>
              <a:t>Jury</a:t>
            </a:r>
            <a:r>
              <a:rPr lang="en-US" dirty="0" smtClean="0"/>
              <a:t>—the people (normally 12) who often decide the outcome of a case</a:t>
            </a:r>
          </a:p>
          <a:p>
            <a:pPr fontAlgn="auto">
              <a:spcAft>
                <a:spcPts val="0"/>
              </a:spcAft>
              <a:buFont typeface="Arial" pitchFamily="34" charset="0"/>
              <a:buChar char="•"/>
              <a:defRPr/>
            </a:pPr>
            <a:endParaRPr lang="en-US" dirty="0"/>
          </a:p>
        </p:txBody>
      </p:sp>
      <p:sp>
        <p:nvSpPr>
          <p:cNvPr id="7" name="Content Placeholder 6"/>
          <p:cNvSpPr>
            <a:spLocks noGrp="1"/>
          </p:cNvSpPr>
          <p:nvPr>
            <p:ph sz="half" idx="2"/>
          </p:nvPr>
        </p:nvSpPr>
        <p:spPr/>
        <p:txBody>
          <a:bodyPr rtlCol="0">
            <a:normAutofit/>
          </a:bodyPr>
          <a:lstStyle/>
          <a:p>
            <a:pPr lvl="1" fontAlgn="auto">
              <a:spcAft>
                <a:spcPts val="0"/>
              </a:spcAft>
              <a:buFont typeface="Arial" pitchFamily="34" charset="0"/>
              <a:buChar char="–"/>
              <a:defRPr/>
            </a:pPr>
            <a:r>
              <a:rPr lang="en-US" dirty="0" smtClean="0">
                <a:solidFill>
                  <a:schemeClr val="accent6">
                    <a:lumMod val="60000"/>
                    <a:lumOff val="40000"/>
                  </a:schemeClr>
                </a:solidFill>
              </a:rPr>
              <a:t>Standing to sue</a:t>
            </a:r>
            <a:r>
              <a:rPr lang="en-US" dirty="0" smtClean="0"/>
              <a:t>: plaintiffs have a serious interest in the case; have sustained or likely to sustain a direct injury from the government</a:t>
            </a:r>
          </a:p>
          <a:p>
            <a:pPr lvl="1" fontAlgn="auto">
              <a:spcAft>
                <a:spcPts val="0"/>
              </a:spcAft>
              <a:buFont typeface="Arial" pitchFamily="34" charset="0"/>
              <a:buChar char="–"/>
              <a:defRPr/>
            </a:pPr>
            <a:r>
              <a:rPr lang="en-US" dirty="0" smtClean="0">
                <a:solidFill>
                  <a:schemeClr val="accent6">
                    <a:lumMod val="60000"/>
                    <a:lumOff val="40000"/>
                  </a:schemeClr>
                </a:solidFill>
              </a:rPr>
              <a:t>Justiciable disputes</a:t>
            </a:r>
            <a:r>
              <a:rPr lang="en-US" dirty="0" smtClean="0"/>
              <a:t>: a case must be capable of being settled as a matter of law.</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50000"/>
                  </a:schemeClr>
                </a:solidFill>
              </a:rPr>
              <a:t>Count.</a:t>
            </a:r>
            <a:endParaRPr lang="en-US" dirty="0">
              <a:solidFill>
                <a:schemeClr val="accent6">
                  <a:lumMod val="50000"/>
                </a:schemeClr>
              </a:solidFill>
            </a:endParaRPr>
          </a:p>
        </p:txBody>
      </p:sp>
      <p:sp>
        <p:nvSpPr>
          <p:cNvPr id="3" name="Content Placeholder 2"/>
          <p:cNvSpPr>
            <a:spLocks noGrp="1"/>
          </p:cNvSpPr>
          <p:nvPr>
            <p:ph sz="half" idx="1"/>
          </p:nvPr>
        </p:nvSpPr>
        <p:spPr/>
        <p:txBody>
          <a:bodyPr rtlCol="0">
            <a:normAutofit/>
          </a:bodyPr>
          <a:lstStyle/>
          <a:p>
            <a:pPr fontAlgn="auto">
              <a:spcAft>
                <a:spcPts val="0"/>
              </a:spcAft>
              <a:buFont typeface="Arial" pitchFamily="34" charset="0"/>
              <a:buChar char="•"/>
              <a:defRPr/>
            </a:pPr>
            <a:r>
              <a:rPr lang="en-US" dirty="0" smtClean="0">
                <a:solidFill>
                  <a:schemeClr val="accent6">
                    <a:lumMod val="75000"/>
                  </a:schemeClr>
                </a:solidFill>
              </a:rPr>
              <a:t>Groups</a:t>
            </a:r>
          </a:p>
          <a:p>
            <a:pPr lvl="1" fontAlgn="auto">
              <a:spcAft>
                <a:spcPts val="0"/>
              </a:spcAft>
              <a:buFont typeface="Arial" pitchFamily="34" charset="0"/>
              <a:buChar char="–"/>
              <a:defRPr/>
            </a:pPr>
            <a:r>
              <a:rPr lang="en-US" dirty="0" smtClean="0"/>
              <a:t>Use the courts to try to change policies</a:t>
            </a:r>
          </a:p>
          <a:p>
            <a:pPr lvl="1" fontAlgn="auto">
              <a:spcAft>
                <a:spcPts val="0"/>
              </a:spcAft>
              <a:buFont typeface="Arial" pitchFamily="34" charset="0"/>
              <a:buChar char="–"/>
              <a:defRPr/>
            </a:pPr>
            <a:r>
              <a:rPr lang="en-US" i="1" dirty="0" smtClean="0"/>
              <a:t>Amicus Curiae </a:t>
            </a:r>
            <a:r>
              <a:rPr lang="en-US" dirty="0" smtClean="0"/>
              <a:t>briefs used to influence the courts</a:t>
            </a:r>
          </a:p>
          <a:p>
            <a:pPr lvl="2" fontAlgn="auto">
              <a:spcAft>
                <a:spcPts val="0"/>
              </a:spcAft>
              <a:buFont typeface="Arial" pitchFamily="34" charset="0"/>
              <a:buChar char="•"/>
              <a:defRPr/>
            </a:pPr>
            <a:r>
              <a:rPr lang="en-US" dirty="0" smtClean="0">
                <a:solidFill>
                  <a:schemeClr val="accent6">
                    <a:lumMod val="60000"/>
                    <a:lumOff val="40000"/>
                  </a:schemeClr>
                </a:solidFill>
              </a:rPr>
              <a:t>“friend of the court” briefs used to raise additional points of view and information not contained in briefs of formal parties</a:t>
            </a:r>
            <a:endParaRPr lang="en-US" dirty="0">
              <a:solidFill>
                <a:schemeClr val="accent6">
                  <a:lumMod val="60000"/>
                  <a:lumOff val="40000"/>
                </a:schemeClr>
              </a:solidFill>
            </a:endParaRPr>
          </a:p>
        </p:txBody>
      </p:sp>
      <p:sp>
        <p:nvSpPr>
          <p:cNvPr id="4" name="Content Placeholder 3"/>
          <p:cNvSpPr>
            <a:spLocks noGrp="1"/>
          </p:cNvSpPr>
          <p:nvPr>
            <p:ph sz="half" idx="2"/>
          </p:nvPr>
        </p:nvSpPr>
        <p:spPr/>
        <p:txBody>
          <a:bodyPr rtlCol="0">
            <a:normAutofit/>
          </a:bodyPr>
          <a:lstStyle/>
          <a:p>
            <a:pPr fontAlgn="auto">
              <a:spcAft>
                <a:spcPts val="0"/>
              </a:spcAft>
              <a:buFont typeface="Arial" pitchFamily="34" charset="0"/>
              <a:buChar char="•"/>
              <a:defRPr/>
            </a:pPr>
            <a:r>
              <a:rPr lang="en-US" dirty="0" smtClean="0">
                <a:solidFill>
                  <a:schemeClr val="accent6">
                    <a:lumMod val="75000"/>
                  </a:schemeClr>
                </a:solidFill>
              </a:rPr>
              <a:t>Attorneys</a:t>
            </a:r>
          </a:p>
          <a:p>
            <a:pPr lvl="1" fontAlgn="auto">
              <a:spcAft>
                <a:spcPts val="0"/>
              </a:spcAft>
              <a:buFont typeface="Arial" pitchFamily="34" charset="0"/>
              <a:buChar char="–"/>
              <a:defRPr/>
            </a:pPr>
            <a:r>
              <a:rPr lang="en-US" dirty="0" smtClean="0"/>
              <a:t>800,000 lawyers in United States today</a:t>
            </a:r>
          </a:p>
          <a:p>
            <a:pPr lvl="1" fontAlgn="auto">
              <a:spcAft>
                <a:spcPts val="0"/>
              </a:spcAft>
              <a:buFont typeface="Arial" pitchFamily="34" charset="0"/>
              <a:buChar char="–"/>
              <a:defRPr/>
            </a:pPr>
            <a:r>
              <a:rPr lang="en-US" dirty="0" smtClean="0"/>
              <a:t>Legal Services Corporation: lawyers to assist the poor</a:t>
            </a:r>
          </a:p>
          <a:p>
            <a:pPr lvl="1" fontAlgn="auto">
              <a:spcAft>
                <a:spcPts val="0"/>
              </a:spcAft>
              <a:buFont typeface="Arial" pitchFamily="34" charset="0"/>
              <a:buChar char="–"/>
              <a:defRPr/>
            </a:pPr>
            <a:r>
              <a:rPr lang="en-US" dirty="0" smtClean="0"/>
              <a:t>Access to quality lawyers is not equal.</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 </a:t>
            </a:r>
            <a:r>
              <a:rPr lang="en-US" dirty="0" smtClean="0">
                <a:solidFill>
                  <a:schemeClr val="accent6">
                    <a:lumMod val="50000"/>
                  </a:schemeClr>
                </a:solidFill>
              </a:rPr>
              <a:t>Federal District Courts </a:t>
            </a:r>
            <a:endParaRPr lang="en-US" dirty="0">
              <a:solidFill>
                <a:schemeClr val="accent6">
                  <a:lumMod val="50000"/>
                </a:schemeClr>
              </a:solidFill>
            </a:endParaRPr>
          </a:p>
        </p:txBody>
      </p:sp>
      <p:sp>
        <p:nvSpPr>
          <p:cNvPr id="3" name="Content Placeholder 2"/>
          <p:cNvSpPr>
            <a:spLocks noGrp="1"/>
          </p:cNvSpPr>
          <p:nvPr>
            <p:ph sz="half" idx="1"/>
          </p:nvPr>
        </p:nvSpPr>
        <p:spPr/>
        <p:txBody>
          <a:bodyPr rtlCol="0">
            <a:normAutofit fontScale="92500" lnSpcReduction="20000"/>
          </a:bodyPr>
          <a:lstStyle/>
          <a:p>
            <a:pPr fontAlgn="auto">
              <a:spcAft>
                <a:spcPts val="0"/>
              </a:spcAft>
              <a:buFont typeface="Arial" pitchFamily="34" charset="0"/>
              <a:buChar char="•"/>
              <a:defRPr/>
            </a:pPr>
            <a:r>
              <a:rPr lang="en-US" dirty="0" smtClean="0">
                <a:solidFill>
                  <a:schemeClr val="accent6">
                    <a:lumMod val="75000"/>
                  </a:schemeClr>
                </a:solidFill>
              </a:rPr>
              <a:t>Original Jurisdiction: courts that hear the case first and determine the facts - the trial court</a:t>
            </a:r>
          </a:p>
          <a:p>
            <a:pPr fontAlgn="auto">
              <a:spcAft>
                <a:spcPts val="0"/>
              </a:spcAft>
              <a:buFont typeface="Arial" pitchFamily="34" charset="0"/>
              <a:buChar char="•"/>
              <a:defRPr/>
            </a:pPr>
            <a:endParaRPr lang="en-US" dirty="0"/>
          </a:p>
        </p:txBody>
      </p:sp>
      <p:sp>
        <p:nvSpPr>
          <p:cNvPr id="4" name="Content Placeholder 3"/>
          <p:cNvSpPr>
            <a:spLocks noGrp="1"/>
          </p:cNvSpPr>
          <p:nvPr>
            <p:ph sz="half" idx="2"/>
          </p:nvPr>
        </p:nvSpPr>
        <p:spPr/>
        <p:txBody>
          <a:bodyPr rtlCol="0">
            <a:normAutofit fontScale="92500" lnSpcReduction="20000"/>
          </a:bodyPr>
          <a:lstStyle/>
          <a:p>
            <a:pPr fontAlgn="auto">
              <a:spcAft>
                <a:spcPts val="0"/>
              </a:spcAft>
              <a:buFont typeface="Arial" pitchFamily="34" charset="0"/>
              <a:buChar char="•"/>
              <a:defRPr/>
            </a:pPr>
            <a:r>
              <a:rPr lang="en-US" dirty="0" smtClean="0">
                <a:solidFill>
                  <a:schemeClr val="accent6">
                    <a:lumMod val="75000"/>
                  </a:schemeClr>
                </a:solidFill>
              </a:rPr>
              <a:t>Deals with the following types of cases:</a:t>
            </a:r>
          </a:p>
          <a:p>
            <a:pPr lvl="1" fontAlgn="auto">
              <a:spcAft>
                <a:spcPts val="0"/>
              </a:spcAft>
              <a:buFont typeface="Arial" pitchFamily="34" charset="0"/>
              <a:buChar char="–"/>
              <a:defRPr/>
            </a:pPr>
            <a:r>
              <a:rPr lang="en-US" dirty="0" smtClean="0"/>
              <a:t>Federal crimes</a:t>
            </a:r>
          </a:p>
          <a:p>
            <a:pPr lvl="1" fontAlgn="auto">
              <a:spcAft>
                <a:spcPts val="0"/>
              </a:spcAft>
              <a:buFont typeface="Arial" pitchFamily="34" charset="0"/>
              <a:buChar char="–"/>
              <a:defRPr/>
            </a:pPr>
            <a:r>
              <a:rPr lang="en-US" dirty="0" smtClean="0"/>
              <a:t>Civil suits under federal law and across state lines</a:t>
            </a:r>
          </a:p>
          <a:p>
            <a:pPr lvl="1" fontAlgn="auto">
              <a:spcAft>
                <a:spcPts val="0"/>
              </a:spcAft>
              <a:buFont typeface="Arial" pitchFamily="34" charset="0"/>
              <a:buChar char="–"/>
              <a:defRPr/>
            </a:pPr>
            <a:r>
              <a:rPr lang="en-US" dirty="0" smtClean="0"/>
              <a:t>Supervise bankruptcy and naturalization</a:t>
            </a:r>
          </a:p>
          <a:p>
            <a:pPr lvl="1" fontAlgn="auto">
              <a:spcAft>
                <a:spcPts val="0"/>
              </a:spcAft>
              <a:buFont typeface="Arial" pitchFamily="34" charset="0"/>
              <a:buChar char="–"/>
              <a:defRPr/>
            </a:pPr>
            <a:r>
              <a:rPr lang="en-US" dirty="0" smtClean="0"/>
              <a:t>Review some federal agencies</a:t>
            </a:r>
          </a:p>
          <a:p>
            <a:pPr lvl="1" fontAlgn="auto">
              <a:spcAft>
                <a:spcPts val="0"/>
              </a:spcAft>
              <a:buFont typeface="Arial" pitchFamily="34" charset="0"/>
              <a:buChar char="–"/>
              <a:defRPr/>
            </a:pPr>
            <a:r>
              <a:rPr lang="en-US" dirty="0" smtClean="0"/>
              <a:t>Admiralty and maritime law cases</a:t>
            </a:r>
          </a:p>
          <a:p>
            <a:pPr lvl="1" fontAlgn="auto">
              <a:spcAft>
                <a:spcPts val="0"/>
              </a:spcAft>
              <a:buFont typeface="Arial" pitchFamily="34" charset="0"/>
              <a:buChar char="–"/>
              <a:defRPr/>
            </a:pPr>
            <a:r>
              <a:rPr lang="en-US" dirty="0" smtClean="0"/>
              <a:t>Supervision of naturalization of aliens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4724400" y="3971925"/>
            <a:ext cx="4419600" cy="288607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6">
                    <a:lumMod val="75000"/>
                  </a:schemeClr>
                </a:solidFill>
              </a:rPr>
              <a:t>Courts of Appeal</a:t>
            </a:r>
            <a:r>
              <a:rPr lang="en-US" dirty="0" smtClean="0"/>
              <a:t/>
            </a:r>
            <a:br>
              <a:rPr lang="en-US" dirty="0" smtClean="0"/>
            </a:br>
            <a:endParaRPr lang="en-US" dirty="0"/>
          </a:p>
        </p:txBody>
      </p:sp>
      <p:sp>
        <p:nvSpPr>
          <p:cNvPr id="5" name="Content Placeholder 4"/>
          <p:cNvSpPr>
            <a:spLocks noGrp="1"/>
          </p:cNvSpPr>
          <p:nvPr>
            <p:ph idx="1"/>
          </p:nvPr>
        </p:nvSpPr>
        <p:spPr/>
        <p:txBody>
          <a:bodyPr rtlCol="0">
            <a:normAutofit/>
          </a:bodyPr>
          <a:lstStyle/>
          <a:p>
            <a:pPr lvl="1" fontAlgn="auto">
              <a:spcAft>
                <a:spcPts val="0"/>
              </a:spcAft>
              <a:buFont typeface="Arial" pitchFamily="34" charset="0"/>
              <a:buChar char="–"/>
              <a:defRPr/>
            </a:pPr>
            <a:r>
              <a:rPr lang="en-US" dirty="0" smtClean="0">
                <a:solidFill>
                  <a:schemeClr val="accent5">
                    <a:lumMod val="75000"/>
                  </a:schemeClr>
                </a:solidFill>
              </a:rPr>
              <a:t>Appellate Jurisdiction: reviews the legal issues in cases brought from lower courts</a:t>
            </a:r>
          </a:p>
          <a:p>
            <a:pPr lvl="1" fontAlgn="auto">
              <a:spcAft>
                <a:spcPts val="0"/>
              </a:spcAft>
              <a:buFont typeface="Arial" pitchFamily="34" charset="0"/>
              <a:buChar char="–"/>
              <a:defRPr/>
            </a:pPr>
            <a:r>
              <a:rPr lang="en-US" dirty="0" smtClean="0">
                <a:solidFill>
                  <a:schemeClr val="accent5">
                    <a:lumMod val="75000"/>
                  </a:schemeClr>
                </a:solidFill>
              </a:rPr>
              <a:t>Hold no trials and hear no testimony</a:t>
            </a:r>
          </a:p>
          <a:p>
            <a:pPr lvl="1" fontAlgn="auto">
              <a:spcAft>
                <a:spcPts val="0"/>
              </a:spcAft>
              <a:buFont typeface="Arial" pitchFamily="34" charset="0"/>
              <a:buChar char="–"/>
              <a:defRPr/>
            </a:pPr>
            <a:r>
              <a:rPr lang="en-US" dirty="0" smtClean="0">
                <a:solidFill>
                  <a:schemeClr val="accent5">
                    <a:lumMod val="75000"/>
                  </a:schemeClr>
                </a:solidFill>
              </a:rPr>
              <a:t>12 circuit courts</a:t>
            </a:r>
          </a:p>
          <a:p>
            <a:pPr lvl="1" fontAlgn="auto">
              <a:spcAft>
                <a:spcPts val="0"/>
              </a:spcAft>
              <a:buFont typeface="Arial" pitchFamily="34" charset="0"/>
              <a:buChar char="–"/>
              <a:defRPr/>
            </a:pPr>
            <a:r>
              <a:rPr lang="en-US" dirty="0" smtClean="0">
                <a:solidFill>
                  <a:schemeClr val="accent5">
                    <a:lumMod val="75000"/>
                  </a:schemeClr>
                </a:solidFill>
              </a:rPr>
              <a:t>U.S. Court of Appeals for the Federal Circuit – specialized cases</a:t>
            </a:r>
          </a:p>
          <a:p>
            <a:pPr lvl="1" fontAlgn="auto">
              <a:spcAft>
                <a:spcPts val="0"/>
              </a:spcAft>
              <a:buFont typeface="Arial" pitchFamily="34" charset="0"/>
              <a:buChar char="–"/>
              <a:defRPr/>
            </a:pPr>
            <a:r>
              <a:rPr lang="en-US" dirty="0" smtClean="0">
                <a:solidFill>
                  <a:schemeClr val="accent5">
                    <a:lumMod val="75000"/>
                  </a:schemeClr>
                </a:solidFill>
              </a:rPr>
              <a:t>Focus on errors of procedure and law</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Things to Know </a:t>
            </a:r>
            <a:endParaRPr lang="en-US" dirty="0">
              <a:solidFill>
                <a:schemeClr val="accent4">
                  <a:lumMod val="50000"/>
                </a:schemeClr>
              </a:solidFill>
            </a:endParaRPr>
          </a:p>
        </p:txBody>
      </p:sp>
      <p:sp>
        <p:nvSpPr>
          <p:cNvPr id="3" name="Content Placeholder 2"/>
          <p:cNvSpPr>
            <a:spLocks noGrp="1"/>
          </p:cNvSpPr>
          <p:nvPr>
            <p:ph sz="half" idx="1"/>
          </p:nvPr>
        </p:nvSpPr>
        <p:spPr/>
        <p:txBody>
          <a:bodyPr rtlCol="0">
            <a:normAutofit fontScale="92500"/>
          </a:bodyPr>
          <a:lstStyle/>
          <a:p>
            <a:pPr fontAlgn="auto">
              <a:spcAft>
                <a:spcPts val="0"/>
              </a:spcAft>
              <a:buFont typeface="Arial" pitchFamily="34" charset="0"/>
              <a:buChar char="•"/>
              <a:defRPr/>
            </a:pPr>
            <a:r>
              <a:rPr lang="en-US" dirty="0" smtClean="0">
                <a:solidFill>
                  <a:schemeClr val="accent4">
                    <a:lumMod val="75000"/>
                  </a:schemeClr>
                </a:solidFill>
              </a:rPr>
              <a:t>Income Tax</a:t>
            </a:r>
          </a:p>
          <a:p>
            <a:pPr lvl="1" fontAlgn="auto">
              <a:spcAft>
                <a:spcPts val="0"/>
              </a:spcAft>
              <a:buFont typeface="Arial" pitchFamily="34" charset="0"/>
              <a:buChar char="–"/>
              <a:defRPr/>
            </a:pPr>
            <a:r>
              <a:rPr lang="en-US" dirty="0" smtClean="0"/>
              <a:t>Shares of individual wages and corporate revenues</a:t>
            </a:r>
          </a:p>
          <a:p>
            <a:pPr lvl="1" fontAlgn="auto">
              <a:spcAft>
                <a:spcPts val="0"/>
              </a:spcAft>
              <a:buFont typeface="Arial" pitchFamily="34" charset="0"/>
              <a:buChar char="–"/>
              <a:defRPr/>
            </a:pPr>
            <a:r>
              <a:rPr lang="en-US" dirty="0" smtClean="0"/>
              <a:t>Individual taxes are the largest single revenue source for the government.</a:t>
            </a:r>
          </a:p>
          <a:p>
            <a:pPr lvl="1" fontAlgn="auto">
              <a:spcAft>
                <a:spcPts val="0"/>
              </a:spcAft>
              <a:buFont typeface="Arial" pitchFamily="34" charset="0"/>
              <a:buChar char="–"/>
              <a:defRPr/>
            </a:pPr>
            <a:r>
              <a:rPr lang="en-US" dirty="0" smtClean="0"/>
              <a:t>Income tax is progressive: Those with more income pay higher rates of tax on their income.</a:t>
            </a:r>
          </a:p>
          <a:p>
            <a:pPr fontAlgn="auto">
              <a:spcAft>
                <a:spcPts val="0"/>
              </a:spcAft>
              <a:buFont typeface="Arial" pitchFamily="34" charset="0"/>
              <a:buChar char="•"/>
              <a:defRPr/>
            </a:pPr>
            <a:endParaRPr lang="en-US" dirty="0"/>
          </a:p>
        </p:txBody>
      </p:sp>
      <p:sp>
        <p:nvSpPr>
          <p:cNvPr id="4" name="Content Placeholder 3"/>
          <p:cNvSpPr>
            <a:spLocks noGrp="1"/>
          </p:cNvSpPr>
          <p:nvPr>
            <p:ph sz="half" idx="2"/>
          </p:nvPr>
        </p:nvSpPr>
        <p:spPr/>
        <p:txBody>
          <a:bodyPr rtlCol="0">
            <a:normAutofit fontScale="92500"/>
          </a:bodyPr>
          <a:lstStyle/>
          <a:p>
            <a:pPr fontAlgn="auto">
              <a:lnSpc>
                <a:spcPct val="90000"/>
              </a:lnSpc>
              <a:spcAft>
                <a:spcPts val="0"/>
              </a:spcAft>
              <a:buFont typeface="Arial" pitchFamily="34" charset="0"/>
              <a:buChar char="•"/>
              <a:defRPr/>
            </a:pPr>
            <a:r>
              <a:rPr lang="en-US" dirty="0">
                <a:solidFill>
                  <a:schemeClr val="accent4">
                    <a:lumMod val="75000"/>
                  </a:schemeClr>
                </a:solidFill>
              </a:rPr>
              <a:t>Social Insurance Taxes</a:t>
            </a:r>
          </a:p>
          <a:p>
            <a:pPr lvl="1" fontAlgn="auto">
              <a:lnSpc>
                <a:spcPct val="90000"/>
              </a:lnSpc>
              <a:spcAft>
                <a:spcPts val="0"/>
              </a:spcAft>
              <a:buFont typeface="Arial" pitchFamily="34" charset="0"/>
              <a:buChar char="–"/>
              <a:defRPr/>
            </a:pPr>
            <a:r>
              <a:rPr lang="en-US" dirty="0"/>
              <a:t>Taxes for specific funds: Social Security and Medicare</a:t>
            </a:r>
          </a:p>
          <a:p>
            <a:pPr fontAlgn="auto">
              <a:spcAft>
                <a:spcPts val="0"/>
              </a:spcAft>
              <a:buFont typeface="Arial" pitchFamily="34" charset="0"/>
              <a:buChar char="•"/>
              <a:defRPr/>
            </a:pPr>
            <a:endParaRPr lang="en-US" dirty="0"/>
          </a:p>
        </p:txBody>
      </p:sp>
      <p:pic>
        <p:nvPicPr>
          <p:cNvPr id="15364" name="Picture 3"/>
          <p:cNvPicPr>
            <a:picLocks noChangeAspect="1" noChangeArrowheads="1"/>
          </p:cNvPicPr>
          <p:nvPr/>
        </p:nvPicPr>
        <p:blipFill>
          <a:blip r:embed="rId2"/>
          <a:srcRect/>
          <a:stretch>
            <a:fillRect/>
          </a:stretch>
        </p:blipFill>
        <p:spPr bwMode="auto">
          <a:xfrm>
            <a:off x="4419600" y="3394075"/>
            <a:ext cx="4498975" cy="32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6">
                    <a:lumMod val="50000"/>
                  </a:schemeClr>
                </a:solidFill>
              </a:rPr>
              <a:t>The Supreme Court</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solidFill>
                  <a:schemeClr val="accent6">
                    <a:lumMod val="75000"/>
                  </a:schemeClr>
                </a:solidFill>
              </a:rPr>
              <a:t>Ensures uniformity in interpreting national laws, resolves conflicts among states and maintains national supremacy in law</a:t>
            </a:r>
          </a:p>
          <a:p>
            <a:pPr lvl="1" fontAlgn="auto">
              <a:spcAft>
                <a:spcPts val="0"/>
              </a:spcAft>
              <a:buFont typeface="Arial" pitchFamily="34" charset="0"/>
              <a:buChar char="–"/>
              <a:defRPr/>
            </a:pPr>
            <a:r>
              <a:rPr lang="en-US" dirty="0" smtClean="0"/>
              <a:t>9 justices – 1 Chief Justice, 8 Associate Justices</a:t>
            </a:r>
          </a:p>
          <a:p>
            <a:pPr lvl="1" fontAlgn="auto">
              <a:spcAft>
                <a:spcPts val="0"/>
              </a:spcAft>
              <a:buFont typeface="Arial" pitchFamily="34" charset="0"/>
              <a:buChar char="–"/>
              <a:defRPr/>
            </a:pPr>
            <a:r>
              <a:rPr lang="en-US" dirty="0" smtClean="0"/>
              <a:t>Supreme Court decides which cases it will hear—controls its own agenda</a:t>
            </a:r>
          </a:p>
          <a:p>
            <a:pPr lvl="1" fontAlgn="auto">
              <a:spcAft>
                <a:spcPts val="0"/>
              </a:spcAft>
              <a:buFont typeface="Arial" pitchFamily="34" charset="0"/>
              <a:buChar char="–"/>
              <a:defRPr/>
            </a:pPr>
            <a:r>
              <a:rPr lang="en-US" dirty="0" smtClean="0"/>
              <a:t>Some original jurisdiction, but mostly appellate jurisdiction</a:t>
            </a:r>
          </a:p>
          <a:p>
            <a:pPr lvl="1" fontAlgn="auto">
              <a:spcAft>
                <a:spcPts val="0"/>
              </a:spcAft>
              <a:buFont typeface="Arial" pitchFamily="34" charset="0"/>
              <a:buChar char="–"/>
              <a:defRPr/>
            </a:pPr>
            <a:r>
              <a:rPr lang="en-US" dirty="0" smtClean="0"/>
              <a:t>Most cases come from the federal courts</a:t>
            </a:r>
          </a:p>
          <a:p>
            <a:pPr lvl="1" fontAlgn="auto">
              <a:spcAft>
                <a:spcPts val="0"/>
              </a:spcAft>
              <a:buFont typeface="Arial" pitchFamily="34" charset="0"/>
              <a:buChar char="–"/>
              <a:defRPr/>
            </a:pPr>
            <a:r>
              <a:rPr lang="en-US" dirty="0" smtClean="0"/>
              <a:t>Most are civil cases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50000"/>
                  </a:schemeClr>
                </a:solidFill>
              </a:rPr>
              <a:t>Judicial Selection</a:t>
            </a:r>
            <a:endParaRPr lang="en-US" dirty="0">
              <a:solidFill>
                <a:schemeClr val="accent6">
                  <a:lumMod val="50000"/>
                </a:schemeClr>
              </a:solidFill>
            </a:endParaRP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solidFill>
                  <a:schemeClr val="accent6">
                    <a:lumMod val="75000"/>
                  </a:schemeClr>
                </a:solidFill>
              </a:rPr>
              <a:t>Presidents appoint members of the federal courts with “advice and consent” of the Senate.</a:t>
            </a:r>
          </a:p>
          <a:p>
            <a:pPr fontAlgn="auto">
              <a:spcAft>
                <a:spcPts val="0"/>
              </a:spcAft>
              <a:buFont typeface="Arial" pitchFamily="34" charset="0"/>
              <a:buChar char="•"/>
              <a:defRPr/>
            </a:pPr>
            <a:r>
              <a:rPr lang="en-US" dirty="0" smtClean="0">
                <a:solidFill>
                  <a:schemeClr val="accent6">
                    <a:lumMod val="75000"/>
                  </a:schemeClr>
                </a:solidFill>
              </a:rPr>
              <a:t>The Lower Courts</a:t>
            </a:r>
          </a:p>
          <a:p>
            <a:pPr lvl="1" fontAlgn="auto">
              <a:spcAft>
                <a:spcPts val="0"/>
              </a:spcAft>
              <a:buFont typeface="Arial" pitchFamily="34" charset="0"/>
              <a:buChar char="–"/>
              <a:defRPr/>
            </a:pPr>
            <a:r>
              <a:rPr lang="en-US" dirty="0" smtClean="0">
                <a:solidFill>
                  <a:schemeClr val="accent6"/>
                </a:solidFill>
              </a:rPr>
              <a:t>Appointments handled through </a:t>
            </a:r>
            <a:r>
              <a:rPr lang="en-US" b="1" dirty="0" smtClean="0">
                <a:solidFill>
                  <a:schemeClr val="accent6"/>
                </a:solidFill>
              </a:rPr>
              <a:t>Senatorial Courtesy</a:t>
            </a:r>
            <a:r>
              <a:rPr lang="en-US" dirty="0" smtClean="0">
                <a:solidFill>
                  <a:schemeClr val="accent6"/>
                </a:solidFill>
              </a:rPr>
              <a:t>:</a:t>
            </a:r>
          </a:p>
          <a:p>
            <a:pPr lvl="2" fontAlgn="auto">
              <a:spcAft>
                <a:spcPts val="0"/>
              </a:spcAft>
              <a:buFont typeface="Arial" pitchFamily="34" charset="0"/>
              <a:buChar char="•"/>
              <a:defRPr/>
            </a:pPr>
            <a:r>
              <a:rPr lang="en-US" dirty="0" smtClean="0"/>
              <a:t>Unwritten tradition where a judge is not confirmed if a senator of the president’s party from the state where the nominee will serve opposes the nomination</a:t>
            </a:r>
          </a:p>
          <a:p>
            <a:pPr lvl="2" fontAlgn="auto">
              <a:spcAft>
                <a:spcPts val="0"/>
              </a:spcAft>
              <a:buFont typeface="Arial" pitchFamily="34" charset="0"/>
              <a:buChar char="•"/>
              <a:defRPr/>
            </a:pPr>
            <a:r>
              <a:rPr lang="en-US" dirty="0" smtClean="0"/>
              <a:t>Has the effect of the president approving the Senate’s choice</a:t>
            </a:r>
          </a:p>
          <a:p>
            <a:pPr lvl="1" fontAlgn="auto">
              <a:spcAft>
                <a:spcPts val="0"/>
              </a:spcAft>
              <a:buFont typeface="Arial" pitchFamily="34" charset="0"/>
              <a:buChar char="–"/>
              <a:defRPr/>
            </a:pPr>
            <a:r>
              <a:rPr lang="en-US" dirty="0" smtClean="0">
                <a:solidFill>
                  <a:schemeClr val="accent6"/>
                </a:solidFill>
              </a:rPr>
              <a:t>President has more influence on appellate level</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50000"/>
                  </a:schemeClr>
                </a:solidFill>
              </a:rPr>
              <a:t>Judicial Selection</a:t>
            </a:r>
            <a:endParaRPr lang="en-US"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6">
                    <a:lumMod val="75000"/>
                  </a:schemeClr>
                </a:solidFill>
              </a:rPr>
              <a:t>The Supreme Court</a:t>
            </a:r>
          </a:p>
          <a:p>
            <a:pPr lvl="1" fontAlgn="auto">
              <a:spcAft>
                <a:spcPts val="0"/>
              </a:spcAft>
              <a:buFont typeface="Arial" pitchFamily="34" charset="0"/>
              <a:buChar char="–"/>
              <a:defRPr/>
            </a:pPr>
            <a:r>
              <a:rPr lang="en-US" dirty="0" smtClean="0">
                <a:solidFill>
                  <a:schemeClr val="accent6"/>
                </a:solidFill>
              </a:rPr>
              <a:t>Fewer constraints on president to nominate persons to Supreme Court</a:t>
            </a:r>
          </a:p>
          <a:p>
            <a:pPr lvl="1" fontAlgn="auto">
              <a:spcAft>
                <a:spcPts val="0"/>
              </a:spcAft>
              <a:buFont typeface="Arial" pitchFamily="34" charset="0"/>
              <a:buChar char="–"/>
              <a:defRPr/>
            </a:pPr>
            <a:r>
              <a:rPr lang="en-US" dirty="0" smtClean="0">
                <a:solidFill>
                  <a:schemeClr val="accent6"/>
                </a:solidFill>
              </a:rPr>
              <a:t>President relies on attorney general and DOJ to screen candidates</a:t>
            </a:r>
          </a:p>
          <a:p>
            <a:pPr lvl="1" fontAlgn="auto">
              <a:spcAft>
                <a:spcPts val="0"/>
              </a:spcAft>
              <a:buFont typeface="Arial" pitchFamily="34" charset="0"/>
              <a:buChar char="–"/>
              <a:defRPr/>
            </a:pPr>
            <a:r>
              <a:rPr lang="en-US" dirty="0" smtClean="0">
                <a:solidFill>
                  <a:schemeClr val="accent6"/>
                </a:solidFill>
              </a:rPr>
              <a:t>Chief Justice can be chosen from a sitting justice, or as a new member to the Court</a:t>
            </a:r>
          </a:p>
          <a:p>
            <a:pPr fontAlgn="auto">
              <a:spcAft>
                <a:spcPts val="0"/>
              </a:spcAft>
              <a:buFont typeface="Arial" pitchFamily="34" charset="0"/>
              <a:buChar char="•"/>
              <a:defRPr/>
            </a:pPr>
            <a:endParaRPr lang="en-US" dirty="0">
              <a:solidFill>
                <a:schemeClr val="accent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t="7938"/>
          <a:stretch>
            <a:fillRect/>
          </a:stretch>
        </p:blipFill>
        <p:spPr bwMode="auto">
          <a:xfrm>
            <a:off x="1219200" y="4419600"/>
            <a:ext cx="6629400" cy="233997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6">
                    <a:lumMod val="50000"/>
                  </a:schemeClr>
                </a:solidFill>
              </a:rPr>
              <a:t>Accepting Cases</a:t>
            </a:r>
            <a:br>
              <a:rPr lang="en-US" dirty="0" smtClean="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idx="1"/>
          </p:nvPr>
        </p:nvSpPr>
        <p:spPr>
          <a:xfrm>
            <a:off x="457200" y="914400"/>
            <a:ext cx="8229600" cy="4525963"/>
          </a:xfrm>
        </p:spPr>
        <p:txBody>
          <a:bodyPr rtlCol="0">
            <a:normAutofit/>
          </a:bodyPr>
          <a:lstStyle/>
          <a:p>
            <a:pPr fontAlgn="auto">
              <a:spcAft>
                <a:spcPts val="0"/>
              </a:spcAft>
              <a:buFont typeface="Arial" pitchFamily="34" charset="0"/>
              <a:buChar char="•"/>
              <a:defRPr/>
            </a:pPr>
            <a:r>
              <a:rPr lang="en-US" dirty="0" smtClean="0">
                <a:solidFill>
                  <a:schemeClr val="accent6">
                    <a:lumMod val="75000"/>
                  </a:schemeClr>
                </a:solidFill>
              </a:rPr>
              <a:t>Use the “rule of four” to choose cases- when four justices agree to see a case </a:t>
            </a:r>
          </a:p>
          <a:p>
            <a:pPr fontAlgn="auto">
              <a:spcAft>
                <a:spcPts val="0"/>
              </a:spcAft>
              <a:buFont typeface="Arial" pitchFamily="34" charset="0"/>
              <a:buChar char="•"/>
              <a:defRPr/>
            </a:pPr>
            <a:r>
              <a:rPr lang="en-US" dirty="0" smtClean="0">
                <a:solidFill>
                  <a:schemeClr val="accent6">
                    <a:lumMod val="75000"/>
                  </a:schemeClr>
                </a:solidFill>
              </a:rPr>
              <a:t>Issues a writ of certiorari to call up the case</a:t>
            </a:r>
          </a:p>
          <a:p>
            <a:pPr lvl="1" fontAlgn="auto">
              <a:spcAft>
                <a:spcPts val="0"/>
              </a:spcAft>
              <a:buFont typeface="Arial" pitchFamily="34" charset="0"/>
              <a:buChar char="–"/>
              <a:defRPr/>
            </a:pPr>
            <a:r>
              <a:rPr lang="en-US" dirty="0" smtClean="0">
                <a:solidFill>
                  <a:schemeClr val="accent6"/>
                </a:solidFill>
              </a:rPr>
              <a:t>From a lower federal or state court-a formal document that orders the lower court to send up a record of the case for review</a:t>
            </a:r>
          </a:p>
          <a:p>
            <a:pPr fontAlgn="auto">
              <a:spcAft>
                <a:spcPts val="0"/>
              </a:spcAft>
              <a:buFont typeface="Arial" pitchFamily="34" charset="0"/>
              <a:buChar char="•"/>
              <a:defRPr/>
            </a:pPr>
            <a:r>
              <a:rPr lang="en-US" dirty="0" smtClean="0">
                <a:solidFill>
                  <a:schemeClr val="accent6">
                    <a:lumMod val="75000"/>
                  </a:schemeClr>
                </a:solidFill>
              </a:rPr>
              <a:t>Supreme Court accepts few cases each year</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50000"/>
                  </a:schemeClr>
                </a:solidFill>
              </a:rPr>
              <a:t>Making Decisions</a:t>
            </a:r>
            <a:endParaRPr lang="en-US" dirty="0">
              <a:solidFill>
                <a:schemeClr val="accent6">
                  <a:lumMod val="50000"/>
                </a:schemeClr>
              </a:solidFill>
            </a:endParaRPr>
          </a:p>
        </p:txBody>
      </p:sp>
      <p:pic>
        <p:nvPicPr>
          <p:cNvPr id="47106" name="Picture 2"/>
          <p:cNvPicPr>
            <a:picLocks noGrp="1" noChangeAspect="1" noChangeArrowheads="1"/>
          </p:cNvPicPr>
          <p:nvPr>
            <p:ph idx="1"/>
          </p:nvPr>
        </p:nvPicPr>
        <p:blipFill>
          <a:blip r:embed="rId2"/>
          <a:srcRect t="13701"/>
          <a:stretch>
            <a:fillRect/>
          </a:stretch>
        </p:blipFill>
        <p:spPr>
          <a:xfrm>
            <a:off x="381000" y="1143000"/>
            <a:ext cx="8534400" cy="2667000"/>
          </a:xfrm>
        </p:spPr>
      </p:pic>
      <p:sp>
        <p:nvSpPr>
          <p:cNvPr id="8" name="TextBox 7"/>
          <p:cNvSpPr txBox="1"/>
          <p:nvPr/>
        </p:nvSpPr>
        <p:spPr>
          <a:xfrm>
            <a:off x="838200" y="3581400"/>
            <a:ext cx="7239000" cy="2832100"/>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sz="2400" dirty="0">
                <a:latin typeface="+mn-lt"/>
              </a:rPr>
              <a:t>the Court hears oral arguments in two-week cycles. </a:t>
            </a:r>
          </a:p>
          <a:p>
            <a:pPr marL="742950" lvl="1" indent="-285750" fontAlgn="auto">
              <a:spcBef>
                <a:spcPts val="0"/>
              </a:spcBef>
              <a:spcAft>
                <a:spcPts val="0"/>
              </a:spcAft>
              <a:buFont typeface="Arial" pitchFamily="34" charset="0"/>
              <a:buChar char="•"/>
              <a:defRPr/>
            </a:pPr>
            <a:r>
              <a:rPr lang="en-US" sz="2200" dirty="0">
                <a:solidFill>
                  <a:schemeClr val="accent6"/>
                </a:solidFill>
                <a:latin typeface="+mn-lt"/>
              </a:rPr>
              <a:t>Unlike a trial court, justices are familiar with the case before they ever enter the courtroom. </a:t>
            </a:r>
          </a:p>
          <a:p>
            <a:pPr marL="742950" lvl="1" indent="-285750" fontAlgn="auto">
              <a:spcBef>
                <a:spcPts val="0"/>
              </a:spcBef>
              <a:spcAft>
                <a:spcPts val="0"/>
              </a:spcAft>
              <a:buFont typeface="Arial" pitchFamily="34" charset="0"/>
              <a:buChar char="•"/>
              <a:defRPr/>
            </a:pPr>
            <a:r>
              <a:rPr lang="en-US" sz="2200" dirty="0">
                <a:solidFill>
                  <a:schemeClr val="accent6"/>
                </a:solidFill>
                <a:latin typeface="+mn-lt"/>
              </a:rPr>
              <a:t>The Court will have received written briefs from each party. They may also have received briefs from parties who are interested in the outcome of the case </a:t>
            </a:r>
          </a:p>
          <a:p>
            <a:pPr marL="1200150" lvl="2" indent="-285750" fontAlgn="auto">
              <a:spcBef>
                <a:spcPts val="0"/>
              </a:spcBef>
              <a:spcAft>
                <a:spcPts val="0"/>
              </a:spcAft>
              <a:buFont typeface="Arial" pitchFamily="34" charset="0"/>
              <a:buChar char="•"/>
              <a:defRPr/>
            </a:pPr>
            <a:r>
              <a:rPr lang="en-US" sz="2200" dirty="0">
                <a:solidFill>
                  <a:schemeClr val="accent6"/>
                </a:solidFill>
                <a:latin typeface="+mn-lt"/>
              </a:rPr>
              <a:t>known as amicus curiae-or "friend of the court"-briefs</a:t>
            </a:r>
            <a:endParaRPr lang="en-US" sz="2200" dirty="0">
              <a:solidFill>
                <a:schemeClr val="accent6"/>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lstStyle/>
          <a:p>
            <a:r>
              <a:rPr lang="en-US" smtClean="0"/>
              <a:t>opinion</a:t>
            </a:r>
          </a:p>
        </p:txBody>
      </p:sp>
      <p:sp>
        <p:nvSpPr>
          <p:cNvPr id="3" name="Content Placeholder 2"/>
          <p:cNvSpPr>
            <a:spLocks noGrp="1"/>
          </p:cNvSpPr>
          <p:nvPr>
            <p:ph sz="half" idx="1"/>
          </p:nvPr>
        </p:nvSpPr>
        <p:spPr/>
        <p:txBody>
          <a:bodyPr rtlCol="0">
            <a:normAutofit fontScale="92500" lnSpcReduction="10000"/>
          </a:bodyPr>
          <a:lstStyle/>
          <a:p>
            <a:pPr fontAlgn="auto">
              <a:spcAft>
                <a:spcPts val="0"/>
              </a:spcAft>
              <a:buFont typeface="Arial" pitchFamily="34" charset="0"/>
              <a:buChar char="•"/>
              <a:defRPr/>
            </a:pPr>
            <a:r>
              <a:rPr lang="en-US" b="1" dirty="0" smtClean="0">
                <a:solidFill>
                  <a:schemeClr val="accent6">
                    <a:lumMod val="75000"/>
                  </a:schemeClr>
                </a:solidFill>
              </a:rPr>
              <a:t>Majority opinion </a:t>
            </a:r>
            <a:r>
              <a:rPr lang="en-US" dirty="0" smtClean="0">
                <a:solidFill>
                  <a:schemeClr val="accent6">
                    <a:lumMod val="75000"/>
                  </a:schemeClr>
                </a:solidFill>
              </a:rPr>
              <a:t>-</a:t>
            </a:r>
            <a:r>
              <a:rPr lang="en-US" dirty="0" smtClean="0">
                <a:solidFill>
                  <a:schemeClr val="accent6"/>
                </a:solidFill>
              </a:rPr>
              <a:t>statement of legal reasoning behind  a judicial decision</a:t>
            </a:r>
          </a:p>
          <a:p>
            <a:pPr fontAlgn="auto">
              <a:spcAft>
                <a:spcPts val="0"/>
              </a:spcAft>
              <a:buFont typeface="Arial" pitchFamily="34" charset="0"/>
              <a:buChar char="•"/>
              <a:defRPr/>
            </a:pPr>
            <a:r>
              <a:rPr lang="en-US" b="1" dirty="0" smtClean="0">
                <a:solidFill>
                  <a:schemeClr val="accent6">
                    <a:lumMod val="75000"/>
                  </a:schemeClr>
                </a:solidFill>
              </a:rPr>
              <a:t>Dissenting opinions- </a:t>
            </a:r>
            <a:r>
              <a:rPr lang="en-US" dirty="0" smtClean="0">
                <a:solidFill>
                  <a:schemeClr val="accent6"/>
                </a:solidFill>
              </a:rPr>
              <a:t>are written by justices who oppose the majority.</a:t>
            </a:r>
          </a:p>
          <a:p>
            <a:pPr fontAlgn="auto">
              <a:spcAft>
                <a:spcPts val="0"/>
              </a:spcAft>
              <a:buFont typeface="Arial" pitchFamily="34" charset="0"/>
              <a:buChar char="•"/>
              <a:defRPr/>
            </a:pPr>
            <a:r>
              <a:rPr lang="en-US" b="1" dirty="0" smtClean="0">
                <a:solidFill>
                  <a:schemeClr val="accent6">
                    <a:lumMod val="75000"/>
                  </a:schemeClr>
                </a:solidFill>
              </a:rPr>
              <a:t>Concurring opinions- </a:t>
            </a:r>
            <a:r>
              <a:rPr lang="en-US" dirty="0" smtClean="0">
                <a:solidFill>
                  <a:schemeClr val="accent6"/>
                </a:solidFill>
              </a:rPr>
              <a:t>are written in support of the majority but stress a different legal basis.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5" name="Content Placeholder 4"/>
          <p:cNvSpPr>
            <a:spLocks noGrp="1"/>
          </p:cNvSpPr>
          <p:nvPr>
            <p:ph sz="half" idx="2"/>
          </p:nvPr>
        </p:nvSpPr>
        <p:spPr/>
        <p:txBody>
          <a:bodyPr rtlCol="0">
            <a:normAutofit fontScale="92500" lnSpcReduction="10000"/>
          </a:bodyPr>
          <a:lstStyle/>
          <a:p>
            <a:pPr fontAlgn="auto">
              <a:spcAft>
                <a:spcPts val="0"/>
              </a:spcAft>
              <a:buFont typeface="Arial" pitchFamily="34" charset="0"/>
              <a:buChar char="•"/>
              <a:defRPr/>
            </a:pPr>
            <a:r>
              <a:rPr lang="en-US" b="1" dirty="0" smtClean="0">
                <a:solidFill>
                  <a:schemeClr val="accent6">
                    <a:lumMod val="75000"/>
                  </a:schemeClr>
                </a:solidFill>
              </a:rPr>
              <a:t>Stare </a:t>
            </a:r>
            <a:r>
              <a:rPr lang="en-US" b="1" dirty="0" err="1" smtClean="0">
                <a:solidFill>
                  <a:schemeClr val="accent6">
                    <a:lumMod val="75000"/>
                  </a:schemeClr>
                </a:solidFill>
              </a:rPr>
              <a:t>decisis</a:t>
            </a:r>
            <a:r>
              <a:rPr lang="en-US" b="1" dirty="0" smtClean="0">
                <a:solidFill>
                  <a:schemeClr val="accent6"/>
                </a:solidFill>
              </a:rPr>
              <a:t>: </a:t>
            </a:r>
            <a:r>
              <a:rPr lang="en-US" dirty="0" smtClean="0">
                <a:solidFill>
                  <a:schemeClr val="accent6"/>
                </a:solidFill>
              </a:rPr>
              <a:t>let previous decision stand unchanged</a:t>
            </a:r>
          </a:p>
          <a:p>
            <a:pPr fontAlgn="auto">
              <a:spcAft>
                <a:spcPts val="0"/>
              </a:spcAft>
              <a:buFont typeface="Arial" pitchFamily="34" charset="0"/>
              <a:buChar char="•"/>
              <a:defRPr/>
            </a:pPr>
            <a:r>
              <a:rPr lang="en-US" b="1" dirty="0" smtClean="0">
                <a:solidFill>
                  <a:schemeClr val="accent6">
                    <a:lumMod val="75000"/>
                  </a:schemeClr>
                </a:solidFill>
              </a:rPr>
              <a:t>Precedent</a:t>
            </a:r>
            <a:r>
              <a:rPr lang="en-US" dirty="0" smtClean="0">
                <a:solidFill>
                  <a:schemeClr val="accent6"/>
                </a:solidFill>
              </a:rPr>
              <a:t>: how similar past cases were decided</a:t>
            </a:r>
          </a:p>
          <a:p>
            <a:pPr lvl="1" fontAlgn="auto">
              <a:spcAft>
                <a:spcPts val="0"/>
              </a:spcAft>
              <a:buFont typeface="Arial" pitchFamily="34" charset="0"/>
              <a:buChar char="–"/>
              <a:defRPr/>
            </a:pPr>
            <a:r>
              <a:rPr lang="en-US" dirty="0" smtClean="0">
                <a:solidFill>
                  <a:schemeClr val="accent6"/>
                </a:solidFill>
              </a:rPr>
              <a:t>May be overruled</a:t>
            </a:r>
          </a:p>
          <a:p>
            <a:pPr fontAlgn="auto">
              <a:spcAft>
                <a:spcPts val="0"/>
              </a:spcAft>
              <a:buFont typeface="Arial" pitchFamily="34" charset="0"/>
              <a:buChar char="•"/>
              <a:defRPr/>
            </a:pPr>
            <a:r>
              <a:rPr lang="en-US" b="1" dirty="0" smtClean="0">
                <a:solidFill>
                  <a:schemeClr val="accent6">
                    <a:lumMod val="75000"/>
                  </a:schemeClr>
                </a:solidFill>
              </a:rPr>
              <a:t>Original Intent</a:t>
            </a:r>
            <a:r>
              <a:rPr lang="en-US" dirty="0" smtClean="0">
                <a:solidFill>
                  <a:schemeClr val="accent6"/>
                </a:solidFill>
              </a:rPr>
              <a:t>: the idea that the Constitution should be viewed according to the original intent of the framers</a:t>
            </a:r>
          </a:p>
          <a:p>
            <a:pPr fontAlgn="auto">
              <a:spcAft>
                <a:spcPts val="0"/>
              </a:spcAft>
              <a:buFont typeface="Arial" pitchFamily="34" charset="0"/>
              <a:buChar char="•"/>
              <a:defRPr/>
            </a:pPr>
            <a:endParaRPr lang="en-US" dirty="0" smtClean="0">
              <a:solidFill>
                <a:schemeClr val="accent6"/>
              </a:solidFill>
            </a:endParaRP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p:txBody>
          <a:bodyPr/>
          <a:lstStyle/>
          <a:p>
            <a:endParaRPr lang="en-US" smtClean="0"/>
          </a:p>
        </p:txBody>
      </p:sp>
      <p:sp>
        <p:nvSpPr>
          <p:cNvPr id="6" name="Content Placeholder 5"/>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6">
                    <a:lumMod val="75000"/>
                  </a:schemeClr>
                </a:solidFill>
              </a:rPr>
              <a:t>Marbury v. Madison (1803) established judicial review</a:t>
            </a:r>
          </a:p>
          <a:p>
            <a:pPr lvl="1" fontAlgn="auto">
              <a:spcAft>
                <a:spcPts val="0"/>
              </a:spcAft>
              <a:buFont typeface="Arial" pitchFamily="34" charset="0"/>
              <a:buChar char="–"/>
              <a:defRPr/>
            </a:pPr>
            <a:r>
              <a:rPr lang="en-US" dirty="0" smtClean="0">
                <a:solidFill>
                  <a:schemeClr val="accent6"/>
                </a:solidFill>
              </a:rPr>
              <a:t>courts determine constitutionality of acts of Congress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50000"/>
                  </a:schemeClr>
                </a:solidFill>
              </a:rPr>
              <a:t>What You Should Know </a:t>
            </a:r>
            <a:endParaRPr lang="en-US"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6"/>
                </a:solidFill>
              </a:rPr>
              <a:t>Judicial policymaking and implementation occur in lower federal and state courts.</a:t>
            </a:r>
          </a:p>
          <a:p>
            <a:pPr fontAlgn="auto">
              <a:spcAft>
                <a:spcPts val="0"/>
              </a:spcAft>
              <a:buFont typeface="Arial" pitchFamily="34" charset="0"/>
              <a:buChar char="•"/>
              <a:defRPr/>
            </a:pPr>
            <a:r>
              <a:rPr lang="en-US" dirty="0" smtClean="0">
                <a:solidFill>
                  <a:schemeClr val="accent6"/>
                </a:solidFill>
              </a:rPr>
              <a:t>Many important questions are heard by the courts.</a:t>
            </a:r>
          </a:p>
          <a:p>
            <a:pPr lvl="1" fontAlgn="auto">
              <a:spcAft>
                <a:spcPts val="0"/>
              </a:spcAft>
              <a:buFont typeface="Arial" pitchFamily="34" charset="0"/>
              <a:buChar char="–"/>
              <a:defRPr/>
            </a:pPr>
            <a:r>
              <a:rPr lang="en-US" dirty="0" smtClean="0">
                <a:solidFill>
                  <a:schemeClr val="accent6"/>
                </a:solidFill>
              </a:rPr>
              <a:t>Much decision making is limited by precedent.</a:t>
            </a:r>
          </a:p>
          <a:p>
            <a:pPr fontAlgn="auto">
              <a:spcAft>
                <a:spcPts val="0"/>
              </a:spcAft>
              <a:buFont typeface="Arial" pitchFamily="34" charset="0"/>
              <a:buChar char="•"/>
              <a:defRPr/>
            </a:pPr>
            <a:r>
              <a:rPr lang="en-US" dirty="0" smtClean="0">
                <a:solidFill>
                  <a:schemeClr val="accent6"/>
                </a:solidFill>
              </a:rPr>
              <a:t>Even the unelected courts promote democratic values.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fontAlgn="auto">
              <a:spcAft>
                <a:spcPts val="0"/>
              </a:spcAft>
              <a:defRPr/>
            </a:pPr>
            <a:r>
              <a:rPr lang="en-US" dirty="0" smtClean="0">
                <a:solidFill>
                  <a:srgbClr val="002060"/>
                </a:solidFill>
              </a:rPr>
              <a:t>Seeking new lands, seeing with new eyes</a:t>
            </a:r>
            <a:endParaRPr lang="en-US" dirty="0">
              <a:solidFill>
                <a:srgbClr val="002060"/>
              </a:solidFill>
            </a:endParaRPr>
          </a:p>
        </p:txBody>
      </p:sp>
      <p:sp>
        <p:nvSpPr>
          <p:cNvPr id="7" name="Text Placeholder 6"/>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Chapter 1</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p:txBody>
          <a:bodyPr/>
          <a:lstStyle/>
          <a:p>
            <a:r>
              <a:rPr lang="en-US" smtClean="0">
                <a:solidFill>
                  <a:srgbClr val="002060"/>
                </a:solidFill>
              </a:rPr>
              <a:t>What is Comparative Politics?</a:t>
            </a:r>
          </a:p>
        </p:txBody>
      </p:sp>
      <p:sp>
        <p:nvSpPr>
          <p:cNvPr id="5" name="Content Placeholder 4"/>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a:solidFill>
                  <a:srgbClr val="002060"/>
                </a:solidFill>
              </a:rPr>
              <a:t>The study to understand the differences and similarities among national governments and other political unites around the world.</a:t>
            </a:r>
          </a:p>
          <a:p>
            <a:pPr fontAlgn="auto">
              <a:spcAft>
                <a:spcPts val="0"/>
              </a:spcAft>
              <a:buFont typeface="Arial" pitchFamily="34" charset="0"/>
              <a:buChar char="•"/>
              <a:defRPr/>
            </a:pPr>
            <a:r>
              <a:rPr lang="en-US" dirty="0">
                <a:solidFill>
                  <a:srgbClr val="002060"/>
                </a:solidFill>
              </a:rPr>
              <a:t>You can’t spell comparative without COMPARE…well you can but comparing two countries is a main method used amongst political scientist. </a:t>
            </a:r>
          </a:p>
          <a:p>
            <a:pPr fontAlgn="auto">
              <a:spcAft>
                <a:spcPts val="0"/>
              </a:spcAft>
              <a:buFont typeface="Arial" pitchFamily="34" charset="0"/>
              <a:buChar char="•"/>
              <a:defRPr/>
            </a:pPr>
            <a:r>
              <a:rPr lang="en-US" dirty="0">
                <a:solidFill>
                  <a:srgbClr val="002060"/>
                </a:solidFill>
              </a:rPr>
              <a:t>Events taking place around the world affect us all.</a:t>
            </a:r>
          </a:p>
          <a:p>
            <a:pPr lvl="1" fontAlgn="auto">
              <a:spcAft>
                <a:spcPts val="0"/>
              </a:spcAft>
              <a:buFont typeface="Arial" pitchFamily="34" charset="0"/>
              <a:buChar char="–"/>
              <a:defRPr/>
            </a:pPr>
            <a:r>
              <a:rPr lang="en-US" dirty="0">
                <a:solidFill>
                  <a:srgbClr val="002060"/>
                </a:solidFill>
              </a:rPr>
              <a:t>Relationship between allies</a:t>
            </a:r>
          </a:p>
          <a:p>
            <a:pPr lvl="1" fontAlgn="auto">
              <a:spcAft>
                <a:spcPts val="0"/>
              </a:spcAft>
              <a:buFont typeface="Arial" pitchFamily="34" charset="0"/>
              <a:buChar char="–"/>
              <a:defRPr/>
            </a:pPr>
            <a:r>
              <a:rPr lang="en-US" dirty="0">
                <a:solidFill>
                  <a:srgbClr val="002060"/>
                </a:solidFill>
              </a:rPr>
              <a:t>Oil consumption</a:t>
            </a:r>
          </a:p>
          <a:p>
            <a:pPr lvl="1" fontAlgn="auto">
              <a:spcAft>
                <a:spcPts val="0"/>
              </a:spcAft>
              <a:buFont typeface="Arial" pitchFamily="34" charset="0"/>
              <a:buChar char="–"/>
              <a:defRPr/>
            </a:pPr>
            <a:r>
              <a:rPr lang="en-US" dirty="0">
                <a:solidFill>
                  <a:srgbClr val="002060"/>
                </a:solidFill>
              </a:rPr>
              <a:t>Foreign trade</a:t>
            </a:r>
          </a:p>
          <a:p>
            <a:pPr lvl="1" fontAlgn="auto">
              <a:spcAft>
                <a:spcPts val="0"/>
              </a:spcAft>
              <a:buFont typeface="Arial" pitchFamily="34" charset="0"/>
              <a:buChar char="–"/>
              <a:defRPr/>
            </a:pPr>
            <a:r>
              <a:rPr lang="en-US" dirty="0">
                <a:solidFill>
                  <a:srgbClr val="002060"/>
                </a:solidFill>
              </a:rPr>
              <a:t>Winning of Elections</a:t>
            </a:r>
          </a:p>
          <a:p>
            <a:pPr fontAlgn="auto">
              <a:spcAft>
                <a:spcPts val="0"/>
              </a:spcAft>
              <a:buFont typeface="Arial" pitchFamily="34" charset="0"/>
              <a:buChar char="•"/>
              <a:defRPr/>
            </a:pPr>
            <a:r>
              <a:rPr lang="en-US" dirty="0">
                <a:solidFill>
                  <a:srgbClr val="002060"/>
                </a:solidFill>
              </a:rPr>
              <a:t>The Stakes of political life vary from place to place and time to time.</a:t>
            </a:r>
          </a:p>
          <a:p>
            <a:pPr fontAlgn="auto">
              <a:spcAft>
                <a:spcPts val="0"/>
              </a:spcAft>
              <a:buFont typeface="Arial" pitchFamily="34" charset="0"/>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How we get money we don’t make </a:t>
            </a:r>
            <a:endParaRPr lang="en-US" dirty="0">
              <a:solidFill>
                <a:schemeClr val="accent4">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4">
                    <a:lumMod val="75000"/>
                  </a:schemeClr>
                </a:solidFill>
              </a:rPr>
              <a:t>Borrowing</a:t>
            </a:r>
          </a:p>
          <a:p>
            <a:pPr lvl="1" fontAlgn="auto">
              <a:spcAft>
                <a:spcPts val="0"/>
              </a:spcAft>
              <a:buFont typeface="Arial" pitchFamily="34" charset="0"/>
              <a:buChar char="–"/>
              <a:defRPr/>
            </a:pPr>
            <a:r>
              <a:rPr lang="en-US" dirty="0" smtClean="0"/>
              <a:t>The Treasury Department sells bonds—this is how the government borrows money.	</a:t>
            </a:r>
          </a:p>
          <a:p>
            <a:pPr lvl="1" fontAlgn="auto">
              <a:spcAft>
                <a:spcPts val="0"/>
              </a:spcAft>
              <a:buFont typeface="Arial" pitchFamily="34" charset="0"/>
              <a:buChar char="–"/>
              <a:defRPr/>
            </a:pPr>
            <a:r>
              <a:rPr lang="en-US" dirty="0" smtClean="0"/>
              <a:t>The federal debt is the sum of all the borrowed money that is still outstanding.</a:t>
            </a:r>
          </a:p>
          <a:p>
            <a:pPr lvl="1" fontAlgn="auto">
              <a:spcAft>
                <a:spcPts val="0"/>
              </a:spcAft>
              <a:buFont typeface="Arial" pitchFamily="34" charset="0"/>
              <a:buChar char="–"/>
              <a:defRPr/>
            </a:pPr>
            <a:r>
              <a:rPr lang="en-US" dirty="0" smtClean="0"/>
              <a:t>The government competes with other lenders.</a:t>
            </a:r>
          </a:p>
          <a:p>
            <a:pPr lvl="1" fontAlgn="auto">
              <a:spcAft>
                <a:spcPts val="0"/>
              </a:spcAft>
              <a:buFont typeface="Arial" pitchFamily="34" charset="0"/>
              <a:buChar char="–"/>
              <a:defRPr/>
            </a:pPr>
            <a:r>
              <a:rPr lang="en-US" dirty="0" smtClean="0"/>
              <a:t>The government does not have a capital budget.</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b="1" smtClean="0">
                <a:solidFill>
                  <a:srgbClr val="002060"/>
                </a:solidFill>
              </a:rPr>
              <a:t>Key Terms</a:t>
            </a:r>
            <a:endParaRPr lang="en-US" smtClean="0">
              <a:solidFill>
                <a:srgbClr val="002060"/>
              </a:solidFill>
            </a:endParaRP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a:solidFill>
                  <a:srgbClr val="002060"/>
                </a:solidFill>
              </a:rPr>
              <a:t>The Government: Term to describe the formal part of the state or the administration of the day. Or, it may be used to refer to the people in power at the moment.</a:t>
            </a:r>
          </a:p>
          <a:p>
            <a:pPr fontAlgn="auto">
              <a:spcAft>
                <a:spcPts val="0"/>
              </a:spcAft>
              <a:buFont typeface="Arial" pitchFamily="34" charset="0"/>
              <a:buChar char="•"/>
              <a:defRPr/>
            </a:pPr>
            <a:r>
              <a:rPr lang="en-US" dirty="0">
                <a:solidFill>
                  <a:srgbClr val="002060"/>
                </a:solidFill>
              </a:rPr>
              <a:t>The State: All individuals and institutions that make public policy, whether they are in the government or not. The State deals with the institutions and individuals that have power. </a:t>
            </a:r>
          </a:p>
          <a:p>
            <a:pPr fontAlgn="auto">
              <a:spcAft>
                <a:spcPts val="0"/>
              </a:spcAft>
              <a:buFont typeface="Arial" pitchFamily="34" charset="0"/>
              <a:buChar char="•"/>
              <a:defRPr/>
            </a:pPr>
            <a:r>
              <a:rPr lang="en-US" dirty="0">
                <a:solidFill>
                  <a:srgbClr val="002060"/>
                </a:solidFill>
              </a:rPr>
              <a:t>Power: the ability to for people or groups to do what they otherwise would not do.</a:t>
            </a:r>
          </a:p>
          <a:p>
            <a:pPr fontAlgn="auto">
              <a:spcAft>
                <a:spcPts val="0"/>
              </a:spcAft>
              <a:buFont typeface="Arial" pitchFamily="34" charset="0"/>
              <a:buChar char="•"/>
              <a:defRPr/>
            </a:pPr>
            <a:r>
              <a:rPr lang="en-US" dirty="0">
                <a:solidFill>
                  <a:srgbClr val="002060"/>
                </a:solidFill>
              </a:rPr>
              <a:t>The Regime: The institutions and practices that endure from government to government, such as the constitutional order in a democracy.</a:t>
            </a:r>
          </a:p>
          <a:p>
            <a:pPr fontAlgn="auto">
              <a:spcAft>
                <a:spcPts val="0"/>
              </a:spcAft>
              <a:buFont typeface="Arial" pitchFamily="34" charset="0"/>
              <a:buChar char="•"/>
              <a:defRPr/>
            </a:pPr>
            <a:r>
              <a:rPr lang="en-US" dirty="0">
                <a:solidFill>
                  <a:srgbClr val="002060"/>
                </a:solidFill>
              </a:rPr>
              <a:t>The Nation: primarily a psychological term to describe attachment or identity rather than a geopolitical unit such as the state</a:t>
            </a:r>
          </a:p>
          <a:p>
            <a:pPr fontAlgn="auto">
              <a:spcAft>
                <a:spcPts val="0"/>
              </a:spcAft>
              <a:buFont typeface="Arial" pitchFamily="34" charset="0"/>
              <a:buChar cha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solidFill>
                  <a:srgbClr val="002060"/>
                </a:solidFill>
              </a:rPr>
              <a:t>Types of States</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a:solidFill>
                  <a:srgbClr val="002060"/>
                </a:solidFill>
              </a:rPr>
              <a:t>Industrialized Democracies: The richest countries with advanced economies and liberal states</a:t>
            </a:r>
            <a:br>
              <a:rPr lang="en-US" dirty="0">
                <a:solidFill>
                  <a:srgbClr val="002060"/>
                </a:solidFill>
              </a:rPr>
            </a:br>
            <a:r>
              <a:rPr lang="en-US" dirty="0">
                <a:solidFill>
                  <a:srgbClr val="002060"/>
                </a:solidFill>
              </a:rPr>
              <a:t>	EX: Great Britain, France, United States</a:t>
            </a:r>
          </a:p>
          <a:p>
            <a:pPr fontAlgn="auto">
              <a:spcAft>
                <a:spcPts val="0"/>
              </a:spcAft>
              <a:buFont typeface="Arial" pitchFamily="34" charset="0"/>
              <a:buChar char="•"/>
              <a:defRPr/>
            </a:pPr>
            <a:r>
              <a:rPr lang="en-US" dirty="0">
                <a:solidFill>
                  <a:srgbClr val="002060"/>
                </a:solidFill>
              </a:rPr>
              <a:t>Current and Former Communist Regimes:	</a:t>
            </a:r>
            <a:br>
              <a:rPr lang="en-US" dirty="0">
                <a:solidFill>
                  <a:srgbClr val="002060"/>
                </a:solidFill>
              </a:rPr>
            </a:br>
            <a:r>
              <a:rPr lang="en-US" dirty="0">
                <a:solidFill>
                  <a:srgbClr val="002060"/>
                </a:solidFill>
              </a:rPr>
              <a:t>Communism: Theory developed by Marx and Engels that was adapted and used in such countries as China and the former Soviet Union</a:t>
            </a:r>
            <a:br>
              <a:rPr lang="en-US" dirty="0">
                <a:solidFill>
                  <a:srgbClr val="002060"/>
                </a:solidFill>
              </a:rPr>
            </a:br>
            <a:r>
              <a:rPr lang="en-US" dirty="0">
                <a:solidFill>
                  <a:srgbClr val="002060"/>
                </a:solidFill>
              </a:rPr>
              <a:t>	EX: China, Russia</a:t>
            </a:r>
          </a:p>
          <a:p>
            <a:pPr fontAlgn="auto">
              <a:spcAft>
                <a:spcPts val="0"/>
              </a:spcAft>
              <a:buFont typeface="Arial" pitchFamily="34" charset="0"/>
              <a:buChar char="•"/>
              <a:defRPr/>
            </a:pPr>
            <a:r>
              <a:rPr lang="en-US" dirty="0">
                <a:solidFill>
                  <a:srgbClr val="002060"/>
                </a:solidFill>
              </a:rPr>
              <a:t>LDCs (Less Developed Countries)</a:t>
            </a:r>
            <a:br>
              <a:rPr lang="en-US" dirty="0">
                <a:solidFill>
                  <a:srgbClr val="002060"/>
                </a:solidFill>
              </a:rPr>
            </a:br>
            <a:r>
              <a:rPr lang="en-US" dirty="0">
                <a:solidFill>
                  <a:srgbClr val="002060"/>
                </a:solidFill>
              </a:rPr>
              <a:t>	EX: Mexico, India, Nigeria, Iran </a:t>
            </a:r>
          </a:p>
          <a:p>
            <a:pPr fontAlgn="auto">
              <a:spcAft>
                <a:spcPts val="0"/>
              </a:spcAft>
              <a:buFont typeface="Arial" pitchFamily="34" charset="0"/>
              <a:buChar char="•"/>
              <a:defRPr/>
            </a:pPr>
            <a:r>
              <a:rPr lang="en-US" dirty="0">
                <a:solidFill>
                  <a:srgbClr val="002060"/>
                </a:solidFill>
              </a:rPr>
              <a:t>Newly Industrializing Countries: South Korea, </a:t>
            </a:r>
            <a:r>
              <a:rPr lang="en-US" dirty="0" err="1">
                <a:solidFill>
                  <a:srgbClr val="002060"/>
                </a:solidFill>
              </a:rPr>
              <a:t>Signapore</a:t>
            </a:r>
            <a:r>
              <a:rPr lang="en-US" dirty="0">
                <a:solidFill>
                  <a:srgbClr val="002060"/>
                </a:solidFill>
              </a:rPr>
              <a:t>, Indonesia and Malaysia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b="1" smtClean="0">
                <a:solidFill>
                  <a:srgbClr val="002060"/>
                </a:solidFill>
              </a:rPr>
              <a:t>Core Concepts</a:t>
            </a:r>
            <a:endParaRPr lang="en-US" smtClean="0">
              <a:solidFill>
                <a:srgbClr val="002060"/>
              </a:solidFill>
            </a:endParaRP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a:solidFill>
                  <a:srgbClr val="002060"/>
                </a:solidFill>
              </a:rPr>
              <a:t>The Interplay between </a:t>
            </a:r>
            <a:r>
              <a:rPr lang="en-US" b="1" dirty="0">
                <a:solidFill>
                  <a:srgbClr val="002060"/>
                </a:solidFill>
              </a:rPr>
              <a:t>Democracy</a:t>
            </a:r>
            <a:r>
              <a:rPr lang="en-US" dirty="0">
                <a:solidFill>
                  <a:srgbClr val="002060"/>
                </a:solidFill>
              </a:rPr>
              <a:t> and </a:t>
            </a:r>
            <a:r>
              <a:rPr lang="en-US" b="1" dirty="0">
                <a:solidFill>
                  <a:srgbClr val="002060"/>
                </a:solidFill>
              </a:rPr>
              <a:t>Capitalism</a:t>
            </a:r>
          </a:p>
          <a:p>
            <a:pPr marL="0" indent="0" fontAlgn="auto">
              <a:spcAft>
                <a:spcPts val="0"/>
              </a:spcAft>
              <a:buFont typeface="Arial" pitchFamily="34" charset="0"/>
              <a:buNone/>
              <a:defRPr/>
            </a:pPr>
            <a:endParaRPr lang="en-US" dirty="0">
              <a:solidFill>
                <a:srgbClr val="002060"/>
              </a:solidFill>
            </a:endParaRPr>
          </a:p>
          <a:p>
            <a:pPr fontAlgn="auto">
              <a:spcAft>
                <a:spcPts val="0"/>
              </a:spcAft>
              <a:buFont typeface="Arial" pitchFamily="34" charset="0"/>
              <a:buChar char="•"/>
              <a:defRPr/>
            </a:pPr>
            <a:r>
              <a:rPr lang="en-US" b="1" dirty="0">
                <a:solidFill>
                  <a:srgbClr val="002060"/>
                </a:solidFill>
              </a:rPr>
              <a:t>Strong State: </a:t>
            </a:r>
            <a:r>
              <a:rPr lang="en-US" dirty="0">
                <a:solidFill>
                  <a:srgbClr val="002060"/>
                </a:solidFill>
              </a:rPr>
              <a:t>One with the capacity and the political will to make and implement effective public policy</a:t>
            </a:r>
          </a:p>
          <a:p>
            <a:pPr fontAlgn="auto">
              <a:spcAft>
                <a:spcPts val="0"/>
              </a:spcAft>
              <a:buFont typeface="Arial" pitchFamily="34" charset="0"/>
              <a:buChar char="•"/>
              <a:defRPr/>
            </a:pPr>
            <a:r>
              <a:rPr lang="en-US" b="1" dirty="0">
                <a:solidFill>
                  <a:srgbClr val="002060"/>
                </a:solidFill>
              </a:rPr>
              <a:t>Weak State: </a:t>
            </a:r>
            <a:r>
              <a:rPr lang="en-US" dirty="0">
                <a:solidFill>
                  <a:srgbClr val="002060"/>
                </a:solidFill>
              </a:rPr>
              <a:t>One without the capacity and the political will to make and implement effective public policy.</a:t>
            </a:r>
          </a:p>
          <a:p>
            <a:pPr marL="0" indent="0" fontAlgn="auto">
              <a:spcAft>
                <a:spcPts val="0"/>
              </a:spcAft>
              <a:buFont typeface="Arial" pitchFamily="34" charset="0"/>
              <a:buNone/>
              <a:defRPr/>
            </a:pPr>
            <a:r>
              <a:rPr lang="en-US" dirty="0">
                <a:solidFill>
                  <a:srgbClr val="002060"/>
                </a:solidFill>
              </a:rPr>
              <a:t> </a:t>
            </a:r>
          </a:p>
          <a:p>
            <a:pPr fontAlgn="auto">
              <a:spcAft>
                <a:spcPts val="0"/>
              </a:spcAft>
              <a:buFont typeface="Arial" pitchFamily="34" charset="0"/>
              <a:buChar char="•"/>
              <a:defRPr/>
            </a:pPr>
            <a:r>
              <a:rPr lang="en-US" b="1" dirty="0">
                <a:solidFill>
                  <a:srgbClr val="002060"/>
                </a:solidFill>
              </a:rPr>
              <a:t>Political Culture: </a:t>
            </a:r>
            <a:r>
              <a:rPr lang="en-US" dirty="0">
                <a:solidFill>
                  <a:srgbClr val="002060"/>
                </a:solidFill>
              </a:rPr>
              <a:t>Basic values and assumptions that people have toward authority, the political system, and other overarching themes in political life.</a:t>
            </a:r>
            <a:br>
              <a:rPr lang="en-US" dirty="0">
                <a:solidFill>
                  <a:srgbClr val="002060"/>
                </a:solidFill>
              </a:rPr>
            </a:br>
            <a:r>
              <a:rPr lang="en-US" dirty="0">
                <a:solidFill>
                  <a:srgbClr val="002060"/>
                </a:solidFill>
              </a:rPr>
              <a:t>Political Participation: The opportunities that countries give their people to interact with their state.</a:t>
            </a:r>
          </a:p>
          <a:p>
            <a:pPr fontAlgn="auto">
              <a:spcAft>
                <a:spcPts val="0"/>
              </a:spcAft>
              <a:buFont typeface="Arial" pitchFamily="34" charset="0"/>
              <a:buChar char="•"/>
              <a:defRPr/>
            </a:pPr>
            <a:r>
              <a:rPr lang="en-US" dirty="0">
                <a:solidFill>
                  <a:srgbClr val="002060"/>
                </a:solidFill>
              </a:rPr>
              <a:t>	</a:t>
            </a:r>
            <a:r>
              <a:rPr lang="en-US" b="1" dirty="0">
                <a:solidFill>
                  <a:srgbClr val="002060"/>
                </a:solidFill>
              </a:rPr>
              <a:t>EX: </a:t>
            </a:r>
            <a:r>
              <a:rPr lang="en-US" dirty="0">
                <a:solidFill>
                  <a:srgbClr val="002060"/>
                </a:solidFill>
              </a:rPr>
              <a:t>In a Democracy people are given the right to vote while in an authoritarian system opportunities rarely exist.</a:t>
            </a:r>
          </a:p>
          <a:p>
            <a:pPr fontAlgn="auto">
              <a:spcAft>
                <a:spcPts val="0"/>
              </a:spcAft>
              <a:buFont typeface="Arial" pitchFamily="34" charset="0"/>
              <a:buChar char="•"/>
              <a:defRPr/>
            </a:pPr>
            <a:r>
              <a:rPr lang="en-US" b="1" dirty="0">
                <a:solidFill>
                  <a:srgbClr val="002060"/>
                </a:solidFill>
              </a:rPr>
              <a:t>Public Policy: </a:t>
            </a:r>
            <a:r>
              <a:rPr lang="en-US" dirty="0">
                <a:solidFill>
                  <a:srgbClr val="002060"/>
                </a:solidFill>
              </a:rPr>
              <a:t>The decisions made by a state that define what it will do.</a:t>
            </a:r>
          </a:p>
          <a:p>
            <a:pPr marL="0" indent="0" fontAlgn="auto">
              <a:spcAft>
                <a:spcPts val="0"/>
              </a:spcAft>
              <a:buFont typeface="Arial" pitchFamily="34" charset="0"/>
              <a:buNone/>
              <a:defRPr/>
            </a:pPr>
            <a:r>
              <a:rPr lang="en-US" dirty="0">
                <a:solidFill>
                  <a:srgbClr val="002060"/>
                </a:solidFill>
              </a:rPr>
              <a:t> </a:t>
            </a:r>
          </a:p>
          <a:p>
            <a:pPr fontAlgn="auto">
              <a:spcAft>
                <a:spcPts val="0"/>
              </a:spcAft>
              <a:buFont typeface="Arial" pitchFamily="34" charset="0"/>
              <a:buChar char="•"/>
              <a:defRPr/>
            </a:pPr>
            <a:r>
              <a:rPr lang="en-US" b="1" dirty="0">
                <a:solidFill>
                  <a:srgbClr val="002060"/>
                </a:solidFill>
              </a:rPr>
              <a:t>Imperialism: </a:t>
            </a:r>
            <a:r>
              <a:rPr lang="en-US" dirty="0">
                <a:solidFill>
                  <a:srgbClr val="002060"/>
                </a:solidFill>
              </a:rPr>
              <a:t>The policy of colonizing other countries.</a:t>
            </a:r>
          </a:p>
          <a:p>
            <a:pPr fontAlgn="auto">
              <a:spcAft>
                <a:spcPts val="0"/>
              </a:spcAft>
              <a:buFont typeface="Arial" pitchFamily="34" charset="0"/>
              <a:buChar cha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solidFill>
                  <a:srgbClr val="002060"/>
                </a:solidFill>
              </a:rPr>
              <a:t>Core Concepts Cont.</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b="1" dirty="0">
                <a:solidFill>
                  <a:srgbClr val="002060"/>
                </a:solidFill>
              </a:rPr>
              <a:t>Totalitarianism: </a:t>
            </a:r>
            <a:r>
              <a:rPr lang="en-US" dirty="0">
                <a:solidFill>
                  <a:srgbClr val="002060"/>
                </a:solidFill>
              </a:rPr>
              <a:t>Regime in which the state has all but total power.</a:t>
            </a:r>
          </a:p>
          <a:p>
            <a:pPr marL="0" indent="0" fontAlgn="auto">
              <a:spcAft>
                <a:spcPts val="0"/>
              </a:spcAft>
              <a:buFont typeface="Arial" pitchFamily="34" charset="0"/>
              <a:buNone/>
              <a:defRPr/>
            </a:pPr>
            <a:r>
              <a:rPr lang="en-US" dirty="0">
                <a:solidFill>
                  <a:srgbClr val="002060"/>
                </a:solidFill>
              </a:rPr>
              <a:t> </a:t>
            </a:r>
          </a:p>
          <a:p>
            <a:pPr fontAlgn="auto">
              <a:spcAft>
                <a:spcPts val="0"/>
              </a:spcAft>
              <a:buFont typeface="Arial" pitchFamily="34" charset="0"/>
              <a:buChar char="•"/>
              <a:defRPr/>
            </a:pPr>
            <a:r>
              <a:rPr lang="en-US" b="1" dirty="0">
                <a:solidFill>
                  <a:srgbClr val="002060"/>
                </a:solidFill>
              </a:rPr>
              <a:t>Globalization:  </a:t>
            </a:r>
            <a:r>
              <a:rPr lang="en-US" dirty="0">
                <a:solidFill>
                  <a:srgbClr val="002060"/>
                </a:solidFill>
              </a:rPr>
              <a:t>Popular term used to describe how international economic, social, cultural, and technological forces are affecting events inside individual countries</a:t>
            </a:r>
            <a:br>
              <a:rPr lang="en-US" dirty="0">
                <a:solidFill>
                  <a:srgbClr val="002060"/>
                </a:solidFill>
              </a:rPr>
            </a:br>
            <a:endParaRPr lang="en-US" dirty="0">
              <a:solidFill>
                <a:srgbClr val="002060"/>
              </a:solidFill>
            </a:endParaRPr>
          </a:p>
          <a:p>
            <a:pPr fontAlgn="auto">
              <a:spcAft>
                <a:spcPts val="0"/>
              </a:spcAft>
              <a:buFont typeface="Arial" pitchFamily="34" charset="0"/>
              <a:buChar char="•"/>
              <a:defRPr/>
            </a:pPr>
            <a:r>
              <a:rPr lang="en-US" dirty="0">
                <a:solidFill>
                  <a:srgbClr val="002060"/>
                </a:solidFill>
              </a:rPr>
              <a:t>These concepts play an important role in Comparative Politics. It all depends on the countries political culture, their regime, political system, etc…</a:t>
            </a:r>
          </a:p>
          <a:p>
            <a:pPr fontAlgn="auto">
              <a:spcAft>
                <a:spcPts val="0"/>
              </a:spcAft>
              <a:buFont typeface="Arial" pitchFamily="34" charset="0"/>
              <a:buChar cha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sz="4000" b="1" dirty="0">
                <a:solidFill>
                  <a:srgbClr val="002060"/>
                </a:solidFill>
              </a:rPr>
              <a:t>The Political System: The Systems Theory</a:t>
            </a:r>
            <a:r>
              <a:rPr lang="en-US" dirty="0"/>
              <a:t/>
            </a:r>
            <a:br>
              <a:rPr lang="en-US" dirty="0"/>
            </a:br>
            <a:endParaRPr lang="en-US" dirty="0"/>
          </a:p>
        </p:txBody>
      </p:sp>
      <p:sp>
        <p:nvSpPr>
          <p:cNvPr id="5" name="Content Placeholder 4"/>
          <p:cNvSpPr>
            <a:spLocks noGrp="1"/>
          </p:cNvSpPr>
          <p:nvPr>
            <p:ph sz="half" idx="1"/>
          </p:nvPr>
        </p:nvSpPr>
        <p:spPr/>
        <p:txBody>
          <a:bodyPr rtlCol="0">
            <a:normAutofit fontScale="62500" lnSpcReduction="20000"/>
          </a:bodyPr>
          <a:lstStyle/>
          <a:p>
            <a:pPr fontAlgn="auto">
              <a:spcAft>
                <a:spcPts val="0"/>
              </a:spcAft>
              <a:buFont typeface="Arial" pitchFamily="34" charset="0"/>
              <a:buChar char="•"/>
              <a:defRPr/>
            </a:pPr>
            <a:r>
              <a:rPr lang="en-US" dirty="0">
                <a:solidFill>
                  <a:srgbClr val="002060"/>
                </a:solidFill>
              </a:rPr>
              <a:t>5 Concepts:</a:t>
            </a:r>
          </a:p>
          <a:p>
            <a:pPr fontAlgn="auto">
              <a:spcAft>
                <a:spcPts val="0"/>
              </a:spcAft>
              <a:buFont typeface="Arial" pitchFamily="34" charset="0"/>
              <a:buChar char="•"/>
              <a:defRPr/>
            </a:pPr>
            <a:r>
              <a:rPr lang="en-US" dirty="0">
                <a:solidFill>
                  <a:srgbClr val="002060"/>
                </a:solidFill>
              </a:rPr>
              <a:t>Inputs: Support or demand from people to the state.</a:t>
            </a:r>
          </a:p>
          <a:p>
            <a:pPr lvl="1" fontAlgn="auto">
              <a:spcAft>
                <a:spcPts val="0"/>
              </a:spcAft>
              <a:buFont typeface="Arial" pitchFamily="34" charset="0"/>
              <a:buChar char="–"/>
              <a:defRPr/>
            </a:pPr>
            <a:r>
              <a:rPr lang="en-US" dirty="0">
                <a:solidFill>
                  <a:srgbClr val="002060"/>
                </a:solidFill>
              </a:rPr>
              <a:t>Individuals</a:t>
            </a:r>
          </a:p>
          <a:p>
            <a:pPr lvl="1" fontAlgn="auto">
              <a:spcAft>
                <a:spcPts val="0"/>
              </a:spcAft>
              <a:buFont typeface="Arial" pitchFamily="34" charset="0"/>
              <a:buChar char="–"/>
              <a:defRPr/>
            </a:pPr>
            <a:r>
              <a:rPr lang="en-US" dirty="0">
                <a:solidFill>
                  <a:srgbClr val="002060"/>
                </a:solidFill>
              </a:rPr>
              <a:t>Interest Groups</a:t>
            </a:r>
          </a:p>
          <a:p>
            <a:pPr lvl="1" fontAlgn="auto">
              <a:spcAft>
                <a:spcPts val="0"/>
              </a:spcAft>
              <a:buFont typeface="Arial" pitchFamily="34" charset="0"/>
              <a:buChar char="–"/>
              <a:defRPr/>
            </a:pPr>
            <a:r>
              <a:rPr lang="en-US" dirty="0">
                <a:solidFill>
                  <a:srgbClr val="002060"/>
                </a:solidFill>
              </a:rPr>
              <a:t>Political Parties</a:t>
            </a:r>
          </a:p>
          <a:p>
            <a:pPr lvl="1" fontAlgn="auto">
              <a:spcAft>
                <a:spcPts val="0"/>
              </a:spcAft>
              <a:buFont typeface="Arial" pitchFamily="34" charset="0"/>
              <a:buChar char="–"/>
              <a:defRPr/>
            </a:pPr>
            <a:r>
              <a:rPr lang="en-US" dirty="0">
                <a:solidFill>
                  <a:srgbClr val="002060"/>
                </a:solidFill>
              </a:rPr>
              <a:t>Political Culture</a:t>
            </a:r>
          </a:p>
          <a:p>
            <a:pPr fontAlgn="auto">
              <a:spcAft>
                <a:spcPts val="0"/>
              </a:spcAft>
              <a:buFont typeface="Arial" pitchFamily="34" charset="0"/>
              <a:buChar char="•"/>
              <a:defRPr/>
            </a:pPr>
            <a:r>
              <a:rPr lang="en-US" dirty="0">
                <a:solidFill>
                  <a:srgbClr val="002060"/>
                </a:solidFill>
              </a:rPr>
              <a:t>Decision Making: The way governments (or other bodies) make policies.</a:t>
            </a:r>
          </a:p>
          <a:p>
            <a:pPr fontAlgn="auto">
              <a:spcAft>
                <a:spcPts val="0"/>
              </a:spcAft>
              <a:buFont typeface="Arial" pitchFamily="34" charset="0"/>
              <a:buChar char="•"/>
              <a:defRPr/>
            </a:pPr>
            <a:r>
              <a:rPr lang="en-US" dirty="0">
                <a:solidFill>
                  <a:srgbClr val="002060"/>
                </a:solidFill>
              </a:rPr>
              <a:t>Outputs: Public policy in systems theory.</a:t>
            </a:r>
          </a:p>
          <a:p>
            <a:pPr fontAlgn="auto">
              <a:spcAft>
                <a:spcPts val="0"/>
              </a:spcAft>
              <a:buFont typeface="Arial" pitchFamily="34" charset="0"/>
              <a:buChar char="•"/>
              <a:defRPr/>
            </a:pPr>
            <a:r>
              <a:rPr lang="en-US" dirty="0">
                <a:solidFill>
                  <a:srgbClr val="002060"/>
                </a:solidFill>
              </a:rPr>
              <a:t>Feedback: How events today are communicated to people later on and shape what people do later on.</a:t>
            </a:r>
          </a:p>
          <a:p>
            <a:pPr fontAlgn="auto">
              <a:spcAft>
                <a:spcPts val="0"/>
              </a:spcAft>
              <a:buFont typeface="Arial" pitchFamily="34" charset="0"/>
              <a:buChar char="•"/>
              <a:defRPr/>
            </a:pPr>
            <a:r>
              <a:rPr lang="en-US" dirty="0">
                <a:solidFill>
                  <a:srgbClr val="002060"/>
                </a:solidFill>
              </a:rPr>
              <a:t>Environment: In systems theory, everything lying outside the political system</a:t>
            </a:r>
          </a:p>
          <a:p>
            <a:pPr fontAlgn="auto">
              <a:spcAft>
                <a:spcPts val="0"/>
              </a:spcAft>
              <a:buFont typeface="Arial" pitchFamily="34" charset="0"/>
              <a:buChar char="•"/>
              <a:defRPr/>
            </a:pPr>
            <a:endParaRPr lang="en-US" dirty="0"/>
          </a:p>
        </p:txBody>
      </p:sp>
      <p:sp>
        <p:nvSpPr>
          <p:cNvPr id="6" name="Content Placeholder 5"/>
          <p:cNvSpPr>
            <a:spLocks noGrp="1"/>
          </p:cNvSpPr>
          <p:nvPr>
            <p:ph sz="half" idx="2"/>
          </p:nvPr>
        </p:nvSpPr>
        <p:spPr>
          <a:xfrm>
            <a:off x="4648200" y="1600200"/>
            <a:ext cx="3962400" cy="4525963"/>
          </a:xfrm>
        </p:spPr>
        <p:txBody>
          <a:bodyPr rtlCol="0">
            <a:normAutofit fontScale="62500" lnSpcReduction="20000"/>
          </a:bodyPr>
          <a:lstStyle/>
          <a:p>
            <a:pPr fontAlgn="auto">
              <a:spcAft>
                <a:spcPts val="0"/>
              </a:spcAft>
              <a:buFont typeface="Arial" pitchFamily="34" charset="0"/>
              <a:buChar char="•"/>
              <a:defRPr/>
            </a:pPr>
            <a:endParaRPr lang="en-US" dirty="0"/>
          </a:p>
        </p:txBody>
      </p:sp>
      <p:pic>
        <p:nvPicPr>
          <p:cNvPr id="57348" name="Picture 2"/>
          <p:cNvPicPr>
            <a:picLocks noChangeAspect="1" noChangeArrowheads="1"/>
          </p:cNvPicPr>
          <p:nvPr/>
        </p:nvPicPr>
        <p:blipFill>
          <a:blip r:embed="rId2"/>
          <a:srcRect/>
          <a:stretch>
            <a:fillRect/>
          </a:stretch>
        </p:blipFill>
        <p:spPr bwMode="auto">
          <a:xfrm>
            <a:off x="4648200" y="1600200"/>
            <a:ext cx="4038600" cy="45339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a:solidFill>
                  <a:srgbClr val="002060"/>
                </a:solidFill>
              </a:rPr>
              <a:t>Historical and Contemporary Factors</a:t>
            </a:r>
          </a:p>
        </p:txBody>
      </p:sp>
      <p:sp>
        <p:nvSpPr>
          <p:cNvPr id="58370" name="Content Placeholder 5"/>
          <p:cNvSpPr>
            <a:spLocks noGrp="1"/>
          </p:cNvSpPr>
          <p:nvPr>
            <p:ph idx="1"/>
          </p:nvPr>
        </p:nvSpPr>
        <p:spPr/>
        <p:txBody>
          <a:bodyPr/>
          <a:lstStyle/>
          <a:p>
            <a:r>
              <a:rPr lang="en-US" smtClean="0">
                <a:solidFill>
                  <a:srgbClr val="002060"/>
                </a:solidFill>
              </a:rPr>
              <a:t>Imperialism: Colonization both positivly and negatively affected different parts of the world. </a:t>
            </a:r>
          </a:p>
          <a:p>
            <a:pPr lvl="1"/>
            <a:r>
              <a:rPr lang="en-US" smtClean="0">
                <a:solidFill>
                  <a:srgbClr val="002060"/>
                </a:solidFill>
              </a:rPr>
              <a:t>EX. The US vs LDC (India, Nigeria)</a:t>
            </a:r>
          </a:p>
          <a:p>
            <a:r>
              <a:rPr lang="en-US" smtClean="0">
                <a:solidFill>
                  <a:srgbClr val="002060"/>
                </a:solidFill>
              </a:rPr>
              <a:t>Globalization</a:t>
            </a:r>
          </a:p>
          <a:p>
            <a:r>
              <a:rPr lang="en-US" smtClean="0">
                <a:solidFill>
                  <a:srgbClr val="002060"/>
                </a:solidFill>
              </a:rPr>
              <a:t>International Political Economy (IPE) The network of economic activity that transcends national boundaries.</a:t>
            </a:r>
          </a:p>
          <a:p>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fontAlgn="auto">
              <a:spcAft>
                <a:spcPts val="0"/>
              </a:spcAft>
              <a:defRPr/>
            </a:pPr>
            <a:r>
              <a:rPr lang="en-US" dirty="0" smtClean="0">
                <a:solidFill>
                  <a:srgbClr val="FF0000"/>
                </a:solidFill>
              </a:rPr>
              <a:t>The </a:t>
            </a:r>
            <a:r>
              <a:rPr lang="en-US" dirty="0">
                <a:solidFill>
                  <a:srgbClr val="FF0000"/>
                </a:solidFill>
              </a:rPr>
              <a:t>Industrialized Democracies</a:t>
            </a:r>
          </a:p>
        </p:txBody>
      </p:sp>
      <p:sp>
        <p:nvSpPr>
          <p:cNvPr id="7" name="Text Placeholder 6"/>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Chapter 2</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p:txBody>
          <a:bodyPr/>
          <a:lstStyle/>
          <a:p>
            <a:r>
              <a:rPr lang="en-US" b="1" smtClean="0">
                <a:solidFill>
                  <a:srgbClr val="FF0000"/>
                </a:solidFill>
              </a:rPr>
              <a:t>Industrialized Democracies</a:t>
            </a:r>
          </a:p>
        </p:txBody>
      </p:sp>
      <p:sp>
        <p:nvSpPr>
          <p:cNvPr id="5" name="Content Placeholder 4"/>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a:solidFill>
                  <a:srgbClr val="FF0000"/>
                </a:solidFill>
              </a:rPr>
              <a:t>Ex: United States, Great Britain, France and </a:t>
            </a:r>
            <a:r>
              <a:rPr lang="en-US" dirty="0" smtClean="0">
                <a:solidFill>
                  <a:srgbClr val="FF0000"/>
                </a:solidFill>
              </a:rPr>
              <a:t>Germany</a:t>
            </a:r>
          </a:p>
          <a:p>
            <a:pPr fontAlgn="auto">
              <a:spcAft>
                <a:spcPts val="0"/>
              </a:spcAft>
              <a:buFont typeface="Arial" pitchFamily="34" charset="0"/>
              <a:buChar char="•"/>
              <a:defRPr/>
            </a:pPr>
            <a:r>
              <a:rPr lang="en-US" b="1" dirty="0">
                <a:solidFill>
                  <a:srgbClr val="FF0000"/>
                </a:solidFill>
              </a:rPr>
              <a:t>The Basics:</a:t>
            </a:r>
            <a:br>
              <a:rPr lang="en-US" b="1" dirty="0">
                <a:solidFill>
                  <a:srgbClr val="FF0000"/>
                </a:solidFill>
              </a:rPr>
            </a:br>
            <a:r>
              <a:rPr lang="en-US" b="1" dirty="0">
                <a:solidFill>
                  <a:srgbClr val="FF0000"/>
                </a:solidFill>
              </a:rPr>
              <a:t>Rights: </a:t>
            </a:r>
            <a:r>
              <a:rPr lang="en-US" dirty="0">
                <a:solidFill>
                  <a:srgbClr val="FF0000"/>
                </a:solidFill>
              </a:rPr>
              <a:t>Basic individual freedoms</a:t>
            </a:r>
          </a:p>
          <a:p>
            <a:pPr fontAlgn="auto">
              <a:spcAft>
                <a:spcPts val="0"/>
              </a:spcAft>
              <a:buFont typeface="Arial" pitchFamily="34" charset="0"/>
              <a:buChar char="•"/>
              <a:defRPr/>
            </a:pPr>
            <a:r>
              <a:rPr lang="en-US" b="1" dirty="0">
                <a:solidFill>
                  <a:srgbClr val="FF0000"/>
                </a:solidFill>
              </a:rPr>
              <a:t>Competitive </a:t>
            </a:r>
            <a:r>
              <a:rPr lang="en-US" b="1" dirty="0" smtClean="0">
                <a:solidFill>
                  <a:srgbClr val="FF0000"/>
                </a:solidFill>
              </a:rPr>
              <a:t>Elections</a:t>
            </a:r>
            <a:r>
              <a:rPr lang="en-US" dirty="0" smtClean="0">
                <a:solidFill>
                  <a:srgbClr val="FF0000"/>
                </a:solidFill>
              </a:rPr>
              <a:t>:</a:t>
            </a:r>
          </a:p>
          <a:p>
            <a:pPr lvl="1" fontAlgn="auto">
              <a:spcAft>
                <a:spcPts val="0"/>
              </a:spcAft>
              <a:buFont typeface="Arial" pitchFamily="34" charset="0"/>
              <a:buChar char="–"/>
              <a:defRPr/>
            </a:pPr>
            <a:r>
              <a:rPr lang="en-US" dirty="0" smtClean="0">
                <a:solidFill>
                  <a:srgbClr val="FF0000"/>
                </a:solidFill>
              </a:rPr>
              <a:t>Electoral </a:t>
            </a:r>
            <a:r>
              <a:rPr lang="en-US" dirty="0">
                <a:solidFill>
                  <a:srgbClr val="FF0000"/>
                </a:solidFill>
              </a:rPr>
              <a:t>systems: ways of counting votes and </a:t>
            </a:r>
            <a:r>
              <a:rPr lang="en-US" dirty="0" smtClean="0">
                <a:solidFill>
                  <a:srgbClr val="FF0000"/>
                </a:solidFill>
              </a:rPr>
              <a:t>	allocations seats.</a:t>
            </a:r>
            <a:endParaRPr lang="en-US" dirty="0">
              <a:solidFill>
                <a:srgbClr val="FF0000"/>
              </a:solidFill>
            </a:endParaRPr>
          </a:p>
          <a:p>
            <a:pPr lvl="1" fontAlgn="auto">
              <a:spcAft>
                <a:spcPts val="0"/>
              </a:spcAft>
              <a:buFont typeface="Arial" pitchFamily="34" charset="0"/>
              <a:buChar char="–"/>
              <a:defRPr/>
            </a:pPr>
            <a:r>
              <a:rPr lang="en-US" dirty="0" smtClean="0">
                <a:solidFill>
                  <a:srgbClr val="FF0000"/>
                </a:solidFill>
              </a:rPr>
              <a:t>Single-member </a:t>
            </a:r>
            <a:r>
              <a:rPr lang="en-US" dirty="0">
                <a:solidFill>
                  <a:srgbClr val="FF0000"/>
                </a:solidFill>
              </a:rPr>
              <a:t>districts</a:t>
            </a:r>
            <a:br>
              <a:rPr lang="en-US" dirty="0">
                <a:solidFill>
                  <a:srgbClr val="FF0000"/>
                </a:solidFill>
              </a:rPr>
            </a:br>
            <a:r>
              <a:rPr lang="en-US" dirty="0">
                <a:solidFill>
                  <a:srgbClr val="FF0000"/>
                </a:solidFill>
              </a:rPr>
              <a:t>	</a:t>
            </a:r>
          </a:p>
          <a:p>
            <a:pPr fontAlgn="auto">
              <a:spcAft>
                <a:spcPts val="0"/>
              </a:spcAft>
              <a:buFont typeface="Arial" pitchFamily="34" charset="0"/>
              <a:buChar char="•"/>
              <a:defRPr/>
            </a:pPr>
            <a:r>
              <a:rPr lang="en-US" b="1" dirty="0">
                <a:solidFill>
                  <a:srgbClr val="FF0000"/>
                </a:solidFill>
              </a:rPr>
              <a:t>Rule of Law: </a:t>
            </a:r>
            <a:r>
              <a:rPr lang="en-US" dirty="0">
                <a:solidFill>
                  <a:srgbClr val="FF0000"/>
                </a:solidFill>
              </a:rPr>
              <a:t>In a democracy, the principle that legal rules rather than arbitrary and personal decisions determine what happens</a:t>
            </a:r>
          </a:p>
          <a:p>
            <a:pPr fontAlgn="auto">
              <a:spcAft>
                <a:spcPts val="0"/>
              </a:spcAft>
              <a:buFont typeface="Arial" pitchFamily="34" charset="0"/>
              <a:buChar char="•"/>
              <a:defRPr/>
            </a:pPr>
            <a:r>
              <a:rPr lang="en-US" b="1" dirty="0">
                <a:solidFill>
                  <a:srgbClr val="FF0000"/>
                </a:solidFill>
              </a:rPr>
              <a:t>Civil Society </a:t>
            </a:r>
            <a:r>
              <a:rPr lang="en-US" dirty="0">
                <a:solidFill>
                  <a:srgbClr val="FF0000"/>
                </a:solidFill>
              </a:rPr>
              <a:t>and </a:t>
            </a:r>
            <a:r>
              <a:rPr lang="en-US" b="1" dirty="0">
                <a:solidFill>
                  <a:srgbClr val="FF0000"/>
                </a:solidFill>
              </a:rPr>
              <a:t>Civic Culture</a:t>
            </a:r>
          </a:p>
          <a:p>
            <a:pPr fontAlgn="auto">
              <a:spcAft>
                <a:spcPts val="0"/>
              </a:spcAft>
              <a:buFont typeface="Arial" pitchFamily="34" charset="0"/>
              <a:buChar char="•"/>
              <a:defRPr/>
            </a:pPr>
            <a:r>
              <a:rPr lang="en-US" b="1" dirty="0">
                <a:solidFill>
                  <a:srgbClr val="FF0000"/>
                </a:solidFill>
              </a:rPr>
              <a:t>Capitalism</a:t>
            </a:r>
            <a:r>
              <a:rPr lang="en-US" dirty="0">
                <a:solidFill>
                  <a:srgbClr val="FF0000"/>
                </a:solidFill>
              </a:rPr>
              <a:t> and </a:t>
            </a:r>
            <a:r>
              <a:rPr lang="en-US" b="1" dirty="0">
                <a:solidFill>
                  <a:srgbClr val="FF0000"/>
                </a:solidFill>
              </a:rPr>
              <a:t>Affluence</a:t>
            </a:r>
          </a:p>
          <a:p>
            <a:pPr fontAlgn="auto">
              <a:spcAft>
                <a:spcPts val="0"/>
              </a:spcAft>
              <a:buFont typeface="Arial" pitchFamily="34" charset="0"/>
              <a:buChar cha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
            </a:r>
            <a:br>
              <a:rPr lang="en-US" b="1" dirty="0" smtClean="0">
                <a:solidFill>
                  <a:srgbClr val="FF0000"/>
                </a:solidFill>
              </a:rPr>
            </a:br>
            <a:r>
              <a:rPr lang="en-US" b="1" dirty="0" smtClean="0">
                <a:solidFill>
                  <a:srgbClr val="FF0000"/>
                </a:solidFill>
              </a:rPr>
              <a:t>The </a:t>
            </a:r>
            <a:r>
              <a:rPr lang="en-US" b="1" dirty="0">
                <a:solidFill>
                  <a:srgbClr val="FF0000"/>
                </a:solidFill>
              </a:rPr>
              <a:t>Evolution of Democratic Thought</a:t>
            </a:r>
            <a:r>
              <a:rPr lang="en-US" dirty="0"/>
              <a:t/>
            </a:r>
            <a:br>
              <a:rPr lang="en-US" dirty="0"/>
            </a:br>
            <a:endParaRPr lang="en-US" dirty="0"/>
          </a:p>
        </p:txBody>
      </p:sp>
      <p:sp>
        <p:nvSpPr>
          <p:cNvPr id="5" name="Content Placeholder 4"/>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a:solidFill>
                  <a:srgbClr val="FF0000"/>
                </a:solidFill>
              </a:rPr>
              <a:t>Thomas Hobbes (1586-1679) “war of all against all” if people were left to their own. Government is used to stop anarchy. People need to give up some freedom to maintain order.</a:t>
            </a:r>
          </a:p>
          <a:p>
            <a:pPr fontAlgn="auto">
              <a:spcAft>
                <a:spcPts val="0"/>
              </a:spcAft>
              <a:buFont typeface="Arial" pitchFamily="34" charset="0"/>
              <a:buChar char="•"/>
              <a:defRPr/>
            </a:pPr>
            <a:r>
              <a:rPr lang="en-US" dirty="0">
                <a:solidFill>
                  <a:srgbClr val="FF0000"/>
                </a:solidFill>
              </a:rPr>
              <a:t>Laissez-faire capitalism: Economic policy that stresses a limited government role.</a:t>
            </a:r>
            <a:br>
              <a:rPr lang="en-US" dirty="0">
                <a:solidFill>
                  <a:srgbClr val="FF0000"/>
                </a:solidFill>
              </a:rPr>
            </a:br>
            <a:r>
              <a:rPr lang="en-US" dirty="0">
                <a:solidFill>
                  <a:srgbClr val="FF0000"/>
                </a:solidFill>
              </a:rPr>
              <a:t/>
            </a:r>
            <a:br>
              <a:rPr lang="en-US" dirty="0">
                <a:solidFill>
                  <a:srgbClr val="FF0000"/>
                </a:solidFill>
              </a:rPr>
            </a:br>
            <a:r>
              <a:rPr lang="en-US" dirty="0">
                <a:solidFill>
                  <a:srgbClr val="FF0000"/>
                </a:solidFill>
              </a:rPr>
              <a:t>John Locke(1632-1704) State’s role was to protect “life, liberty, and property.”</a:t>
            </a:r>
          </a:p>
          <a:p>
            <a:pPr fontAlgn="auto">
              <a:spcAft>
                <a:spcPts val="0"/>
              </a:spcAft>
              <a:buFont typeface="Arial" pitchFamily="34" charset="0"/>
              <a:buChar char="•"/>
              <a:defRPr/>
            </a:pPr>
            <a:r>
              <a:rPr lang="en-US" dirty="0">
                <a:solidFill>
                  <a:srgbClr val="FF0000"/>
                </a:solidFill>
              </a:rPr>
              <a:t>No country can be considered democratic with the right to vote. </a:t>
            </a:r>
            <a:r>
              <a:rPr lang="en-US" b="1" dirty="0">
                <a:solidFill>
                  <a:srgbClr val="FF0000"/>
                </a:solidFill>
              </a:rPr>
              <a:t>Suffrage (the right to vote) </a:t>
            </a:r>
            <a:r>
              <a:rPr lang="en-US" dirty="0">
                <a:solidFill>
                  <a:srgbClr val="FF0000"/>
                </a:solidFill>
              </a:rPr>
              <a:t>was an important part to the evolution of democracy. Voting is a key concept in the system of democracy.</a:t>
            </a:r>
            <a:r>
              <a:rPr lang="en-US" b="1" dirty="0"/>
              <a:t/>
            </a:r>
            <a:br>
              <a:rPr lang="en-US" b="1" dirty="0"/>
            </a:br>
            <a:endParaRPr lang="en-US" dirty="0"/>
          </a:p>
          <a:p>
            <a:pPr fontAlgn="auto">
              <a:spcAft>
                <a:spcPts val="0"/>
              </a:spcAft>
              <a:buFont typeface="Arial" pitchFamily="34" charset="0"/>
              <a:buChar cha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b="1" dirty="0" smtClean="0"/>
              <a:t/>
            </a:r>
            <a:br>
              <a:rPr lang="en-US" b="1" dirty="0" smtClean="0"/>
            </a:br>
            <a:r>
              <a:rPr lang="en-US" b="1" dirty="0" smtClean="0">
                <a:solidFill>
                  <a:srgbClr val="FF0000"/>
                </a:solidFill>
              </a:rPr>
              <a:t>Building </a:t>
            </a:r>
            <a:r>
              <a:rPr lang="en-US" b="1" dirty="0">
                <a:solidFill>
                  <a:srgbClr val="FF0000"/>
                </a:solidFill>
              </a:rPr>
              <a:t>Democracies</a:t>
            </a:r>
            <a:r>
              <a:rPr lang="en-US" dirty="0">
                <a:solidFill>
                  <a:srgbClr val="FF0000"/>
                </a:solidFill>
              </a:rPr>
              <a:t> </a:t>
            </a:r>
            <a:r>
              <a:rPr lang="en-US" dirty="0"/>
              <a:t/>
            </a:r>
            <a:br>
              <a:rPr lang="en-US" dirty="0"/>
            </a:br>
            <a:endParaRPr lang="en-US" dirty="0"/>
          </a:p>
        </p:txBody>
      </p:sp>
      <p:sp>
        <p:nvSpPr>
          <p:cNvPr id="5" name="Content Placeholder 4"/>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b="1" dirty="0">
                <a:solidFill>
                  <a:srgbClr val="FF0000"/>
                </a:solidFill>
              </a:rPr>
              <a:t>Transformations into </a:t>
            </a:r>
            <a:r>
              <a:rPr lang="en-US" b="1" dirty="0" smtClean="0">
                <a:solidFill>
                  <a:srgbClr val="FF0000"/>
                </a:solidFill>
              </a:rPr>
              <a:t>democracy</a:t>
            </a:r>
          </a:p>
          <a:p>
            <a:pPr lvl="1" fontAlgn="auto">
              <a:spcAft>
                <a:spcPts val="0"/>
              </a:spcAft>
              <a:buFont typeface="Arial" pitchFamily="34" charset="0"/>
              <a:buChar char="–"/>
              <a:defRPr/>
            </a:pPr>
            <a:r>
              <a:rPr lang="en-US" dirty="0" smtClean="0">
                <a:solidFill>
                  <a:srgbClr val="FF0000"/>
                </a:solidFill>
              </a:rPr>
              <a:t>The </a:t>
            </a:r>
            <a:r>
              <a:rPr lang="en-US" dirty="0">
                <a:solidFill>
                  <a:srgbClr val="FF0000"/>
                </a:solidFill>
              </a:rPr>
              <a:t>Creation of the nation and </a:t>
            </a:r>
            <a:r>
              <a:rPr lang="en-US" dirty="0" smtClean="0">
                <a:solidFill>
                  <a:srgbClr val="FF0000"/>
                </a:solidFill>
              </a:rPr>
              <a:t>state</a:t>
            </a:r>
          </a:p>
          <a:p>
            <a:pPr lvl="1" fontAlgn="auto">
              <a:spcAft>
                <a:spcPts val="0"/>
              </a:spcAft>
              <a:buFont typeface="Arial" pitchFamily="34" charset="0"/>
              <a:buChar char="–"/>
              <a:defRPr/>
            </a:pPr>
            <a:r>
              <a:rPr lang="en-US" dirty="0" smtClean="0">
                <a:solidFill>
                  <a:srgbClr val="FF0000"/>
                </a:solidFill>
              </a:rPr>
              <a:t>The </a:t>
            </a:r>
            <a:r>
              <a:rPr lang="en-US" dirty="0">
                <a:solidFill>
                  <a:srgbClr val="FF0000"/>
                </a:solidFill>
              </a:rPr>
              <a:t>role of religion in society and </a:t>
            </a:r>
            <a:r>
              <a:rPr lang="en-US" dirty="0" smtClean="0">
                <a:solidFill>
                  <a:srgbClr val="FF0000"/>
                </a:solidFill>
              </a:rPr>
              <a:t>government</a:t>
            </a:r>
          </a:p>
          <a:p>
            <a:pPr lvl="1" fontAlgn="auto">
              <a:spcAft>
                <a:spcPts val="0"/>
              </a:spcAft>
              <a:buFont typeface="Arial" pitchFamily="34" charset="0"/>
              <a:buChar char="–"/>
              <a:defRPr/>
            </a:pPr>
            <a:r>
              <a:rPr lang="en-US" dirty="0" smtClean="0">
                <a:solidFill>
                  <a:srgbClr val="FF0000"/>
                </a:solidFill>
              </a:rPr>
              <a:t>The </a:t>
            </a:r>
            <a:r>
              <a:rPr lang="en-US" dirty="0">
                <a:solidFill>
                  <a:srgbClr val="FF0000"/>
                </a:solidFill>
              </a:rPr>
              <a:t>development of pressures for </a:t>
            </a:r>
            <a:r>
              <a:rPr lang="en-US" dirty="0" smtClean="0">
                <a:solidFill>
                  <a:srgbClr val="FF0000"/>
                </a:solidFill>
              </a:rPr>
              <a:t>democracy</a:t>
            </a:r>
          </a:p>
          <a:p>
            <a:pPr lvl="1" fontAlgn="auto">
              <a:spcAft>
                <a:spcPts val="0"/>
              </a:spcAft>
              <a:buFont typeface="Arial" pitchFamily="34" charset="0"/>
              <a:buChar char="–"/>
              <a:defRPr/>
            </a:pPr>
            <a:r>
              <a:rPr lang="en-US" dirty="0" smtClean="0">
                <a:solidFill>
                  <a:srgbClr val="FF0000"/>
                </a:solidFill>
              </a:rPr>
              <a:t>The </a:t>
            </a:r>
            <a:r>
              <a:rPr lang="en-US" dirty="0">
                <a:solidFill>
                  <a:srgbClr val="FF0000"/>
                </a:solidFill>
              </a:rPr>
              <a:t>industrial revolution</a:t>
            </a:r>
          </a:p>
          <a:p>
            <a:pPr fontAlgn="auto">
              <a:spcAft>
                <a:spcPts val="0"/>
              </a:spcAft>
              <a:buFont typeface="Arial" pitchFamily="34" charset="0"/>
              <a:buChar char="•"/>
              <a:defRPr/>
            </a:pPr>
            <a:endParaRPr lang="en-US" dirty="0" smtClean="0">
              <a:solidFill>
                <a:srgbClr val="FF0000"/>
              </a:solidFill>
            </a:endParaRPr>
          </a:p>
          <a:p>
            <a:pPr fontAlgn="auto">
              <a:spcAft>
                <a:spcPts val="0"/>
              </a:spcAft>
              <a:buFont typeface="Arial" pitchFamily="34" charset="0"/>
              <a:buChar char="•"/>
              <a:defRPr/>
            </a:pPr>
            <a:r>
              <a:rPr lang="en-US" b="1" dirty="0" smtClean="0">
                <a:solidFill>
                  <a:srgbClr val="FF0000"/>
                </a:solidFill>
              </a:rPr>
              <a:t>Problems </a:t>
            </a:r>
            <a:r>
              <a:rPr lang="en-US" b="1" dirty="0">
                <a:solidFill>
                  <a:srgbClr val="FF0000"/>
                </a:solidFill>
              </a:rPr>
              <a:t>that </a:t>
            </a:r>
            <a:r>
              <a:rPr lang="en-US" b="1" dirty="0" smtClean="0">
                <a:solidFill>
                  <a:srgbClr val="FF0000"/>
                </a:solidFill>
              </a:rPr>
              <a:t>occurred</a:t>
            </a:r>
            <a:endParaRPr lang="en-US" dirty="0">
              <a:solidFill>
                <a:srgbClr val="FF0000"/>
              </a:solidFill>
            </a:endParaRPr>
          </a:p>
          <a:p>
            <a:pPr lvl="1" fontAlgn="auto">
              <a:spcAft>
                <a:spcPts val="0"/>
              </a:spcAft>
              <a:buFont typeface="Arial" pitchFamily="34" charset="0"/>
              <a:buChar char="–"/>
              <a:defRPr/>
            </a:pPr>
            <a:r>
              <a:rPr lang="en-US" b="1" dirty="0" smtClean="0">
                <a:solidFill>
                  <a:srgbClr val="FF0000"/>
                </a:solidFill>
              </a:rPr>
              <a:t>Cleavages</a:t>
            </a:r>
            <a:r>
              <a:rPr lang="en-US" dirty="0">
                <a:solidFill>
                  <a:srgbClr val="FF0000"/>
                </a:solidFill>
              </a:rPr>
              <a:t>: Deep and long-lasting political divisions</a:t>
            </a:r>
            <a:br>
              <a:rPr lang="en-US" dirty="0">
                <a:solidFill>
                  <a:srgbClr val="FF0000"/>
                </a:solidFill>
              </a:rPr>
            </a:br>
            <a:r>
              <a:rPr lang="en-US" dirty="0">
                <a:solidFill>
                  <a:srgbClr val="FF0000"/>
                </a:solidFill>
              </a:rPr>
              <a:t>Some New democracies turned to Fascism(Right-wing regimes, often drawing on racist philosophies in countries such as Germany and Japan between the two world wars.)</a:t>
            </a:r>
          </a:p>
          <a:p>
            <a:pPr marL="0" indent="0" fontAlgn="auto">
              <a:spcAft>
                <a:spcPts val="0"/>
              </a:spcAft>
              <a:buFont typeface="Arial" pitchFamily="34" charset="0"/>
              <a:buNone/>
              <a:defRPr/>
            </a:pPr>
            <a:r>
              <a:rPr lang="en-US" dirty="0">
                <a:solidFill>
                  <a:srgbClr val="FF0000"/>
                </a:solidFill>
              </a:rPr>
              <a:t> </a:t>
            </a:r>
          </a:p>
          <a:p>
            <a:pPr fontAlgn="auto">
              <a:spcAft>
                <a:spcPts val="0"/>
              </a:spcAft>
              <a:buFont typeface="Arial" pitchFamily="34" charset="0"/>
              <a:buChar char="•"/>
              <a:defRPr/>
            </a:pPr>
            <a:r>
              <a:rPr lang="en-US" dirty="0">
                <a:solidFill>
                  <a:srgbClr val="FF0000"/>
                </a:solidFill>
              </a:rPr>
              <a:t>Successful Democracies have </a:t>
            </a:r>
            <a:r>
              <a:rPr lang="en-US" b="1" dirty="0">
                <a:solidFill>
                  <a:srgbClr val="FF0000"/>
                </a:solidFill>
              </a:rPr>
              <a:t>legitimacy</a:t>
            </a:r>
            <a:r>
              <a:rPr lang="en-US" dirty="0">
                <a:solidFill>
                  <a:srgbClr val="FF0000"/>
                </a:solidFill>
              </a:rPr>
              <a:t>(key concept stressing the degree to which people accept and endorse their regime.)</a:t>
            </a:r>
          </a:p>
          <a:p>
            <a:pPr fontAlgn="auto">
              <a:spcAft>
                <a:spcPts val="0"/>
              </a:spcAft>
              <a:buFont typeface="Arial" pitchFamily="34" charset="0"/>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Taxes and Public Policy</a:t>
            </a:r>
            <a:br>
              <a:rPr lang="en-US" dirty="0" smtClean="0"/>
            </a:br>
            <a:endParaRPr lang="en-US" dirty="0"/>
          </a:p>
        </p:txBody>
      </p:sp>
      <p:sp>
        <p:nvSpPr>
          <p:cNvPr id="6" name="Content Placeholder 5"/>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b="1" dirty="0" smtClean="0">
                <a:solidFill>
                  <a:schemeClr val="accent4">
                    <a:lumMod val="60000"/>
                    <a:lumOff val="40000"/>
                  </a:schemeClr>
                </a:solidFill>
              </a:rPr>
              <a:t>Tax Loopholes</a:t>
            </a:r>
            <a:r>
              <a:rPr lang="en-US" dirty="0" smtClean="0"/>
              <a:t>: </a:t>
            </a:r>
            <a:r>
              <a:rPr lang="en-US" dirty="0" smtClean="0">
                <a:solidFill>
                  <a:schemeClr val="accent4">
                    <a:lumMod val="75000"/>
                  </a:schemeClr>
                </a:solidFill>
              </a:rPr>
              <a:t>tax breaks or benefits for a few people</a:t>
            </a:r>
          </a:p>
          <a:p>
            <a:pPr fontAlgn="auto">
              <a:spcAft>
                <a:spcPts val="0"/>
              </a:spcAft>
              <a:buFont typeface="Arial" pitchFamily="34" charset="0"/>
              <a:buChar char="•"/>
              <a:defRPr/>
            </a:pPr>
            <a:r>
              <a:rPr lang="en-US" b="1" dirty="0" smtClean="0">
                <a:solidFill>
                  <a:schemeClr val="accent4">
                    <a:lumMod val="60000"/>
                    <a:lumOff val="40000"/>
                  </a:schemeClr>
                </a:solidFill>
              </a:rPr>
              <a:t>Tax Expenditures</a:t>
            </a:r>
            <a:r>
              <a:rPr lang="en-US" dirty="0" smtClean="0"/>
              <a:t>: </a:t>
            </a:r>
            <a:r>
              <a:rPr lang="en-US" dirty="0" smtClean="0">
                <a:solidFill>
                  <a:schemeClr val="accent4">
                    <a:lumMod val="75000"/>
                  </a:schemeClr>
                </a:solidFill>
              </a:rPr>
              <a:t>revenue losses that result from special exemptions, exclusions, or deductions on federal tax law</a:t>
            </a:r>
          </a:p>
          <a:p>
            <a:pPr fontAlgn="auto">
              <a:spcAft>
                <a:spcPts val="0"/>
              </a:spcAft>
              <a:buFont typeface="Arial" pitchFamily="34" charset="0"/>
              <a:buChar char="•"/>
              <a:defRPr/>
            </a:pPr>
            <a:r>
              <a:rPr lang="en-US" b="1" dirty="0" smtClean="0">
                <a:solidFill>
                  <a:schemeClr val="accent4">
                    <a:lumMod val="60000"/>
                    <a:lumOff val="40000"/>
                  </a:schemeClr>
                </a:solidFill>
              </a:rPr>
              <a:t>Tax Reduction</a:t>
            </a:r>
            <a:r>
              <a:rPr lang="en-US" dirty="0" smtClean="0"/>
              <a:t>: </a:t>
            </a:r>
            <a:r>
              <a:rPr lang="en-US" dirty="0" smtClean="0">
                <a:solidFill>
                  <a:schemeClr val="accent4">
                    <a:lumMod val="75000"/>
                  </a:schemeClr>
                </a:solidFill>
              </a:rPr>
              <a:t>the general call to lower taxes</a:t>
            </a:r>
          </a:p>
          <a:p>
            <a:pPr fontAlgn="auto">
              <a:spcAft>
                <a:spcPts val="0"/>
              </a:spcAft>
              <a:buFont typeface="Arial" pitchFamily="34" charset="0"/>
              <a:buChar char="•"/>
              <a:defRPr/>
            </a:pPr>
            <a:r>
              <a:rPr lang="en-US" b="1" dirty="0" smtClean="0">
                <a:solidFill>
                  <a:schemeClr val="accent4">
                    <a:lumMod val="60000"/>
                    <a:lumOff val="40000"/>
                  </a:schemeClr>
                </a:solidFill>
              </a:rPr>
              <a:t>Tax Reform</a:t>
            </a:r>
            <a:r>
              <a:rPr lang="en-US" dirty="0" smtClean="0"/>
              <a:t>: </a:t>
            </a:r>
            <a:r>
              <a:rPr lang="en-US" dirty="0" smtClean="0">
                <a:solidFill>
                  <a:schemeClr val="accent4">
                    <a:lumMod val="75000"/>
                  </a:schemeClr>
                </a:solidFill>
              </a:rPr>
              <a:t>rewriting the taxes to change the rates and who pays them</a:t>
            </a:r>
          </a:p>
          <a:p>
            <a:pPr lvl="1" fontAlgn="auto">
              <a:spcAft>
                <a:spcPts val="0"/>
              </a:spcAft>
              <a:buFont typeface="Arial" pitchFamily="34" charset="0"/>
              <a:buChar char="–"/>
              <a:defRPr/>
            </a:pPr>
            <a:r>
              <a:rPr lang="en-US" dirty="0" smtClean="0">
                <a:solidFill>
                  <a:schemeClr val="accent4">
                    <a:lumMod val="75000"/>
                  </a:schemeClr>
                </a:solidFill>
              </a:rPr>
              <a:t>Tax Reform Act of 1986—extensive tax reform</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b="1" dirty="0" smtClean="0"/>
              <a:t/>
            </a:r>
            <a:br>
              <a:rPr lang="en-US" b="1" dirty="0" smtClean="0"/>
            </a:br>
            <a:r>
              <a:rPr lang="en-US" b="1" dirty="0" smtClean="0">
                <a:solidFill>
                  <a:srgbClr val="FF0000"/>
                </a:solidFill>
              </a:rPr>
              <a:t>Political </a:t>
            </a:r>
            <a:r>
              <a:rPr lang="en-US" b="1" dirty="0">
                <a:solidFill>
                  <a:srgbClr val="FF0000"/>
                </a:solidFill>
              </a:rPr>
              <a:t>Parties and Elections</a:t>
            </a:r>
            <a:r>
              <a:rPr lang="en-US" dirty="0">
                <a:solidFill>
                  <a:srgbClr val="FF0000"/>
                </a:solidFill>
              </a:rPr>
              <a:t/>
            </a:r>
            <a:br>
              <a:rPr lang="en-US" dirty="0">
                <a:solidFill>
                  <a:srgbClr val="FF0000"/>
                </a:solidFill>
              </a:rPr>
            </a:br>
            <a:endParaRPr lang="en-US" dirty="0">
              <a:solidFill>
                <a:srgbClr val="FF0000"/>
              </a:solidFill>
            </a:endParaRPr>
          </a:p>
        </p:txBody>
      </p:sp>
      <p:sp>
        <p:nvSpPr>
          <p:cNvPr id="5" name="Content Placeholder 4"/>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a:solidFill>
                  <a:srgbClr val="FF0000"/>
                </a:solidFill>
              </a:rPr>
              <a:t>Political Parties: Organization that contests elections or otherwise contends for </a:t>
            </a:r>
            <a:r>
              <a:rPr lang="en-US" dirty="0" smtClean="0">
                <a:solidFill>
                  <a:srgbClr val="FF0000"/>
                </a:solidFill>
              </a:rPr>
              <a:t>power.</a:t>
            </a:r>
          </a:p>
          <a:p>
            <a:pPr lvl="1" fontAlgn="auto">
              <a:spcAft>
                <a:spcPts val="0"/>
              </a:spcAft>
              <a:buFont typeface="Arial" pitchFamily="34" charset="0"/>
              <a:buChar char="–"/>
              <a:defRPr/>
            </a:pPr>
            <a:r>
              <a:rPr lang="en-US" dirty="0" smtClean="0">
                <a:solidFill>
                  <a:srgbClr val="FF0000"/>
                </a:solidFill>
              </a:rPr>
              <a:t>Social </a:t>
            </a:r>
            <a:r>
              <a:rPr lang="en-US" dirty="0">
                <a:solidFill>
                  <a:srgbClr val="FF0000"/>
                </a:solidFill>
              </a:rPr>
              <a:t>Democratic Parties: Support the nationalization of industry, extensive social welfare programs, and greater </a:t>
            </a:r>
            <a:r>
              <a:rPr lang="en-US" dirty="0" smtClean="0">
                <a:solidFill>
                  <a:srgbClr val="FF0000"/>
                </a:solidFill>
              </a:rPr>
              <a:t>equality.</a:t>
            </a:r>
          </a:p>
          <a:p>
            <a:pPr lvl="1" fontAlgn="auto">
              <a:spcAft>
                <a:spcPts val="0"/>
              </a:spcAft>
              <a:buFont typeface="Arial" pitchFamily="34" charset="0"/>
              <a:buChar char="–"/>
              <a:defRPr/>
            </a:pPr>
            <a:r>
              <a:rPr lang="en-US" dirty="0" smtClean="0">
                <a:solidFill>
                  <a:srgbClr val="FF0000"/>
                </a:solidFill>
              </a:rPr>
              <a:t>Center </a:t>
            </a:r>
            <a:r>
              <a:rPr lang="en-US" dirty="0">
                <a:solidFill>
                  <a:srgbClr val="FF0000"/>
                </a:solidFill>
              </a:rPr>
              <a:t>Parties: Liberals and </a:t>
            </a:r>
            <a:r>
              <a:rPr lang="en-US" dirty="0" smtClean="0">
                <a:solidFill>
                  <a:srgbClr val="FF0000"/>
                </a:solidFill>
              </a:rPr>
              <a:t>Radicals</a:t>
            </a:r>
          </a:p>
          <a:p>
            <a:pPr lvl="1" fontAlgn="auto">
              <a:spcAft>
                <a:spcPts val="0"/>
              </a:spcAft>
              <a:buFont typeface="Arial" pitchFamily="34" charset="0"/>
              <a:buChar char="–"/>
              <a:defRPr/>
            </a:pPr>
            <a:r>
              <a:rPr lang="en-US" dirty="0" smtClean="0">
                <a:solidFill>
                  <a:srgbClr val="FF0000"/>
                </a:solidFill>
              </a:rPr>
              <a:t>Christian Democratic Parties</a:t>
            </a:r>
          </a:p>
          <a:p>
            <a:pPr lvl="1" fontAlgn="auto">
              <a:spcAft>
                <a:spcPts val="0"/>
              </a:spcAft>
              <a:buFont typeface="Arial" pitchFamily="34" charset="0"/>
              <a:buChar char="–"/>
              <a:defRPr/>
            </a:pPr>
            <a:r>
              <a:rPr lang="en-US" dirty="0" smtClean="0">
                <a:solidFill>
                  <a:srgbClr val="FF0000"/>
                </a:solidFill>
              </a:rPr>
              <a:t>Right </a:t>
            </a:r>
            <a:r>
              <a:rPr lang="en-US" dirty="0">
                <a:solidFill>
                  <a:srgbClr val="FF0000"/>
                </a:solidFill>
              </a:rPr>
              <a:t>Side: Dominated by </a:t>
            </a:r>
            <a:r>
              <a:rPr lang="en-US" dirty="0" smtClean="0">
                <a:solidFill>
                  <a:srgbClr val="FF0000"/>
                </a:solidFill>
              </a:rPr>
              <a:t>conservatives.</a:t>
            </a:r>
          </a:p>
          <a:p>
            <a:pPr lvl="1" fontAlgn="auto">
              <a:spcAft>
                <a:spcPts val="0"/>
              </a:spcAft>
              <a:buFont typeface="Arial" pitchFamily="34" charset="0"/>
              <a:buChar char="–"/>
              <a:defRPr/>
            </a:pPr>
            <a:r>
              <a:rPr lang="en-US" dirty="0" smtClean="0">
                <a:solidFill>
                  <a:srgbClr val="FF0000"/>
                </a:solidFill>
              </a:rPr>
              <a:t>Catch-All </a:t>
            </a:r>
            <a:r>
              <a:rPr lang="en-US" dirty="0">
                <a:solidFill>
                  <a:srgbClr val="FF0000"/>
                </a:solidFill>
              </a:rPr>
              <a:t>Parties: Term devised in the 1960s to describe a new type of political party that plays down ideology in favor of slogans, telegenic candidates, and the like.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b="1" smtClean="0">
                <a:solidFill>
                  <a:srgbClr val="FF0000"/>
                </a:solidFill>
              </a:rPr>
              <a:t>New Divisions</a:t>
            </a:r>
            <a:endParaRPr lang="en-US" smtClean="0">
              <a:solidFill>
                <a:srgbClr val="FF0000"/>
              </a:solidFill>
            </a:endParaRP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a:solidFill>
                  <a:srgbClr val="FF0000"/>
                </a:solidFill>
              </a:rPr>
              <a:t>This was a time period that revealed new issues, such as the differences between men and women, the  Gender Gap, or the safety and protection of our environment.</a:t>
            </a:r>
          </a:p>
          <a:p>
            <a:pPr fontAlgn="auto">
              <a:spcAft>
                <a:spcPts val="0"/>
              </a:spcAft>
              <a:buFont typeface="Arial" pitchFamily="34" charset="0"/>
              <a:buChar char="•"/>
              <a:defRPr/>
            </a:pPr>
            <a:r>
              <a:rPr lang="en-US" b="1" dirty="0">
                <a:solidFill>
                  <a:srgbClr val="FF0000"/>
                </a:solidFill>
              </a:rPr>
              <a:t>Postindustrial society: </a:t>
            </a:r>
            <a:r>
              <a:rPr lang="en-US" dirty="0">
                <a:solidFill>
                  <a:srgbClr val="FF0000"/>
                </a:solidFill>
              </a:rPr>
              <a:t>Society in which the dominant industries are in the service and high-tech sectors.</a:t>
            </a:r>
          </a:p>
          <a:p>
            <a:pPr fontAlgn="auto">
              <a:spcAft>
                <a:spcPts val="0"/>
              </a:spcAft>
              <a:buFont typeface="Arial" pitchFamily="34" charset="0"/>
              <a:buChar char="•"/>
              <a:defRPr/>
            </a:pPr>
            <a:r>
              <a:rPr lang="en-US" b="1" dirty="0" smtClean="0">
                <a:solidFill>
                  <a:srgbClr val="FF0000"/>
                </a:solidFill>
              </a:rPr>
              <a:t>Post materialism</a:t>
            </a:r>
            <a:r>
              <a:rPr lang="en-US" dirty="0" smtClean="0">
                <a:solidFill>
                  <a:srgbClr val="FF0000"/>
                </a:solidFill>
              </a:rPr>
              <a:t>: </a:t>
            </a:r>
            <a:r>
              <a:rPr lang="en-US" dirty="0">
                <a:solidFill>
                  <a:srgbClr val="FF0000"/>
                </a:solidFill>
              </a:rPr>
              <a:t>Theory that young middle-class voters are likely to support environmentalism, feminism, and other </a:t>
            </a:r>
            <a:r>
              <a:rPr lang="en-US" dirty="0" smtClean="0">
                <a:solidFill>
                  <a:srgbClr val="FF0000"/>
                </a:solidFill>
              </a:rPr>
              <a:t>new issues</a:t>
            </a:r>
            <a:r>
              <a:rPr lang="en-US" dirty="0">
                <a:solidFill>
                  <a:srgbClr val="FF0000"/>
                </a:solidFill>
              </a:rPr>
              <a:t>. </a:t>
            </a:r>
          </a:p>
          <a:p>
            <a:pPr fontAlgn="auto">
              <a:spcAft>
                <a:spcPts val="0"/>
              </a:spcAft>
              <a:buFont typeface="Arial" pitchFamily="34" charset="0"/>
              <a:buChar char="•"/>
              <a:defRPr/>
            </a:pPr>
            <a:r>
              <a:rPr lang="en-US" b="1" dirty="0">
                <a:solidFill>
                  <a:srgbClr val="FF0000"/>
                </a:solidFill>
              </a:rPr>
              <a:t>Greens: </a:t>
            </a:r>
            <a:r>
              <a:rPr lang="en-US" dirty="0">
                <a:solidFill>
                  <a:srgbClr val="FF0000"/>
                </a:solidFill>
              </a:rPr>
              <a:t>In Germany, the first major environmentally oriented party; a junior partner in government until 2006.</a:t>
            </a:r>
            <a:br>
              <a:rPr lang="en-US" dirty="0">
                <a:solidFill>
                  <a:srgbClr val="FF0000"/>
                </a:solidFill>
              </a:rPr>
            </a:br>
            <a:r>
              <a:rPr lang="en-US" dirty="0">
                <a:solidFill>
                  <a:srgbClr val="FF0000"/>
                </a:solidFill>
              </a:rPr>
              <a:t/>
            </a:r>
            <a:br>
              <a:rPr lang="en-US" dirty="0">
                <a:solidFill>
                  <a:srgbClr val="FF0000"/>
                </a:solidFill>
              </a:rPr>
            </a:br>
            <a:r>
              <a:rPr lang="en-US" b="1" dirty="0">
                <a:solidFill>
                  <a:srgbClr val="FF0000"/>
                </a:solidFill>
              </a:rPr>
              <a:t>Realignment: </a:t>
            </a:r>
            <a:r>
              <a:rPr lang="en-US" dirty="0">
                <a:solidFill>
                  <a:srgbClr val="FF0000"/>
                </a:solidFill>
              </a:rPr>
              <a:t>shift in the basic electoral balance of power in which substantial groups in a society change their </a:t>
            </a:r>
            <a:r>
              <a:rPr lang="en-US" dirty="0" smtClean="0">
                <a:solidFill>
                  <a:srgbClr val="FF0000"/>
                </a:solidFill>
              </a:rPr>
              <a:t>long-term </a:t>
            </a:r>
            <a:r>
              <a:rPr lang="en-US" dirty="0">
                <a:solidFill>
                  <a:srgbClr val="FF0000"/>
                </a:solidFill>
              </a:rPr>
              <a:t>party identification.</a:t>
            </a:r>
          </a:p>
          <a:p>
            <a:pPr fontAlgn="auto">
              <a:spcAft>
                <a:spcPts val="0"/>
              </a:spcAft>
              <a:buFont typeface="Arial" pitchFamily="34" charset="0"/>
              <a:buChar char="•"/>
              <a:defRPr/>
            </a:pPr>
            <a:r>
              <a:rPr lang="en-US" b="1" dirty="0">
                <a:solidFill>
                  <a:srgbClr val="FF0000"/>
                </a:solidFill>
              </a:rPr>
              <a:t>Interest Groups: </a:t>
            </a:r>
            <a:r>
              <a:rPr lang="en-US" dirty="0">
                <a:solidFill>
                  <a:srgbClr val="FF0000"/>
                </a:solidFill>
              </a:rPr>
              <a:t>An organization formed to work for the views of a relatively narrow group of people, such as a trade union or business association. </a:t>
            </a:r>
            <a:br>
              <a:rPr lang="en-US" dirty="0">
                <a:solidFill>
                  <a:srgbClr val="FF0000"/>
                </a:solidFill>
              </a:rPr>
            </a:br>
            <a:r>
              <a:rPr lang="en-US" dirty="0">
                <a:solidFill>
                  <a:srgbClr val="FF0000"/>
                </a:solidFill>
              </a:rPr>
              <a:t>Interest Groups represent the point of view of a certain interest; it is another way of political participation.</a:t>
            </a:r>
          </a:p>
          <a:p>
            <a:pPr fontAlgn="auto">
              <a:spcAft>
                <a:spcPts val="0"/>
              </a:spcAft>
              <a:buFont typeface="Arial" pitchFamily="34" charset="0"/>
              <a:buChar char="•"/>
              <a:defRPr/>
            </a:pPr>
            <a:r>
              <a:rPr lang="en-US" b="1" dirty="0">
                <a:solidFill>
                  <a:srgbClr val="FF0000"/>
                </a:solidFill>
              </a:rPr>
              <a:t>Political Protest: </a:t>
            </a:r>
            <a:r>
              <a:rPr lang="en-US" dirty="0">
                <a:solidFill>
                  <a:srgbClr val="FF0000"/>
                </a:solidFill>
              </a:rPr>
              <a:t>form of political participation.</a:t>
            </a:r>
          </a:p>
          <a:p>
            <a:pPr fontAlgn="auto">
              <a:spcAft>
                <a:spcPts val="0"/>
              </a:spcAft>
              <a:buFont typeface="Arial" pitchFamily="34" charset="0"/>
              <a:buChar cha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
            </a:r>
            <a:br>
              <a:rPr lang="en-US" b="1" dirty="0" smtClean="0"/>
            </a:br>
            <a:r>
              <a:rPr lang="en-US" b="1" dirty="0" smtClean="0">
                <a:solidFill>
                  <a:srgbClr val="FF0000"/>
                </a:solidFill>
              </a:rPr>
              <a:t>Presidential </a:t>
            </a:r>
            <a:r>
              <a:rPr lang="en-US" b="1" dirty="0">
                <a:solidFill>
                  <a:srgbClr val="FF0000"/>
                </a:solidFill>
              </a:rPr>
              <a:t>and Parliamentary Systems</a:t>
            </a:r>
            <a:r>
              <a:rPr lang="en-US" dirty="0"/>
              <a:t/>
            </a:r>
            <a:br>
              <a:rPr lang="en-US" dirty="0"/>
            </a:br>
            <a:endParaRPr lang="en-US"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a:solidFill>
                  <a:srgbClr val="FF0000"/>
                </a:solidFill>
              </a:rPr>
              <a:t>Both are based on competitive elections.</a:t>
            </a:r>
          </a:p>
          <a:p>
            <a:pPr fontAlgn="auto">
              <a:spcAft>
                <a:spcPts val="0"/>
              </a:spcAft>
              <a:buFont typeface="Arial" pitchFamily="34" charset="0"/>
              <a:buChar char="•"/>
              <a:defRPr/>
            </a:pPr>
            <a:r>
              <a:rPr lang="en-US" dirty="0">
                <a:solidFill>
                  <a:srgbClr val="FF0000"/>
                </a:solidFill>
              </a:rPr>
              <a:t>Presidential: The only on is in the US. The president deals with constant compromise, rapid decision making is difficult. Presidents bills go through the House and Senate, Committees, debates and </a:t>
            </a:r>
            <a:r>
              <a:rPr lang="en-US" dirty="0" err="1">
                <a:solidFill>
                  <a:srgbClr val="FF0000"/>
                </a:solidFill>
              </a:rPr>
              <a:t>ect</a:t>
            </a:r>
            <a:r>
              <a:rPr lang="en-US" dirty="0" smtClean="0">
                <a:solidFill>
                  <a:srgbClr val="FF0000"/>
                </a:solidFill>
              </a:rPr>
              <a:t>..</a:t>
            </a:r>
            <a:endParaRPr lang="en-US" dirty="0">
              <a:solidFill>
                <a:srgbClr val="FF0000"/>
              </a:solidFill>
            </a:endParaRPr>
          </a:p>
          <a:p>
            <a:pPr fontAlgn="auto">
              <a:spcAft>
                <a:spcPts val="0"/>
              </a:spcAft>
              <a:buFont typeface="Arial" pitchFamily="34" charset="0"/>
              <a:buChar char="•"/>
              <a:defRPr/>
            </a:pPr>
            <a:r>
              <a:rPr lang="en-US" dirty="0" smtClean="0">
                <a:solidFill>
                  <a:srgbClr val="FF0000"/>
                </a:solidFill>
              </a:rPr>
              <a:t>Parliamentary</a:t>
            </a:r>
            <a:r>
              <a:rPr lang="en-US" dirty="0">
                <a:solidFill>
                  <a:srgbClr val="FF0000"/>
                </a:solidFill>
              </a:rPr>
              <a:t>: Prime Minister calls the shots and does not have to compromise. This causes the government to work quickly. Majority seats in the house basically gets what they want passes. The Prime Minister has so much leverage that he can get what he wants though parliament without worry about committee and debates. Important feature: </a:t>
            </a:r>
            <a:r>
              <a:rPr lang="en-US" b="1" dirty="0">
                <a:solidFill>
                  <a:srgbClr val="FF0000"/>
                </a:solidFill>
              </a:rPr>
              <a:t>Cabinet Responsibility(Principle that requires a prime minister and government to retain the support of a parliamentary majority. )</a:t>
            </a:r>
            <a:r>
              <a:rPr lang="en-US" dirty="0"/>
              <a:t/>
            </a:r>
            <a:br>
              <a:rPr lang="en-US" dirty="0"/>
            </a:br>
            <a:r>
              <a:rPr lang="en-US" dirty="0"/>
              <a:t/>
            </a:r>
            <a:br>
              <a:rPr lang="en-US" dirty="0"/>
            </a:b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b="1" smtClean="0">
                <a:solidFill>
                  <a:srgbClr val="FF0000"/>
                </a:solidFill>
              </a:rPr>
              <a:t>The Rest of the State</a:t>
            </a:r>
            <a:endParaRPr lang="en-US" smtClean="0">
              <a:solidFill>
                <a:srgbClr val="FF0000"/>
              </a:solidFill>
            </a:endParaRPr>
          </a:p>
        </p:txBody>
      </p:sp>
      <p:sp>
        <p:nvSpPr>
          <p:cNvPr id="3" name="Content Placeholder 2"/>
          <p:cNvSpPr>
            <a:spLocks noGrp="1"/>
          </p:cNvSpPr>
          <p:nvPr>
            <p:ph sz="half" idx="1"/>
          </p:nvPr>
        </p:nvSpPr>
        <p:spPr/>
        <p:txBody>
          <a:bodyPr rtlCol="0">
            <a:normAutofit fontScale="77500" lnSpcReduction="20000"/>
          </a:bodyPr>
          <a:lstStyle/>
          <a:p>
            <a:pPr fontAlgn="auto">
              <a:spcAft>
                <a:spcPts val="0"/>
              </a:spcAft>
              <a:buFont typeface="Arial" pitchFamily="34" charset="0"/>
              <a:buChar char="•"/>
              <a:defRPr/>
            </a:pPr>
            <a:r>
              <a:rPr lang="en-US" dirty="0" err="1">
                <a:solidFill>
                  <a:srgbClr val="FF0000"/>
                </a:solidFill>
              </a:rPr>
              <a:t>Beaucracy</a:t>
            </a:r>
            <a:r>
              <a:rPr lang="en-US" dirty="0">
                <a:solidFill>
                  <a:srgbClr val="FF0000"/>
                </a:solidFill>
              </a:rPr>
              <a:t>: The part of the government composed of technical experts and others who remain from administration to administration. </a:t>
            </a:r>
          </a:p>
          <a:p>
            <a:pPr fontAlgn="auto">
              <a:spcAft>
                <a:spcPts val="0"/>
              </a:spcAft>
              <a:buFont typeface="Arial" pitchFamily="34" charset="0"/>
              <a:buChar char="•"/>
              <a:defRPr/>
            </a:pPr>
            <a:r>
              <a:rPr lang="en-US" dirty="0">
                <a:solidFill>
                  <a:srgbClr val="FF0000"/>
                </a:solidFill>
              </a:rPr>
              <a:t>Iron triangles:  A variety of close relationships between business leaders, politicians, and civil servants. </a:t>
            </a:r>
          </a:p>
          <a:p>
            <a:pPr fontAlgn="auto">
              <a:spcAft>
                <a:spcPts val="0"/>
              </a:spcAft>
              <a:buFont typeface="Arial" pitchFamily="34" charset="0"/>
              <a:buChar char="•"/>
              <a:defRPr/>
            </a:pPr>
            <a:r>
              <a:rPr lang="en-US" dirty="0">
                <a:solidFill>
                  <a:srgbClr val="FF0000"/>
                </a:solidFill>
              </a:rPr>
              <a:t>Integrated Elite: In Japan, France, and Germany, refers to cooperation among government, business, and other interest groups.</a:t>
            </a:r>
          </a:p>
          <a:p>
            <a:pPr fontAlgn="auto">
              <a:spcAft>
                <a:spcPts val="0"/>
              </a:spcAft>
              <a:buFont typeface="Arial" pitchFamily="34" charset="0"/>
              <a:buChar char="•"/>
              <a:defRPr/>
            </a:pPr>
            <a:endParaRPr lang="en-US" dirty="0"/>
          </a:p>
        </p:txBody>
      </p:sp>
      <p:sp>
        <p:nvSpPr>
          <p:cNvPr id="4" name="Content Placeholder 3"/>
          <p:cNvSpPr>
            <a:spLocks noGrp="1"/>
          </p:cNvSpPr>
          <p:nvPr>
            <p:ph sz="half" idx="2"/>
          </p:nvPr>
        </p:nvSpPr>
        <p:spPr/>
        <p:txBody>
          <a:bodyPr rtlCol="0">
            <a:normAutofit fontScale="77500" lnSpcReduction="20000"/>
          </a:bodyPr>
          <a:lstStyle/>
          <a:p>
            <a:pPr fontAlgn="auto">
              <a:spcAft>
                <a:spcPts val="0"/>
              </a:spcAft>
              <a:buFont typeface="Arial" pitchFamily="34" charset="0"/>
              <a:buChar char="•"/>
              <a:defRPr/>
            </a:pPr>
            <a:endParaRPr lang="en-US" dirty="0"/>
          </a:p>
        </p:txBody>
      </p:sp>
      <p:pic>
        <p:nvPicPr>
          <p:cNvPr id="66564" name="Picture 2"/>
          <p:cNvPicPr>
            <a:picLocks noChangeAspect="1" noChangeArrowheads="1"/>
          </p:cNvPicPr>
          <p:nvPr/>
        </p:nvPicPr>
        <p:blipFill>
          <a:blip r:embed="rId2"/>
          <a:srcRect/>
          <a:stretch>
            <a:fillRect/>
          </a:stretch>
        </p:blipFill>
        <p:spPr bwMode="auto">
          <a:xfrm>
            <a:off x="4451350" y="1447800"/>
            <a:ext cx="4433888" cy="4800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
            </a:r>
            <a:br>
              <a:rPr lang="en-US" b="1" dirty="0" smtClean="0"/>
            </a:br>
            <a:r>
              <a:rPr lang="en-US" b="1" dirty="0" smtClean="0">
                <a:solidFill>
                  <a:srgbClr val="FF0000"/>
                </a:solidFill>
              </a:rPr>
              <a:t>The </a:t>
            </a:r>
            <a:r>
              <a:rPr lang="en-US" b="1" dirty="0">
                <a:solidFill>
                  <a:srgbClr val="FF0000"/>
                </a:solidFill>
              </a:rPr>
              <a:t>Interventionist State</a:t>
            </a:r>
            <a:r>
              <a:rPr lang="en-US" dirty="0"/>
              <a:t/>
            </a:r>
            <a:br>
              <a:rPr lang="en-US" dirty="0"/>
            </a:b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a:solidFill>
                  <a:srgbClr val="FF0000"/>
                </a:solidFill>
              </a:rPr>
              <a:t>Governments in industrialized democracies that pursue an active economic policy.</a:t>
            </a:r>
          </a:p>
          <a:p>
            <a:pPr fontAlgn="auto">
              <a:spcAft>
                <a:spcPts val="0"/>
              </a:spcAft>
              <a:buFont typeface="Arial" pitchFamily="34" charset="0"/>
              <a:buChar char="•"/>
              <a:defRPr/>
            </a:pPr>
            <a:r>
              <a:rPr lang="en-US" dirty="0">
                <a:solidFill>
                  <a:srgbClr val="FF0000"/>
                </a:solidFill>
              </a:rPr>
              <a:t>Social </a:t>
            </a:r>
            <a:r>
              <a:rPr lang="en-US" dirty="0" smtClean="0">
                <a:solidFill>
                  <a:srgbClr val="FF0000"/>
                </a:solidFill>
              </a:rPr>
              <a:t>Services:</a:t>
            </a:r>
          </a:p>
          <a:p>
            <a:pPr lvl="1" fontAlgn="auto">
              <a:spcAft>
                <a:spcPts val="0"/>
              </a:spcAft>
              <a:buFont typeface="Arial" pitchFamily="34" charset="0"/>
              <a:buChar char="–"/>
              <a:defRPr/>
            </a:pPr>
            <a:r>
              <a:rPr lang="en-US" dirty="0" smtClean="0">
                <a:solidFill>
                  <a:srgbClr val="FF0000"/>
                </a:solidFill>
              </a:rPr>
              <a:t>Basic </a:t>
            </a:r>
            <a:r>
              <a:rPr lang="en-US" dirty="0">
                <a:solidFill>
                  <a:srgbClr val="FF0000"/>
                </a:solidFill>
              </a:rPr>
              <a:t>Health Care and </a:t>
            </a:r>
            <a:r>
              <a:rPr lang="en-US" dirty="0" smtClean="0">
                <a:solidFill>
                  <a:srgbClr val="FF0000"/>
                </a:solidFill>
              </a:rPr>
              <a:t>Education</a:t>
            </a:r>
          </a:p>
          <a:p>
            <a:pPr lvl="1" fontAlgn="auto">
              <a:spcAft>
                <a:spcPts val="0"/>
              </a:spcAft>
              <a:buFont typeface="Arial" pitchFamily="34" charset="0"/>
              <a:buChar char="–"/>
              <a:defRPr/>
            </a:pPr>
            <a:r>
              <a:rPr lang="en-US" dirty="0" smtClean="0">
                <a:solidFill>
                  <a:srgbClr val="FF0000"/>
                </a:solidFill>
              </a:rPr>
              <a:t>Subsidized </a:t>
            </a:r>
            <a:r>
              <a:rPr lang="en-US" dirty="0">
                <a:solidFill>
                  <a:srgbClr val="FF0000"/>
                </a:solidFill>
              </a:rPr>
              <a:t>and/or free education at all </a:t>
            </a:r>
            <a:r>
              <a:rPr lang="en-US" dirty="0" smtClean="0">
                <a:solidFill>
                  <a:srgbClr val="FF0000"/>
                </a:solidFill>
              </a:rPr>
              <a:t>levels</a:t>
            </a:r>
          </a:p>
          <a:p>
            <a:pPr lvl="1" fontAlgn="auto">
              <a:spcAft>
                <a:spcPts val="0"/>
              </a:spcAft>
              <a:buFont typeface="Arial" pitchFamily="34" charset="0"/>
              <a:buChar char="–"/>
              <a:defRPr/>
            </a:pPr>
            <a:r>
              <a:rPr lang="en-US" dirty="0" smtClean="0">
                <a:solidFill>
                  <a:srgbClr val="FF0000"/>
                </a:solidFill>
              </a:rPr>
              <a:t>Unemployment compensation</a:t>
            </a:r>
          </a:p>
          <a:p>
            <a:pPr lvl="1" fontAlgn="auto">
              <a:spcAft>
                <a:spcPts val="0"/>
              </a:spcAft>
              <a:buFont typeface="Arial" pitchFamily="34" charset="0"/>
              <a:buChar char="–"/>
              <a:defRPr/>
            </a:pPr>
            <a:r>
              <a:rPr lang="en-US" dirty="0" smtClean="0">
                <a:solidFill>
                  <a:srgbClr val="FF0000"/>
                </a:solidFill>
              </a:rPr>
              <a:t>Pensions </a:t>
            </a:r>
            <a:r>
              <a:rPr lang="en-US" dirty="0">
                <a:solidFill>
                  <a:srgbClr val="FF0000"/>
                </a:solidFill>
              </a:rPr>
              <a:t>and other Programs for </a:t>
            </a:r>
            <a:r>
              <a:rPr lang="en-US" dirty="0" smtClean="0">
                <a:solidFill>
                  <a:srgbClr val="FF0000"/>
                </a:solidFill>
              </a:rPr>
              <a:t>seniors</a:t>
            </a:r>
          </a:p>
          <a:p>
            <a:pPr lvl="1" fontAlgn="auto">
              <a:spcAft>
                <a:spcPts val="0"/>
              </a:spcAft>
              <a:buFont typeface="Arial" pitchFamily="34" charset="0"/>
              <a:buChar char="–"/>
              <a:defRPr/>
            </a:pPr>
            <a:r>
              <a:rPr lang="en-US" dirty="0" smtClean="0">
                <a:solidFill>
                  <a:srgbClr val="FF0000"/>
                </a:solidFill>
              </a:rPr>
              <a:t>Capitalist </a:t>
            </a:r>
            <a:r>
              <a:rPr lang="en-US" dirty="0">
                <a:solidFill>
                  <a:srgbClr val="FF0000"/>
                </a:solidFill>
              </a:rPr>
              <a:t>economies, most businesses are privately </a:t>
            </a:r>
            <a:r>
              <a:rPr lang="en-US" dirty="0" smtClean="0">
                <a:solidFill>
                  <a:srgbClr val="FF0000"/>
                </a:solidFill>
              </a:rPr>
              <a:t>owned.</a:t>
            </a:r>
            <a:endParaRPr lang="en-US" dirty="0">
              <a:solidFill>
                <a:srgbClr val="FF0000"/>
              </a:solidFill>
            </a:endParaRPr>
          </a:p>
          <a:p>
            <a:pPr marL="457200" lvl="1" indent="0" fontAlgn="auto">
              <a:spcAft>
                <a:spcPts val="0"/>
              </a:spcAft>
              <a:buFont typeface="Arial" pitchFamily="34" charset="0"/>
              <a:buNone/>
              <a:defRPr/>
            </a:pPr>
            <a:r>
              <a:rPr lang="en-US" b="1" dirty="0" smtClean="0">
                <a:solidFill>
                  <a:srgbClr val="FF0000"/>
                </a:solidFill>
              </a:rPr>
              <a:t>Privatization</a:t>
            </a:r>
            <a:r>
              <a:rPr lang="en-US" dirty="0">
                <a:solidFill>
                  <a:srgbClr val="FF0000"/>
                </a:solidFill>
              </a:rPr>
              <a:t>: The selling off of state-owned companies.</a:t>
            </a:r>
          </a:p>
          <a:p>
            <a:pPr fontAlgn="auto">
              <a:spcAft>
                <a:spcPts val="0"/>
              </a:spcAft>
              <a:buFont typeface="Arial" pitchFamily="34" charset="0"/>
              <a:buChar char="•"/>
              <a:defRPr/>
            </a:pPr>
            <a:endParaRPr lang="en-US"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Great Britain </a:t>
            </a:r>
            <a:endParaRPr lang="en-US" dirty="0">
              <a:solidFill>
                <a:schemeClr val="tx2">
                  <a:lumMod val="60000"/>
                  <a:lumOff val="40000"/>
                </a:schemeClr>
              </a:solidFill>
            </a:endParaRPr>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Chapter 4</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b="1" dirty="0" smtClean="0">
                <a:solidFill>
                  <a:schemeClr val="tx2">
                    <a:lumMod val="60000"/>
                    <a:lumOff val="40000"/>
                  </a:schemeClr>
                </a:solidFill>
              </a:rPr>
              <a:t>Gradualism</a:t>
            </a:r>
            <a:endParaRPr lang="en-US" b="1" dirty="0">
              <a:solidFill>
                <a:schemeClr val="tx2">
                  <a:lumMod val="60000"/>
                  <a:lumOff val="40000"/>
                </a:schemeClr>
              </a:solidFill>
            </a:endParaRPr>
          </a:p>
        </p:txBody>
      </p:sp>
      <p:sp>
        <p:nvSpPr>
          <p:cNvPr id="5" name="Content Placeholder 4"/>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tx2">
                    <a:lumMod val="60000"/>
                    <a:lumOff val="40000"/>
                  </a:schemeClr>
                </a:solidFill>
              </a:rPr>
              <a:t>Gradualism: </a:t>
            </a:r>
            <a:r>
              <a:rPr lang="en-US" dirty="0">
                <a:solidFill>
                  <a:schemeClr val="tx2">
                    <a:lumMod val="60000"/>
                    <a:lumOff val="40000"/>
                  </a:schemeClr>
                </a:solidFill>
              </a:rPr>
              <a:t>the concept of gradualism is used to describe the belief that change ought to be brought about in small, discrete increments rather than in abrupt strokes such as </a:t>
            </a:r>
            <a:r>
              <a:rPr lang="en-US" dirty="0" smtClean="0">
                <a:solidFill>
                  <a:schemeClr val="tx2">
                    <a:lumMod val="60000"/>
                    <a:lumOff val="40000"/>
                  </a:schemeClr>
                </a:solidFill>
              </a:rPr>
              <a:t>revolutions </a:t>
            </a:r>
            <a:r>
              <a:rPr lang="en-US" dirty="0">
                <a:solidFill>
                  <a:schemeClr val="tx2">
                    <a:lumMod val="60000"/>
                    <a:lumOff val="40000"/>
                  </a:schemeClr>
                </a:solidFill>
              </a:rPr>
              <a:t>or </a:t>
            </a:r>
            <a:r>
              <a:rPr lang="en-US" dirty="0" smtClean="0">
                <a:solidFill>
                  <a:schemeClr val="tx2">
                    <a:lumMod val="60000"/>
                    <a:lumOff val="40000"/>
                  </a:schemeClr>
                </a:solidFill>
              </a:rPr>
              <a:t>uprising.  </a:t>
            </a:r>
          </a:p>
          <a:p>
            <a:pPr fontAlgn="auto">
              <a:spcAft>
                <a:spcPts val="0"/>
              </a:spcAft>
              <a:buFont typeface="Arial" pitchFamily="34" charset="0"/>
              <a:buChar char="•"/>
              <a:defRPr/>
            </a:pPr>
            <a:r>
              <a:rPr lang="en-US" dirty="0" smtClean="0">
                <a:solidFill>
                  <a:schemeClr val="tx2">
                    <a:lumMod val="60000"/>
                    <a:lumOff val="40000"/>
                  </a:schemeClr>
                </a:solidFill>
              </a:rPr>
              <a:t>The Brits are known for the gradual change over time, unlike Russia and China. </a:t>
            </a:r>
            <a:endParaRPr lang="en-US" dirty="0">
              <a:solidFill>
                <a:schemeClr val="tx2">
                  <a:lumMod val="60000"/>
                  <a:lumOff val="40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Basics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solidFill>
                  <a:schemeClr val="tx2">
                    <a:lumMod val="60000"/>
                    <a:lumOff val="40000"/>
                  </a:schemeClr>
                </a:solidFill>
              </a:rPr>
              <a:t>6 predominantly Protestant Countries of Ireland. </a:t>
            </a:r>
          </a:p>
          <a:p>
            <a:pPr fontAlgn="auto">
              <a:spcAft>
                <a:spcPts val="0"/>
              </a:spcAft>
              <a:buFont typeface="Arial" pitchFamily="34" charset="0"/>
              <a:buChar char="•"/>
              <a:defRPr/>
            </a:pPr>
            <a:r>
              <a:rPr lang="en-US" dirty="0" smtClean="0">
                <a:solidFill>
                  <a:schemeClr val="tx2">
                    <a:lumMod val="60000"/>
                    <a:lumOff val="40000"/>
                  </a:schemeClr>
                </a:solidFill>
              </a:rPr>
              <a:t>UK has just over 60 million people.</a:t>
            </a:r>
          </a:p>
          <a:p>
            <a:pPr fontAlgn="auto">
              <a:spcAft>
                <a:spcPts val="0"/>
              </a:spcAft>
              <a:buFont typeface="Arial" pitchFamily="34" charset="0"/>
              <a:buChar char="•"/>
              <a:defRPr/>
            </a:pPr>
            <a:r>
              <a:rPr lang="en-US" dirty="0" smtClean="0">
                <a:solidFill>
                  <a:schemeClr val="tx2">
                    <a:lumMod val="60000"/>
                    <a:lumOff val="40000"/>
                  </a:schemeClr>
                </a:solidFill>
              </a:rPr>
              <a:t>Britain has become more diverse, it is no longer an all white country.</a:t>
            </a:r>
          </a:p>
          <a:p>
            <a:pPr fontAlgn="auto">
              <a:spcAft>
                <a:spcPts val="0"/>
              </a:spcAft>
              <a:buFont typeface="Arial" pitchFamily="34" charset="0"/>
              <a:buChar char="•"/>
              <a:defRPr/>
            </a:pPr>
            <a:r>
              <a:rPr lang="en-US" dirty="0" smtClean="0">
                <a:solidFill>
                  <a:schemeClr val="tx2">
                    <a:lumMod val="60000"/>
                    <a:lumOff val="40000"/>
                  </a:schemeClr>
                </a:solidFill>
              </a:rPr>
              <a:t>Economic Decline</a:t>
            </a:r>
          </a:p>
          <a:p>
            <a:pPr fontAlgn="auto">
              <a:spcAft>
                <a:spcPts val="0"/>
              </a:spcAft>
              <a:buFont typeface="Arial" pitchFamily="34" charset="0"/>
              <a:buChar char="•"/>
              <a:defRPr/>
            </a:pPr>
            <a:r>
              <a:rPr lang="en-US" dirty="0" smtClean="0">
                <a:solidFill>
                  <a:schemeClr val="tx2">
                    <a:lumMod val="60000"/>
                    <a:lumOff val="40000"/>
                  </a:schemeClr>
                </a:solidFill>
              </a:rPr>
              <a:t>Welfare state is still strong.</a:t>
            </a:r>
            <a:endParaRPr lang="en-US" dirty="0">
              <a:solidFill>
                <a:schemeClr val="tx2">
                  <a:lumMod val="60000"/>
                  <a:lumOff val="40000"/>
                </a:schemeClr>
              </a:solidFill>
            </a:endParaRPr>
          </a:p>
          <a:p>
            <a:pPr fontAlgn="auto">
              <a:spcAft>
                <a:spcPts val="0"/>
              </a:spcAft>
              <a:buFont typeface="Arial" pitchFamily="34" charset="0"/>
              <a:buChar char="•"/>
              <a:defRPr/>
            </a:pPr>
            <a:r>
              <a:rPr lang="en-US" dirty="0" smtClean="0">
                <a:solidFill>
                  <a:schemeClr val="tx2">
                    <a:lumMod val="60000"/>
                    <a:lumOff val="40000"/>
                  </a:schemeClr>
                </a:solidFill>
              </a:rPr>
              <a:t>Social Class: In Britain it is easy to tell one’s social class  by the clothing they were, their accents, or the sport the play.</a:t>
            </a:r>
          </a:p>
          <a:p>
            <a:pPr lvl="1" fontAlgn="auto">
              <a:spcAft>
                <a:spcPts val="0"/>
              </a:spcAft>
              <a:buFont typeface="Arial" pitchFamily="34" charset="0"/>
              <a:buChar char="–"/>
              <a:defRPr/>
            </a:pPr>
            <a:r>
              <a:rPr lang="en-US" dirty="0" smtClean="0">
                <a:solidFill>
                  <a:schemeClr val="tx2">
                    <a:lumMod val="60000"/>
                    <a:lumOff val="40000"/>
                  </a:schemeClr>
                </a:solidFill>
              </a:rPr>
              <a:t>EX: Soccer is an upper-class sport while Rugby Union is a middle-class sport.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Evolution of the British State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tx2">
                    <a:lumMod val="60000"/>
                    <a:lumOff val="40000"/>
                  </a:schemeClr>
                </a:solidFill>
              </a:rPr>
              <a:t>Evolution:</a:t>
            </a:r>
          </a:p>
          <a:p>
            <a:pPr lvl="1" fontAlgn="auto">
              <a:spcAft>
                <a:spcPts val="0"/>
              </a:spcAft>
              <a:buFont typeface="Arial" pitchFamily="34" charset="0"/>
              <a:buChar char="–"/>
              <a:defRPr/>
            </a:pPr>
            <a:r>
              <a:rPr lang="en-US" dirty="0" smtClean="0">
                <a:solidFill>
                  <a:schemeClr val="tx2">
                    <a:lumMod val="60000"/>
                    <a:lumOff val="40000"/>
                  </a:schemeClr>
                </a:solidFill>
              </a:rPr>
              <a:t>Defined Religion</a:t>
            </a:r>
          </a:p>
          <a:p>
            <a:pPr lvl="1" fontAlgn="auto">
              <a:spcAft>
                <a:spcPts val="0"/>
              </a:spcAft>
              <a:buFont typeface="Arial" pitchFamily="34" charset="0"/>
              <a:buChar char="–"/>
              <a:defRPr/>
            </a:pPr>
            <a:r>
              <a:rPr lang="en-US" dirty="0" smtClean="0">
                <a:solidFill>
                  <a:schemeClr val="tx2">
                    <a:lumMod val="60000"/>
                    <a:lumOff val="40000"/>
                  </a:schemeClr>
                </a:solidFill>
              </a:rPr>
              <a:t>Building the Nation State</a:t>
            </a:r>
          </a:p>
          <a:p>
            <a:pPr lvl="1" fontAlgn="auto">
              <a:spcAft>
                <a:spcPts val="0"/>
              </a:spcAft>
              <a:buFont typeface="Arial" pitchFamily="34" charset="0"/>
              <a:buChar char="–"/>
              <a:defRPr/>
            </a:pPr>
            <a:r>
              <a:rPr lang="en-US" dirty="0" smtClean="0">
                <a:solidFill>
                  <a:schemeClr val="tx2">
                    <a:lumMod val="60000"/>
                    <a:lumOff val="40000"/>
                  </a:schemeClr>
                </a:solidFill>
              </a:rPr>
              <a:t>Establishing Liberal Democracy</a:t>
            </a:r>
          </a:p>
          <a:p>
            <a:pPr lvl="1" fontAlgn="auto">
              <a:spcAft>
                <a:spcPts val="0"/>
              </a:spcAft>
              <a:buFont typeface="Arial" pitchFamily="34" charset="0"/>
              <a:buChar char="–"/>
              <a:defRPr/>
            </a:pPr>
            <a:r>
              <a:rPr lang="en-US" dirty="0" smtClean="0">
                <a:solidFill>
                  <a:schemeClr val="tx2">
                    <a:lumMod val="60000"/>
                    <a:lumOff val="40000"/>
                  </a:schemeClr>
                </a:solidFill>
              </a:rPr>
              <a:t>Dealing with Industrial Revolution </a:t>
            </a:r>
          </a:p>
          <a:p>
            <a:pPr marL="457200" lvl="1" indent="0" fontAlgn="auto">
              <a:spcAft>
                <a:spcPts val="0"/>
              </a:spcAft>
              <a:buFont typeface="Arial" pitchFamily="34" charset="0"/>
              <a:buNone/>
              <a:defRPr/>
            </a:pPr>
            <a:r>
              <a:rPr lang="en-US" dirty="0" smtClean="0">
                <a:solidFill>
                  <a:schemeClr val="tx2">
                    <a:lumMod val="60000"/>
                    <a:lumOff val="40000"/>
                  </a:schemeClr>
                </a:solidFill>
              </a:rPr>
              <a:t>The Brits were able to deal with these events separately and did not need to create a written constitution thanks to gradualism.</a:t>
            </a:r>
          </a:p>
          <a:p>
            <a:pPr lvl="1" fontAlgn="auto">
              <a:spcAft>
                <a:spcPts val="0"/>
              </a:spcAft>
              <a:buFont typeface="Arial" pitchFamily="34" charset="0"/>
              <a:buChar char="–"/>
              <a:defRPr/>
            </a:pPr>
            <a:endParaRPr lang="en-US" dirty="0">
              <a:solidFill>
                <a:schemeClr val="tx2">
                  <a:lumMod val="60000"/>
                  <a:lumOff val="40000"/>
                </a:schemeClr>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46037"/>
          </a:xfrm>
        </p:spPr>
        <p:txBody>
          <a:bodyPr rtlCol="0">
            <a:normAutofit fontScale="90000"/>
          </a:bodyPr>
          <a:lstStyle/>
          <a:p>
            <a:pPr fontAlgn="auto">
              <a:spcAft>
                <a:spcPts val="0"/>
              </a:spcAft>
              <a:defRPr/>
            </a:pP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762000"/>
            <a:ext cx="8077200" cy="5364163"/>
          </a:xfrm>
        </p:spPr>
        <p:txBody>
          <a:bodyPr rtlCol="0">
            <a:normAutofit fontScale="92500" lnSpcReduction="20000"/>
          </a:bodyPr>
          <a:lstStyle/>
          <a:p>
            <a:pPr fontAlgn="auto">
              <a:spcAft>
                <a:spcPts val="0"/>
              </a:spcAft>
              <a:buFont typeface="Arial" pitchFamily="34" charset="0"/>
              <a:buChar char="•"/>
              <a:defRPr/>
            </a:pPr>
            <a:r>
              <a:rPr lang="en-US" dirty="0" smtClean="0">
                <a:solidFill>
                  <a:schemeClr val="tx2">
                    <a:lumMod val="60000"/>
                    <a:lumOff val="40000"/>
                  </a:schemeClr>
                </a:solidFill>
              </a:rPr>
              <a:t>The Broad Sweep of British History</a:t>
            </a:r>
          </a:p>
          <a:p>
            <a:pPr lvl="1" fontAlgn="auto">
              <a:spcAft>
                <a:spcPts val="0"/>
              </a:spcAft>
              <a:buFont typeface="Arial" pitchFamily="34" charset="0"/>
              <a:buChar char="–"/>
              <a:defRPr/>
            </a:pPr>
            <a:r>
              <a:rPr lang="en-US" dirty="0" smtClean="0">
                <a:solidFill>
                  <a:schemeClr val="tx2">
                    <a:lumMod val="60000"/>
                    <a:lumOff val="40000"/>
                  </a:schemeClr>
                </a:solidFill>
              </a:rPr>
              <a:t>(1215) King George forced to sign the Magna </a:t>
            </a:r>
            <a:r>
              <a:rPr lang="en-US" dirty="0" err="1" smtClean="0">
                <a:solidFill>
                  <a:schemeClr val="tx2">
                    <a:lumMod val="60000"/>
                    <a:lumOff val="40000"/>
                  </a:schemeClr>
                </a:solidFill>
              </a:rPr>
              <a:t>Carta</a:t>
            </a:r>
            <a:r>
              <a:rPr lang="en-US" dirty="0" smtClean="0">
                <a:solidFill>
                  <a:schemeClr val="tx2">
                    <a:lumMod val="60000"/>
                    <a:lumOff val="40000"/>
                  </a:schemeClr>
                </a:solidFill>
              </a:rPr>
              <a:t>, getting rid of an absolute monarchy.</a:t>
            </a:r>
          </a:p>
          <a:p>
            <a:pPr lvl="1" fontAlgn="auto">
              <a:spcAft>
                <a:spcPts val="0"/>
              </a:spcAft>
              <a:buFont typeface="Arial" pitchFamily="34" charset="0"/>
              <a:buChar char="–"/>
              <a:defRPr/>
            </a:pPr>
            <a:r>
              <a:rPr lang="en-US" dirty="0" smtClean="0">
                <a:solidFill>
                  <a:schemeClr val="tx2">
                    <a:lumMod val="60000"/>
                    <a:lumOff val="40000"/>
                  </a:schemeClr>
                </a:solidFill>
              </a:rPr>
              <a:t>King and Parliament start to shared power/ religion Removed from the Political World</a:t>
            </a:r>
          </a:p>
          <a:p>
            <a:pPr lvl="1" fontAlgn="auto">
              <a:spcAft>
                <a:spcPts val="0"/>
              </a:spcAft>
              <a:buFont typeface="Arial" pitchFamily="34" charset="0"/>
              <a:buChar char="–"/>
              <a:defRPr/>
            </a:pPr>
            <a:r>
              <a:rPr lang="en-US" dirty="0" smtClean="0">
                <a:solidFill>
                  <a:schemeClr val="tx2">
                    <a:lumMod val="60000"/>
                    <a:lumOff val="40000"/>
                  </a:schemeClr>
                </a:solidFill>
              </a:rPr>
              <a:t>Decline of Royal Power</a:t>
            </a:r>
          </a:p>
          <a:p>
            <a:pPr lvl="1" fontAlgn="auto">
              <a:spcAft>
                <a:spcPts val="0"/>
              </a:spcAft>
              <a:buFont typeface="Arial" pitchFamily="34" charset="0"/>
              <a:buChar char="–"/>
              <a:defRPr/>
            </a:pPr>
            <a:r>
              <a:rPr lang="en-US" b="1" dirty="0" smtClean="0">
                <a:solidFill>
                  <a:schemeClr val="tx2">
                    <a:lumMod val="60000"/>
                    <a:lumOff val="40000"/>
                  </a:schemeClr>
                </a:solidFill>
              </a:rPr>
              <a:t>Great Reform Act of 1832:</a:t>
            </a:r>
            <a:r>
              <a:rPr lang="en-US" dirty="0">
                <a:solidFill>
                  <a:schemeClr val="tx2">
                    <a:lumMod val="60000"/>
                    <a:lumOff val="40000"/>
                  </a:schemeClr>
                </a:solidFill>
              </a:rPr>
              <a:t>Law passed in 1832 that expanded the suffrage; widely seen as a key step toward democracy in Britain. </a:t>
            </a:r>
          </a:p>
          <a:p>
            <a:pPr lvl="1" fontAlgn="auto">
              <a:spcAft>
                <a:spcPts val="0"/>
              </a:spcAft>
              <a:buFont typeface="Arial" pitchFamily="34" charset="0"/>
              <a:buChar char="–"/>
              <a:defRPr/>
            </a:pPr>
            <a:r>
              <a:rPr lang="en-US" dirty="0" smtClean="0">
                <a:solidFill>
                  <a:schemeClr val="tx2">
                    <a:lumMod val="60000"/>
                    <a:lumOff val="40000"/>
                  </a:schemeClr>
                </a:solidFill>
              </a:rPr>
              <a:t>Class Conflict: Workers demand more rights, supports for the Labour Party vs. The Conservative Party</a:t>
            </a:r>
          </a:p>
          <a:p>
            <a:pPr lvl="2" fontAlgn="auto">
              <a:spcAft>
                <a:spcPts val="0"/>
              </a:spcAft>
              <a:buFont typeface="Arial" pitchFamily="34" charset="0"/>
              <a:buChar char="•"/>
              <a:defRPr/>
            </a:pPr>
            <a:r>
              <a:rPr lang="en-US" dirty="0" smtClean="0">
                <a:solidFill>
                  <a:schemeClr val="tx2">
                    <a:lumMod val="60000"/>
                    <a:lumOff val="40000"/>
                  </a:schemeClr>
                </a:solidFill>
              </a:rPr>
              <a:t>Trades Union Congress(Britain's </a:t>
            </a:r>
            <a:r>
              <a:rPr lang="en-US" dirty="0">
                <a:solidFill>
                  <a:schemeClr val="tx2">
                    <a:lumMod val="60000"/>
                    <a:lumOff val="40000"/>
                  </a:schemeClr>
                </a:solidFill>
              </a:rPr>
              <a:t>leading trade union </a:t>
            </a:r>
            <a:r>
              <a:rPr lang="en-US" dirty="0" smtClean="0">
                <a:solidFill>
                  <a:schemeClr val="tx2">
                    <a:lumMod val="60000"/>
                    <a:lumOff val="40000"/>
                  </a:schemeClr>
                </a:solidFill>
              </a:rPr>
              <a:t>confederation) called for a general strike in 1962.</a:t>
            </a:r>
            <a:endParaRPr lang="en-US" dirty="0">
              <a:solidFill>
                <a:schemeClr val="tx2">
                  <a:lumMod val="60000"/>
                  <a:lumOff val="4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t="3864" r="-407" b="4924"/>
          <a:stretch>
            <a:fillRect/>
          </a:stretch>
        </p:blipFill>
        <p:spPr bwMode="auto">
          <a:xfrm>
            <a:off x="152400" y="3160713"/>
            <a:ext cx="3749675" cy="3503612"/>
          </a:xfrm>
          <a:prstGeom prst="rect">
            <a:avLst/>
          </a:prstGeom>
          <a:noFill/>
          <a:ln w="9525">
            <a:noFill/>
            <a:miter lim="800000"/>
            <a:headEnd/>
            <a:tailEnd/>
          </a:ln>
        </p:spPr>
      </p:pic>
      <p:pic>
        <p:nvPicPr>
          <p:cNvPr id="18434" name="Picture 2"/>
          <p:cNvPicPr>
            <a:picLocks noChangeAspect="1" noChangeArrowheads="1"/>
          </p:cNvPicPr>
          <p:nvPr/>
        </p:nvPicPr>
        <p:blipFill>
          <a:blip r:embed="rId3"/>
          <a:srcRect l="2" t="4985" r="29852"/>
          <a:stretch>
            <a:fillRect/>
          </a:stretch>
        </p:blipFill>
        <p:spPr bwMode="auto">
          <a:xfrm>
            <a:off x="5280025" y="3162300"/>
            <a:ext cx="3841750" cy="363855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4">
                    <a:lumMod val="75000"/>
                  </a:schemeClr>
                </a:solidFill>
              </a:rPr>
              <a:t>BIG GOVERNMENT = BIG SPENDING</a:t>
            </a:r>
            <a:endParaRPr lang="en-US" dirty="0">
              <a:solidFill>
                <a:schemeClr val="accent4">
                  <a:lumMod val="75000"/>
                </a:schemeClr>
              </a:solidFill>
            </a:endParaRPr>
          </a:p>
        </p:txBody>
      </p:sp>
      <p:sp>
        <p:nvSpPr>
          <p:cNvPr id="18436" name="Content Placeholder 2"/>
          <p:cNvSpPr>
            <a:spLocks noGrp="1"/>
          </p:cNvSpPr>
          <p:nvPr>
            <p:ph idx="1"/>
          </p:nvPr>
        </p:nvSpPr>
        <p:spPr/>
        <p:txBody>
          <a:bodyPr/>
          <a:lstStyle/>
          <a:p>
            <a:r>
              <a:rPr lang="en-US" smtClean="0"/>
              <a:t>As the size of government increases, so does its budget</a:t>
            </a:r>
          </a:p>
          <a:p>
            <a:r>
              <a:rPr lang="en-US" smtClean="0"/>
              <a:t>Defense is about one-sixth of all federal expenditures.</a:t>
            </a:r>
          </a:p>
          <a:p>
            <a:r>
              <a:rPr lang="en-US" smtClean="0"/>
              <a:t>The biggest part of federal spending is now for income security programs.</a:t>
            </a:r>
          </a:p>
          <a:p>
            <a:pPr lvl="1"/>
            <a:r>
              <a:rPr lang="en-US" smtClean="0"/>
              <a:t> Social Security, Medicare, Medicad</a:t>
            </a:r>
          </a:p>
          <a:p>
            <a:pPr lvl="1"/>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52400"/>
            <a:ext cx="8229600" cy="122238"/>
          </a:xfrm>
        </p:spPr>
        <p:txBody>
          <a:bodyPr rtlCol="0">
            <a:normAutofit fontScale="90000"/>
          </a:bodyPr>
          <a:lstStyle/>
          <a:p>
            <a:pPr fontAlgn="auto">
              <a:spcAft>
                <a:spcPts val="0"/>
              </a:spcAft>
              <a:defRPr/>
            </a:pPr>
            <a:endParaRPr lang="en-US" dirty="0"/>
          </a:p>
        </p:txBody>
      </p:sp>
      <p:sp>
        <p:nvSpPr>
          <p:cNvPr id="3" name="Content Placeholder 2"/>
          <p:cNvSpPr>
            <a:spLocks noGrp="1"/>
          </p:cNvSpPr>
          <p:nvPr>
            <p:ph idx="1"/>
          </p:nvPr>
        </p:nvSpPr>
        <p:spPr>
          <a:xfrm>
            <a:off x="457200" y="381000"/>
            <a:ext cx="8229600" cy="5745163"/>
          </a:xfrm>
        </p:spPr>
        <p:txBody>
          <a:bodyPr rtlCol="0">
            <a:normAutofit lnSpcReduction="10000"/>
          </a:bodyPr>
          <a:lstStyle/>
          <a:p>
            <a:pPr fontAlgn="auto">
              <a:spcAft>
                <a:spcPts val="0"/>
              </a:spcAft>
              <a:buFont typeface="Arial" pitchFamily="34" charset="0"/>
              <a:buChar char="•"/>
              <a:defRPr/>
            </a:pPr>
            <a:r>
              <a:rPr lang="en-US" sz="2400" b="1" dirty="0" smtClean="0">
                <a:solidFill>
                  <a:schemeClr val="tx2">
                    <a:lumMod val="60000"/>
                    <a:lumOff val="40000"/>
                  </a:schemeClr>
                </a:solidFill>
              </a:rPr>
              <a:t>The Collectivist Consensus</a:t>
            </a:r>
          </a:p>
          <a:p>
            <a:pPr lvl="1" fontAlgn="auto">
              <a:spcAft>
                <a:spcPts val="0"/>
              </a:spcAft>
              <a:buFont typeface="Arial" pitchFamily="34" charset="0"/>
              <a:buChar char="–"/>
              <a:defRPr/>
            </a:pPr>
            <a:r>
              <a:rPr lang="en-US" sz="2400" dirty="0">
                <a:solidFill>
                  <a:schemeClr val="tx2">
                    <a:lumMod val="60000"/>
                    <a:lumOff val="40000"/>
                  </a:schemeClr>
                </a:solidFill>
              </a:rPr>
              <a:t>Cross-party British support for the welfare state that lasted until the late </a:t>
            </a:r>
            <a:r>
              <a:rPr lang="en-US" sz="2400" dirty="0" smtClean="0">
                <a:solidFill>
                  <a:schemeClr val="tx2">
                    <a:lumMod val="60000"/>
                    <a:lumOff val="40000"/>
                  </a:schemeClr>
                </a:solidFill>
              </a:rPr>
              <a:t>1970s.</a:t>
            </a:r>
          </a:p>
          <a:p>
            <a:pPr lvl="1" fontAlgn="auto">
              <a:spcAft>
                <a:spcPts val="0"/>
              </a:spcAft>
              <a:buFont typeface="Arial" pitchFamily="34" charset="0"/>
              <a:buChar char="–"/>
              <a:defRPr/>
            </a:pPr>
            <a:r>
              <a:rPr lang="en-US" sz="2400" dirty="0" smtClean="0">
                <a:solidFill>
                  <a:schemeClr val="tx2">
                    <a:lumMod val="60000"/>
                    <a:lumOff val="40000"/>
                  </a:schemeClr>
                </a:solidFill>
              </a:rPr>
              <a:t>Golden Period (1945-mid 1970’s)</a:t>
            </a:r>
          </a:p>
          <a:p>
            <a:pPr lvl="1" fontAlgn="auto">
              <a:spcAft>
                <a:spcPts val="0"/>
              </a:spcAft>
              <a:buFont typeface="Arial" pitchFamily="34" charset="0"/>
              <a:buChar char="–"/>
              <a:defRPr/>
            </a:pPr>
            <a:r>
              <a:rPr lang="en-US" sz="2400" dirty="0" smtClean="0">
                <a:solidFill>
                  <a:schemeClr val="tx2">
                    <a:lumMod val="60000"/>
                    <a:lumOff val="40000"/>
                  </a:schemeClr>
                </a:solidFill>
              </a:rPr>
              <a:t>Leaders from both parties were on agreement on a variety of issues.</a:t>
            </a:r>
          </a:p>
          <a:p>
            <a:pPr lvl="1" fontAlgn="auto">
              <a:spcAft>
                <a:spcPts val="0"/>
              </a:spcAft>
              <a:buFont typeface="Arial" pitchFamily="34" charset="0"/>
              <a:buChar char="–"/>
              <a:defRPr/>
            </a:pPr>
            <a:r>
              <a:rPr lang="en-US" sz="2400" dirty="0" err="1" smtClean="0">
                <a:solidFill>
                  <a:schemeClr val="tx2">
                    <a:lumMod val="60000"/>
                    <a:lumOff val="40000"/>
                  </a:schemeClr>
                </a:solidFill>
              </a:rPr>
              <a:t>Beveridge</a:t>
            </a:r>
            <a:r>
              <a:rPr lang="en-US" sz="2400" dirty="0">
                <a:solidFill>
                  <a:schemeClr val="tx2">
                    <a:lumMod val="60000"/>
                    <a:lumOff val="40000"/>
                  </a:schemeClr>
                </a:solidFill>
              </a:rPr>
              <a:t> Report: Published in the 1940s; set the stage for the British welfare state. </a:t>
            </a:r>
            <a:endParaRPr lang="en-US" sz="2400" dirty="0" smtClean="0">
              <a:solidFill>
                <a:schemeClr val="tx2">
                  <a:lumMod val="60000"/>
                  <a:lumOff val="40000"/>
                </a:schemeClr>
              </a:solidFill>
            </a:endParaRPr>
          </a:p>
          <a:p>
            <a:pPr lvl="1" fontAlgn="auto">
              <a:spcAft>
                <a:spcPts val="0"/>
              </a:spcAft>
              <a:buFont typeface="Arial" pitchFamily="34" charset="0"/>
              <a:buChar char="–"/>
              <a:defRPr/>
            </a:pPr>
            <a:r>
              <a:rPr lang="en-US" sz="2400" dirty="0" smtClean="0">
                <a:solidFill>
                  <a:schemeClr val="tx2">
                    <a:lumMod val="60000"/>
                    <a:lumOff val="40000"/>
                  </a:schemeClr>
                </a:solidFill>
              </a:rPr>
              <a:t>WWII jumped started the collectivist census.</a:t>
            </a:r>
          </a:p>
          <a:p>
            <a:pPr lvl="1" fontAlgn="auto">
              <a:spcAft>
                <a:spcPts val="0"/>
              </a:spcAft>
              <a:buFont typeface="Arial" pitchFamily="34" charset="0"/>
              <a:buChar char="–"/>
              <a:defRPr/>
            </a:pPr>
            <a:r>
              <a:rPr lang="en-US" sz="2400" dirty="0" smtClean="0">
                <a:solidFill>
                  <a:schemeClr val="tx2">
                    <a:lumMod val="60000"/>
                    <a:lumOff val="40000"/>
                  </a:schemeClr>
                </a:solidFill>
              </a:rPr>
              <a:t>The Collectivist Census failed because</a:t>
            </a:r>
          </a:p>
          <a:p>
            <a:pPr lvl="2" fontAlgn="auto">
              <a:spcAft>
                <a:spcPts val="0"/>
              </a:spcAft>
              <a:buFont typeface="Arial" pitchFamily="34" charset="0"/>
              <a:buChar char="•"/>
              <a:defRPr/>
            </a:pPr>
            <a:r>
              <a:rPr lang="en-US" dirty="0" smtClean="0">
                <a:solidFill>
                  <a:schemeClr val="tx2">
                    <a:lumMod val="60000"/>
                    <a:lumOff val="40000"/>
                  </a:schemeClr>
                </a:solidFill>
              </a:rPr>
              <a:t>It needed steady economic growth, which wasn’t happening.</a:t>
            </a:r>
          </a:p>
          <a:p>
            <a:pPr lvl="2" fontAlgn="auto">
              <a:spcAft>
                <a:spcPts val="0"/>
              </a:spcAft>
              <a:buFont typeface="Arial" pitchFamily="34" charset="0"/>
              <a:buChar char="•"/>
              <a:defRPr/>
            </a:pPr>
            <a:r>
              <a:rPr lang="en-US" dirty="0" smtClean="0">
                <a:solidFill>
                  <a:schemeClr val="tx2">
                    <a:lumMod val="60000"/>
                    <a:lumOff val="40000"/>
                  </a:schemeClr>
                </a:solidFill>
              </a:rPr>
              <a:t>There were to many diverse issues coming about that the parties could not agree upon.</a:t>
            </a:r>
          </a:p>
          <a:p>
            <a:pPr lvl="2" fontAlgn="auto">
              <a:spcAft>
                <a:spcPts val="0"/>
              </a:spcAft>
              <a:buFont typeface="Arial" pitchFamily="34" charset="0"/>
              <a:buChar char="•"/>
              <a:defRPr/>
            </a:pPr>
            <a:endParaRPr lang="en-US" dirty="0">
              <a:solidFill>
                <a:schemeClr val="tx2">
                  <a:lumMod val="60000"/>
                  <a:lumOff val="40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Political Participation</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tx2">
                    <a:lumMod val="60000"/>
                    <a:lumOff val="40000"/>
                  </a:schemeClr>
                </a:solidFill>
              </a:rPr>
              <a:t>1950’s: Low political participation.</a:t>
            </a:r>
          </a:p>
          <a:p>
            <a:pPr fontAlgn="auto">
              <a:spcAft>
                <a:spcPts val="0"/>
              </a:spcAft>
              <a:buFont typeface="Arial" pitchFamily="34" charset="0"/>
              <a:buChar char="•"/>
              <a:defRPr/>
            </a:pPr>
            <a:r>
              <a:rPr lang="en-US" dirty="0" smtClean="0">
                <a:solidFill>
                  <a:schemeClr val="tx2">
                    <a:lumMod val="60000"/>
                    <a:lumOff val="40000"/>
                  </a:schemeClr>
                </a:solidFill>
              </a:rPr>
              <a:t>1970’s: More people became politically involved, more protest.</a:t>
            </a:r>
          </a:p>
          <a:p>
            <a:pPr fontAlgn="auto">
              <a:spcAft>
                <a:spcPts val="0"/>
              </a:spcAft>
              <a:buFont typeface="Arial" pitchFamily="34" charset="0"/>
              <a:buChar char="•"/>
              <a:defRPr/>
            </a:pPr>
            <a:r>
              <a:rPr lang="en-US" dirty="0" smtClean="0">
                <a:solidFill>
                  <a:schemeClr val="tx2">
                    <a:lumMod val="60000"/>
                    <a:lumOff val="40000"/>
                  </a:schemeClr>
                </a:solidFill>
              </a:rPr>
              <a:t>1980’s: Unemployment rises, caused strikes, protests and violence.</a:t>
            </a:r>
          </a:p>
          <a:p>
            <a:pPr fontAlgn="auto">
              <a:spcAft>
                <a:spcPts val="0"/>
              </a:spcAft>
              <a:buFont typeface="Arial" pitchFamily="34" charset="0"/>
              <a:buChar char="•"/>
              <a:defRPr/>
            </a:pPr>
            <a:r>
              <a:rPr lang="en-US" dirty="0" smtClean="0">
                <a:solidFill>
                  <a:schemeClr val="tx2">
                    <a:lumMod val="60000"/>
                    <a:lumOff val="40000"/>
                  </a:schemeClr>
                </a:solidFill>
              </a:rPr>
              <a:t>Growing dissatisfaction with the right wing.</a:t>
            </a:r>
          </a:p>
          <a:p>
            <a:pPr fontAlgn="auto">
              <a:spcAft>
                <a:spcPts val="0"/>
              </a:spcAft>
              <a:buFont typeface="Arial" pitchFamily="34" charset="0"/>
              <a:buChar char="•"/>
              <a:defRPr/>
            </a:pPr>
            <a:r>
              <a:rPr lang="en-US" b="1" dirty="0" smtClean="0">
                <a:solidFill>
                  <a:schemeClr val="tx2">
                    <a:lumMod val="60000"/>
                    <a:lumOff val="40000"/>
                  </a:schemeClr>
                </a:solidFill>
              </a:rPr>
              <a:t>Manifesto: </a:t>
            </a:r>
            <a:r>
              <a:rPr lang="en-US" dirty="0" smtClean="0">
                <a:solidFill>
                  <a:schemeClr val="tx2">
                    <a:lumMod val="60000"/>
                    <a:lumOff val="40000"/>
                  </a:schemeClr>
                </a:solidFill>
              </a:rPr>
              <a:t>In </a:t>
            </a:r>
            <a:r>
              <a:rPr lang="en-US" dirty="0">
                <a:solidFill>
                  <a:schemeClr val="tx2">
                    <a:lumMod val="60000"/>
                    <a:lumOff val="40000"/>
                  </a:schemeClr>
                </a:solidFill>
              </a:rPr>
              <a:t>Britain and other parliamentary systems, another term for a </a:t>
            </a:r>
            <a:r>
              <a:rPr lang="en-US" dirty="0" smtClean="0">
                <a:solidFill>
                  <a:schemeClr val="tx2">
                    <a:lumMod val="60000"/>
                    <a:lumOff val="40000"/>
                  </a:schemeClr>
                </a:solidFill>
              </a:rPr>
              <a:t>party's </a:t>
            </a:r>
            <a:r>
              <a:rPr lang="en-US" dirty="0">
                <a:solidFill>
                  <a:schemeClr val="tx2">
                    <a:lumMod val="60000"/>
                    <a:lumOff val="40000"/>
                  </a:schemeClr>
                </a:solidFill>
              </a:rPr>
              <a:t>platform in an election campaign. </a:t>
            </a:r>
            <a:endParaRPr lang="en-US" b="1" dirty="0">
              <a:solidFill>
                <a:schemeClr val="tx2">
                  <a:lumMod val="60000"/>
                  <a:lumOff val="40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The Conservatives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z="2400" dirty="0" smtClean="0">
                <a:solidFill>
                  <a:schemeClr val="tx2">
                    <a:lumMod val="60000"/>
                    <a:lumOff val="40000"/>
                  </a:schemeClr>
                </a:solidFill>
              </a:rPr>
              <a:t>Britain's </a:t>
            </a:r>
            <a:r>
              <a:rPr lang="en-US" sz="2400" dirty="0">
                <a:solidFill>
                  <a:schemeClr val="tx2">
                    <a:lumMod val="60000"/>
                    <a:lumOff val="40000"/>
                  </a:schemeClr>
                </a:solidFill>
              </a:rPr>
              <a:t>most important right-of-center party, in power more often than not for two centuries. </a:t>
            </a:r>
            <a:endParaRPr lang="en-US" sz="2400" dirty="0" smtClean="0">
              <a:solidFill>
                <a:schemeClr val="tx2">
                  <a:lumMod val="60000"/>
                  <a:lumOff val="40000"/>
                </a:schemeClr>
              </a:solidFill>
            </a:endParaRPr>
          </a:p>
          <a:p>
            <a:pPr fontAlgn="auto">
              <a:spcAft>
                <a:spcPts val="0"/>
              </a:spcAft>
              <a:buFont typeface="Arial" pitchFamily="34" charset="0"/>
              <a:buChar char="•"/>
              <a:defRPr/>
            </a:pPr>
            <a:r>
              <a:rPr lang="en-US" sz="2400" dirty="0" smtClean="0">
                <a:solidFill>
                  <a:schemeClr val="tx2">
                    <a:lumMod val="60000"/>
                    <a:lumOff val="40000"/>
                  </a:schemeClr>
                </a:solidFill>
              </a:rPr>
              <a:t>Pragmatic Politicians: flexible with policies if the time permitted.</a:t>
            </a:r>
          </a:p>
          <a:p>
            <a:pPr fontAlgn="auto">
              <a:spcAft>
                <a:spcPts val="0"/>
              </a:spcAft>
              <a:buFont typeface="Arial" pitchFamily="34" charset="0"/>
              <a:buChar char="•"/>
              <a:defRPr/>
            </a:pPr>
            <a:r>
              <a:rPr lang="en-US" sz="2400" dirty="0" smtClean="0">
                <a:solidFill>
                  <a:schemeClr val="tx2">
                    <a:lumMod val="60000"/>
                    <a:lumOff val="40000"/>
                  </a:schemeClr>
                </a:solidFill>
              </a:rPr>
              <a:t>Noble Roots: High Class, connection  to the Royal beginning.</a:t>
            </a:r>
          </a:p>
          <a:p>
            <a:pPr fontAlgn="auto">
              <a:spcAft>
                <a:spcPts val="0"/>
              </a:spcAft>
              <a:buFont typeface="Arial" pitchFamily="34" charset="0"/>
              <a:buChar char="•"/>
              <a:defRPr/>
            </a:pPr>
            <a:r>
              <a:rPr lang="en-US" sz="2400" dirty="0" smtClean="0">
                <a:solidFill>
                  <a:schemeClr val="tx2">
                    <a:lumMod val="60000"/>
                    <a:lumOff val="40000"/>
                  </a:schemeClr>
                </a:solidFill>
              </a:rPr>
              <a:t>Elitist and effect organization.</a:t>
            </a:r>
            <a:endParaRPr lang="en-US" sz="2400" dirty="0">
              <a:solidFill>
                <a:schemeClr val="tx2">
                  <a:lumMod val="60000"/>
                  <a:lumOff val="40000"/>
                </a:schemeClr>
              </a:solidFill>
            </a:endParaRPr>
          </a:p>
          <a:p>
            <a:pPr fontAlgn="auto">
              <a:spcAft>
                <a:spcPts val="0"/>
              </a:spcAft>
              <a:buFont typeface="Arial" pitchFamily="34" charset="0"/>
              <a:buChar char="•"/>
              <a:defRPr/>
            </a:pPr>
            <a:r>
              <a:rPr lang="en-US" sz="2400" dirty="0" smtClean="0">
                <a:solidFill>
                  <a:schemeClr val="tx2">
                    <a:lumMod val="60000"/>
                    <a:lumOff val="40000"/>
                  </a:schemeClr>
                </a:solidFill>
              </a:rPr>
              <a:t>Thatcher: </a:t>
            </a:r>
            <a:r>
              <a:rPr lang="en-US" sz="2400" dirty="0">
                <a:solidFill>
                  <a:schemeClr val="tx2">
                    <a:lumMod val="60000"/>
                    <a:lumOff val="40000"/>
                  </a:schemeClr>
                </a:solidFill>
              </a:rPr>
              <a:t>Conservative and first woman prime minister of Great </a:t>
            </a:r>
            <a:r>
              <a:rPr lang="en-US" sz="2400" dirty="0" smtClean="0">
                <a:solidFill>
                  <a:schemeClr val="tx2">
                    <a:lumMod val="60000"/>
                    <a:lumOff val="40000"/>
                  </a:schemeClr>
                </a:solidFill>
              </a:rPr>
              <a:t>Britain. Privatization was what she was known for.</a:t>
            </a:r>
          </a:p>
          <a:p>
            <a:pPr fontAlgn="auto">
              <a:spcAft>
                <a:spcPts val="0"/>
              </a:spcAft>
              <a:buFont typeface="Arial" pitchFamily="34" charset="0"/>
              <a:buChar char="•"/>
              <a:defRPr/>
            </a:pPr>
            <a:r>
              <a:rPr lang="en-US" sz="2400" dirty="0" smtClean="0">
                <a:solidFill>
                  <a:schemeClr val="tx2">
                    <a:lumMod val="60000"/>
                    <a:lumOff val="40000"/>
                  </a:schemeClr>
                </a:solidFill>
              </a:rPr>
              <a:t>Thatcher was popular in the beginning but after her the conservative party had a hard time getting back on top.</a:t>
            </a:r>
            <a:endParaRPr lang="en-US" sz="2400" dirty="0">
              <a:solidFill>
                <a:schemeClr val="tx2">
                  <a:lumMod val="60000"/>
                  <a:lumOff val="40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The Labour Party</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sz="2800" dirty="0" smtClean="0">
                <a:solidFill>
                  <a:schemeClr val="tx2">
                    <a:lumMod val="60000"/>
                    <a:lumOff val="40000"/>
                  </a:schemeClr>
                </a:solidFill>
              </a:rPr>
              <a:t>A center-left </a:t>
            </a:r>
            <a:r>
              <a:rPr lang="en-US" sz="2800" dirty="0">
                <a:solidFill>
                  <a:schemeClr val="tx2">
                    <a:lumMod val="60000"/>
                    <a:lumOff val="40000"/>
                  </a:schemeClr>
                </a:solidFill>
              </a:rPr>
              <a:t>democratic socialist political party in the United Kingdom allied with the wider social democratic movement in Europe</a:t>
            </a:r>
            <a:r>
              <a:rPr lang="en-US" sz="2800" dirty="0" smtClean="0">
                <a:solidFill>
                  <a:schemeClr val="tx2">
                    <a:lumMod val="60000"/>
                    <a:lumOff val="40000"/>
                  </a:schemeClr>
                </a:solidFill>
              </a:rPr>
              <a:t>.</a:t>
            </a:r>
          </a:p>
          <a:p>
            <a:pPr fontAlgn="auto">
              <a:spcAft>
                <a:spcPts val="0"/>
              </a:spcAft>
              <a:buFont typeface="Arial" pitchFamily="34" charset="0"/>
              <a:buChar char="•"/>
              <a:defRPr/>
            </a:pPr>
            <a:r>
              <a:rPr lang="en-US" sz="2800" dirty="0" smtClean="0">
                <a:solidFill>
                  <a:schemeClr val="tx2">
                    <a:lumMod val="60000"/>
                    <a:lumOff val="40000"/>
                  </a:schemeClr>
                </a:solidFill>
              </a:rPr>
              <a:t>Alliance of trade unions, independent socialist movements and cooperative associations.</a:t>
            </a:r>
          </a:p>
          <a:p>
            <a:pPr fontAlgn="auto">
              <a:spcAft>
                <a:spcPts val="0"/>
              </a:spcAft>
              <a:buFont typeface="Arial" pitchFamily="34" charset="0"/>
              <a:buChar char="•"/>
              <a:defRPr/>
            </a:pPr>
            <a:r>
              <a:rPr lang="en-US" sz="2800" dirty="0" smtClean="0">
                <a:solidFill>
                  <a:schemeClr val="tx2">
                    <a:lumMod val="60000"/>
                    <a:lumOff val="40000"/>
                  </a:schemeClr>
                </a:solidFill>
              </a:rPr>
              <a:t>For a while, the Labour Party was doing so poorly that some feared that the Alliance(</a:t>
            </a:r>
            <a:r>
              <a:rPr lang="en-US" sz="2800" dirty="0" err="1" smtClean="0">
                <a:solidFill>
                  <a:schemeClr val="tx2">
                    <a:lumMod val="60000"/>
                    <a:lumOff val="40000"/>
                  </a:schemeClr>
                </a:solidFill>
              </a:rPr>
              <a:t>Lineral</a:t>
            </a:r>
            <a:r>
              <a:rPr lang="en-US" sz="2800" dirty="0" smtClean="0">
                <a:solidFill>
                  <a:schemeClr val="tx2">
                    <a:lumMod val="60000"/>
                    <a:lumOff val="40000"/>
                  </a:schemeClr>
                </a:solidFill>
              </a:rPr>
              <a:t> and Social Democrats) would replace the Labour Party. </a:t>
            </a:r>
          </a:p>
          <a:p>
            <a:pPr fontAlgn="auto">
              <a:spcAft>
                <a:spcPts val="0"/>
              </a:spcAft>
              <a:buFont typeface="Arial" pitchFamily="34" charset="0"/>
              <a:buChar char="•"/>
              <a:defRPr/>
            </a:pPr>
            <a:r>
              <a:rPr lang="en-US" sz="2800" dirty="0" smtClean="0">
                <a:solidFill>
                  <a:schemeClr val="tx2">
                    <a:lumMod val="60000"/>
                    <a:lumOff val="40000"/>
                  </a:schemeClr>
                </a:solidFill>
              </a:rPr>
              <a:t>Blair/Brown(</a:t>
            </a:r>
            <a:r>
              <a:rPr lang="en-US" sz="2800" dirty="0" err="1" smtClean="0">
                <a:solidFill>
                  <a:schemeClr val="tx2">
                    <a:lumMod val="60000"/>
                    <a:lumOff val="40000"/>
                  </a:schemeClr>
                </a:solidFill>
              </a:rPr>
              <a:t>Labour</a:t>
            </a:r>
            <a:r>
              <a:rPr lang="en-US" sz="2800" dirty="0" smtClean="0">
                <a:solidFill>
                  <a:schemeClr val="tx2">
                    <a:lumMod val="60000"/>
                    <a:lumOff val="40000"/>
                  </a:schemeClr>
                </a:solidFill>
              </a:rPr>
              <a:t> Leaders) were after Thatcher’s time.</a:t>
            </a:r>
            <a:endParaRPr lang="en-US" sz="2800" dirty="0">
              <a:solidFill>
                <a:schemeClr val="tx2">
                  <a:lumMod val="60000"/>
                  <a:lumOff val="40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Other Parties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solidFill>
                  <a:schemeClr val="tx2">
                    <a:lumMod val="60000"/>
                    <a:lumOff val="40000"/>
                  </a:schemeClr>
                </a:solidFill>
              </a:rPr>
              <a:t>Liberal Democrats</a:t>
            </a:r>
          </a:p>
          <a:p>
            <a:pPr lvl="1" fontAlgn="auto">
              <a:spcAft>
                <a:spcPts val="0"/>
              </a:spcAft>
              <a:buFont typeface="Arial" pitchFamily="34" charset="0"/>
              <a:buChar char="–"/>
              <a:defRPr/>
            </a:pPr>
            <a:r>
              <a:rPr lang="en-US" dirty="0" smtClean="0">
                <a:solidFill>
                  <a:schemeClr val="tx2">
                    <a:lumMod val="60000"/>
                    <a:lumOff val="40000"/>
                  </a:schemeClr>
                </a:solidFill>
              </a:rPr>
              <a:t>One </a:t>
            </a:r>
            <a:r>
              <a:rPr lang="en-US" dirty="0">
                <a:solidFill>
                  <a:schemeClr val="tx2">
                    <a:lumMod val="60000"/>
                    <a:lumOff val="40000"/>
                  </a:schemeClr>
                </a:solidFill>
              </a:rPr>
              <a:t>of the two major political parties of the United Kingdom during the 19th and early 20th centuries. It was the third largest political party throughout the latter half of the 20th century. </a:t>
            </a:r>
            <a:endParaRPr lang="en-US" dirty="0" smtClean="0">
              <a:solidFill>
                <a:schemeClr val="tx2">
                  <a:lumMod val="60000"/>
                  <a:lumOff val="40000"/>
                </a:schemeClr>
              </a:solidFill>
            </a:endParaRPr>
          </a:p>
          <a:p>
            <a:pPr lvl="1" fontAlgn="auto">
              <a:spcAft>
                <a:spcPts val="0"/>
              </a:spcAft>
              <a:buFont typeface="Arial" pitchFamily="34" charset="0"/>
              <a:buChar char="–"/>
              <a:defRPr/>
            </a:pPr>
            <a:r>
              <a:rPr lang="en-US" dirty="0" smtClean="0">
                <a:solidFill>
                  <a:schemeClr val="tx2">
                    <a:lumMod val="60000"/>
                    <a:lumOff val="40000"/>
                  </a:schemeClr>
                </a:solidFill>
              </a:rPr>
              <a:t>Victim to the first-past-the-past (winner take all) electoral system.</a:t>
            </a:r>
          </a:p>
          <a:p>
            <a:pPr marL="457200" lvl="1" indent="0" fontAlgn="auto">
              <a:spcAft>
                <a:spcPts val="0"/>
              </a:spcAft>
              <a:buFont typeface="Arial" pitchFamily="34" charset="0"/>
              <a:buNone/>
              <a:defRPr/>
            </a:pPr>
            <a:r>
              <a:rPr lang="en-US" dirty="0" smtClean="0">
                <a:solidFill>
                  <a:schemeClr val="tx2">
                    <a:lumMod val="60000"/>
                    <a:lumOff val="40000"/>
                  </a:schemeClr>
                </a:solidFill>
              </a:rPr>
              <a:t>Minor Parties: Scottish National Party and other parties created due to Scottish, Welsh and Irish nationalism.</a:t>
            </a:r>
          </a:p>
          <a:p>
            <a:pPr lvl="1" fontAlgn="auto">
              <a:spcAft>
                <a:spcPts val="0"/>
              </a:spcAft>
              <a:buFont typeface="Arial" pitchFamily="34" charset="0"/>
              <a:buChar char="–"/>
              <a:defRPr/>
            </a:pPr>
            <a:r>
              <a:rPr lang="en-US" dirty="0">
                <a:solidFill>
                  <a:schemeClr val="tx2">
                    <a:lumMod val="60000"/>
                    <a:lumOff val="40000"/>
                  </a:schemeClr>
                </a:solidFill>
              </a:rPr>
              <a:t>Devolution</a:t>
            </a:r>
            <a:r>
              <a:rPr lang="en-US" dirty="0" smtClean="0">
                <a:solidFill>
                  <a:schemeClr val="tx2">
                    <a:lumMod val="60000"/>
                    <a:lumOff val="40000"/>
                  </a:schemeClr>
                </a:solidFill>
              </a:rPr>
              <a:t>: The </a:t>
            </a:r>
            <a:r>
              <a:rPr lang="en-US" dirty="0">
                <a:solidFill>
                  <a:schemeClr val="tx2">
                    <a:lumMod val="60000"/>
                    <a:lumOff val="40000"/>
                  </a:schemeClr>
                </a:solidFill>
              </a:rPr>
              <a:t>process of decentralizing power from national governments that stops short of federalism.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Parliamentary Sovereignty</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sz="2600" dirty="0" smtClean="0">
                <a:solidFill>
                  <a:schemeClr val="tx2">
                    <a:lumMod val="60000"/>
                    <a:lumOff val="40000"/>
                  </a:schemeClr>
                </a:solidFill>
              </a:rPr>
              <a:t>House </a:t>
            </a:r>
            <a:r>
              <a:rPr lang="en-US" sz="2600" dirty="0">
                <a:solidFill>
                  <a:schemeClr val="tx2">
                    <a:lumMod val="60000"/>
                    <a:lumOff val="40000"/>
                  </a:schemeClr>
                </a:solidFill>
              </a:rPr>
              <a:t>of Commons</a:t>
            </a:r>
            <a:r>
              <a:rPr lang="en-US" sz="2600" dirty="0" smtClean="0">
                <a:solidFill>
                  <a:schemeClr val="tx2">
                    <a:lumMod val="60000"/>
                    <a:lumOff val="40000"/>
                  </a:schemeClr>
                </a:solidFill>
              </a:rPr>
              <a:t>: The </a:t>
            </a:r>
            <a:r>
              <a:rPr lang="en-US" sz="2600" dirty="0">
                <a:solidFill>
                  <a:schemeClr val="tx2">
                    <a:lumMod val="60000"/>
                    <a:lumOff val="40000"/>
                  </a:schemeClr>
                </a:solidFill>
              </a:rPr>
              <a:t>all-important lower house of the British Parliament</a:t>
            </a:r>
            <a:r>
              <a:rPr lang="en-US" sz="2600" dirty="0" smtClean="0">
                <a:solidFill>
                  <a:schemeClr val="tx2">
                    <a:lumMod val="60000"/>
                    <a:lumOff val="40000"/>
                  </a:schemeClr>
                </a:solidFill>
              </a:rPr>
              <a:t>.</a:t>
            </a:r>
          </a:p>
          <a:p>
            <a:pPr fontAlgn="auto">
              <a:spcAft>
                <a:spcPts val="0"/>
              </a:spcAft>
              <a:buFont typeface="Arial" pitchFamily="34" charset="0"/>
              <a:buChar char="•"/>
              <a:defRPr/>
            </a:pPr>
            <a:r>
              <a:rPr lang="en-US" sz="2600" dirty="0">
                <a:solidFill>
                  <a:schemeClr val="tx2">
                    <a:lumMod val="60000"/>
                    <a:lumOff val="40000"/>
                  </a:schemeClr>
                </a:solidFill>
              </a:rPr>
              <a:t>Parliamentary Party: The members of parliament from a single party. </a:t>
            </a:r>
            <a:endParaRPr lang="en-US" sz="2600" dirty="0" smtClean="0">
              <a:solidFill>
                <a:schemeClr val="tx2">
                  <a:lumMod val="60000"/>
                  <a:lumOff val="40000"/>
                </a:schemeClr>
              </a:solidFill>
            </a:endParaRPr>
          </a:p>
          <a:p>
            <a:pPr fontAlgn="auto">
              <a:spcAft>
                <a:spcPts val="0"/>
              </a:spcAft>
              <a:buFont typeface="Arial" pitchFamily="34" charset="0"/>
              <a:buChar char="•"/>
              <a:defRPr/>
            </a:pPr>
            <a:r>
              <a:rPr lang="en-US" sz="2600" dirty="0">
                <a:solidFill>
                  <a:schemeClr val="tx2">
                    <a:lumMod val="60000"/>
                    <a:lumOff val="40000"/>
                  </a:schemeClr>
                </a:solidFill>
              </a:rPr>
              <a:t>Shadow </a:t>
            </a:r>
            <a:r>
              <a:rPr lang="en-US" sz="2600" dirty="0" smtClean="0">
                <a:solidFill>
                  <a:schemeClr val="tx2">
                    <a:lumMod val="60000"/>
                    <a:lumOff val="40000"/>
                  </a:schemeClr>
                </a:solidFill>
              </a:rPr>
              <a:t>Cabinet: In </a:t>
            </a:r>
            <a:r>
              <a:rPr lang="en-US" sz="2600" dirty="0">
                <a:solidFill>
                  <a:schemeClr val="tx2">
                    <a:lumMod val="60000"/>
                    <a:lumOff val="40000"/>
                  </a:schemeClr>
                </a:solidFill>
              </a:rPr>
              <a:t>systems like </a:t>
            </a:r>
            <a:r>
              <a:rPr lang="en-US" sz="2600" dirty="0" smtClean="0">
                <a:solidFill>
                  <a:schemeClr val="tx2">
                    <a:lumMod val="60000"/>
                    <a:lumOff val="40000"/>
                  </a:schemeClr>
                </a:solidFill>
              </a:rPr>
              <a:t>Britain's</a:t>
            </a:r>
            <a:r>
              <a:rPr lang="en-US" sz="2600" dirty="0">
                <a:solidFill>
                  <a:schemeClr val="tx2">
                    <a:lumMod val="60000"/>
                    <a:lumOff val="40000"/>
                  </a:schemeClr>
                </a:solidFill>
              </a:rPr>
              <a:t>, the official leadership of the opposition party that </a:t>
            </a:r>
            <a:r>
              <a:rPr lang="en-US" sz="2600" dirty="0" smtClean="0">
                <a:solidFill>
                  <a:schemeClr val="tx2">
                    <a:lumMod val="60000"/>
                    <a:lumOff val="40000"/>
                  </a:schemeClr>
                </a:solidFill>
              </a:rPr>
              <a:t>shadows</a:t>
            </a:r>
            <a:r>
              <a:rPr lang="en-US" sz="2600" dirty="0">
                <a:solidFill>
                  <a:schemeClr val="tx2">
                    <a:lumMod val="60000"/>
                    <a:lumOff val="40000"/>
                  </a:schemeClr>
                </a:solidFill>
              </a:rPr>
              <a:t> </a:t>
            </a:r>
            <a:r>
              <a:rPr lang="en-US" sz="2600" dirty="0" smtClean="0">
                <a:solidFill>
                  <a:schemeClr val="tx2">
                    <a:lumMod val="60000"/>
                    <a:lumOff val="40000"/>
                  </a:schemeClr>
                </a:solidFill>
              </a:rPr>
              <a:t>the </a:t>
            </a:r>
            <a:r>
              <a:rPr lang="en-US" sz="2600" dirty="0">
                <a:solidFill>
                  <a:schemeClr val="tx2">
                    <a:lumMod val="60000"/>
                    <a:lumOff val="40000"/>
                  </a:schemeClr>
                </a:solidFill>
              </a:rPr>
              <a:t>cabinet</a:t>
            </a:r>
            <a:endParaRPr lang="en-US" sz="2600" dirty="0" smtClean="0">
              <a:solidFill>
                <a:schemeClr val="tx2">
                  <a:lumMod val="60000"/>
                  <a:lumOff val="40000"/>
                </a:schemeClr>
              </a:solidFill>
            </a:endParaRPr>
          </a:p>
          <a:p>
            <a:pPr fontAlgn="auto">
              <a:spcAft>
                <a:spcPts val="0"/>
              </a:spcAft>
              <a:buFont typeface="Arial" pitchFamily="34" charset="0"/>
              <a:buChar char="•"/>
              <a:defRPr/>
            </a:pPr>
            <a:r>
              <a:rPr lang="en-US" sz="2600" dirty="0" smtClean="0">
                <a:solidFill>
                  <a:schemeClr val="tx2">
                    <a:lumMod val="60000"/>
                    <a:lumOff val="40000"/>
                  </a:schemeClr>
                </a:solidFill>
              </a:rPr>
              <a:t>Backbenches :</a:t>
            </a:r>
            <a:r>
              <a:rPr lang="en-US" sz="2600" dirty="0">
                <a:solidFill>
                  <a:schemeClr val="tx2">
                    <a:lumMod val="60000"/>
                    <a:lumOff val="40000"/>
                  </a:schemeClr>
                </a:solidFill>
              </a:rPr>
              <a:t>Members of a parliament who are not in the government or shadow cabinet</a:t>
            </a:r>
            <a:r>
              <a:rPr lang="en-US" sz="2600" dirty="0" smtClean="0">
                <a:solidFill>
                  <a:schemeClr val="tx2">
                    <a:lumMod val="60000"/>
                    <a:lumOff val="40000"/>
                  </a:schemeClr>
                </a:solidFill>
              </a:rPr>
              <a:t>.</a:t>
            </a:r>
          </a:p>
          <a:p>
            <a:pPr fontAlgn="auto">
              <a:spcAft>
                <a:spcPts val="0"/>
              </a:spcAft>
              <a:buFont typeface="Arial" pitchFamily="34" charset="0"/>
              <a:buChar char="•"/>
              <a:defRPr/>
            </a:pPr>
            <a:r>
              <a:rPr lang="en-US" sz="2600" dirty="0" smtClean="0">
                <a:solidFill>
                  <a:schemeClr val="tx2">
                    <a:lumMod val="60000"/>
                    <a:lumOff val="40000"/>
                  </a:schemeClr>
                </a:solidFill>
              </a:rPr>
              <a:t>Collective Responsibility</a:t>
            </a:r>
            <a:r>
              <a:rPr lang="en-US" sz="2600" dirty="0">
                <a:solidFill>
                  <a:schemeClr val="tx2">
                    <a:lumMod val="60000"/>
                    <a:lumOff val="40000"/>
                  </a:schemeClr>
                </a:solidFill>
              </a:rPr>
              <a:t>: The doctrine that all cabinet members must agree with all decisions. </a:t>
            </a:r>
            <a:endParaRPr lang="en-US" sz="2600" dirty="0" smtClean="0">
              <a:solidFill>
                <a:schemeClr val="tx2">
                  <a:lumMod val="60000"/>
                  <a:lumOff val="40000"/>
                </a:schemeClr>
              </a:solidFill>
            </a:endParaRPr>
          </a:p>
          <a:p>
            <a:pPr fontAlgn="auto">
              <a:spcAft>
                <a:spcPts val="0"/>
              </a:spcAft>
              <a:buFont typeface="Arial" pitchFamily="34" charset="0"/>
              <a:buChar char="•"/>
              <a:defRPr/>
            </a:pPr>
            <a:r>
              <a:rPr lang="en-US" sz="2600" dirty="0">
                <a:solidFill>
                  <a:schemeClr val="tx2">
                    <a:lumMod val="60000"/>
                    <a:lumOff val="40000"/>
                  </a:schemeClr>
                </a:solidFill>
              </a:rPr>
              <a:t>Three-line Whip</a:t>
            </a:r>
            <a:r>
              <a:rPr lang="en-US" sz="2600" dirty="0" smtClean="0">
                <a:solidFill>
                  <a:schemeClr val="tx2">
                    <a:lumMod val="60000"/>
                    <a:lumOff val="40000"/>
                  </a:schemeClr>
                </a:solidFill>
              </a:rPr>
              <a:t>: In </a:t>
            </a:r>
            <a:r>
              <a:rPr lang="en-US" sz="2600" dirty="0">
                <a:solidFill>
                  <a:schemeClr val="tx2">
                    <a:lumMod val="60000"/>
                    <a:lumOff val="40000"/>
                  </a:schemeClr>
                </a:solidFill>
              </a:rPr>
              <a:t>a parliamentary system, statements to MPs that they must vote according to the </a:t>
            </a:r>
            <a:r>
              <a:rPr lang="en-US" sz="2600" dirty="0" smtClean="0">
                <a:solidFill>
                  <a:schemeClr val="tx2">
                    <a:lumMod val="60000"/>
                    <a:lumOff val="40000"/>
                  </a:schemeClr>
                </a:solidFill>
              </a:rPr>
              <a:t>party's </a:t>
            </a:r>
            <a:r>
              <a:rPr lang="en-US" sz="2600" dirty="0">
                <a:solidFill>
                  <a:schemeClr val="tx2">
                    <a:lumMod val="60000"/>
                    <a:lumOff val="40000"/>
                  </a:schemeClr>
                </a:solidFill>
              </a:rPr>
              <a:t>wishes</a:t>
            </a:r>
            <a:r>
              <a:rPr lang="en-US" sz="2600" dirty="0" smtClean="0">
                <a:solidFill>
                  <a:schemeClr val="tx2">
                    <a:lumMod val="60000"/>
                    <a:lumOff val="40000"/>
                  </a:schemeClr>
                </a:solidFill>
              </a:rPr>
              <a:t>.</a:t>
            </a:r>
          </a:p>
          <a:p>
            <a:pPr fontAlgn="auto">
              <a:spcAft>
                <a:spcPts val="0"/>
              </a:spcAft>
              <a:buFont typeface="Arial" pitchFamily="34" charset="0"/>
              <a:buChar char="•"/>
              <a:defRPr/>
            </a:pPr>
            <a:r>
              <a:rPr lang="en-US" sz="2600" dirty="0" smtClean="0">
                <a:solidFill>
                  <a:schemeClr val="tx2">
                    <a:lumMod val="60000"/>
                    <a:lumOff val="40000"/>
                  </a:schemeClr>
                </a:solidFill>
              </a:rPr>
              <a:t>Monarch is there but now only acts a s symbol, no power.</a:t>
            </a:r>
          </a:p>
          <a:p>
            <a:pPr fontAlgn="auto">
              <a:spcAft>
                <a:spcPts val="0"/>
              </a:spcAft>
              <a:buFont typeface="Arial" pitchFamily="34" charset="0"/>
              <a:buChar char="•"/>
              <a:defRPr/>
            </a:pPr>
            <a:r>
              <a:rPr lang="en-US" sz="2600" dirty="0" smtClean="0">
                <a:solidFill>
                  <a:schemeClr val="tx2">
                    <a:lumMod val="60000"/>
                    <a:lumOff val="40000"/>
                  </a:schemeClr>
                </a:solidFill>
              </a:rPr>
              <a:t>Power lies in the leadership of the majority. </a:t>
            </a:r>
          </a:p>
          <a:p>
            <a:pPr fontAlgn="auto">
              <a:spcAft>
                <a:spcPts val="0"/>
              </a:spcAft>
              <a:buFont typeface="Arial" pitchFamily="34" charset="0"/>
              <a:buChar char="•"/>
              <a:defRPr/>
            </a:pPr>
            <a:endParaRPr lang="en-US" dirty="0">
              <a:solidFill>
                <a:schemeClr val="tx2">
                  <a:lumMod val="60000"/>
                  <a:lumOff val="40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Public Policy</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tx2">
                    <a:lumMod val="60000"/>
                    <a:lumOff val="40000"/>
                  </a:schemeClr>
                </a:solidFill>
              </a:rPr>
              <a:t>Should Britain join the EU?</a:t>
            </a:r>
          </a:p>
          <a:p>
            <a:pPr fontAlgn="auto">
              <a:spcAft>
                <a:spcPts val="0"/>
              </a:spcAft>
              <a:buFont typeface="Arial" pitchFamily="34" charset="0"/>
              <a:buChar char="•"/>
              <a:defRPr/>
            </a:pPr>
            <a:r>
              <a:rPr lang="en-US" dirty="0" smtClean="0">
                <a:solidFill>
                  <a:schemeClr val="tx2">
                    <a:lumMod val="60000"/>
                    <a:lumOff val="40000"/>
                  </a:schemeClr>
                </a:solidFill>
              </a:rPr>
              <a:t>Centralized, professional media.</a:t>
            </a:r>
          </a:p>
          <a:p>
            <a:pPr fontAlgn="auto">
              <a:spcAft>
                <a:spcPts val="0"/>
              </a:spcAft>
              <a:buFont typeface="Arial" pitchFamily="34" charset="0"/>
              <a:buChar char="•"/>
              <a:defRPr/>
            </a:pPr>
            <a:r>
              <a:rPr lang="en-US" dirty="0" smtClean="0">
                <a:solidFill>
                  <a:schemeClr val="tx2">
                    <a:lumMod val="60000"/>
                    <a:lumOff val="40000"/>
                  </a:schemeClr>
                </a:solidFill>
              </a:rPr>
              <a:t>Domestic Politics</a:t>
            </a:r>
          </a:p>
          <a:p>
            <a:pPr lvl="1" fontAlgn="auto">
              <a:spcAft>
                <a:spcPts val="0"/>
              </a:spcAft>
              <a:buFont typeface="Arial" pitchFamily="34" charset="0"/>
              <a:buChar char="–"/>
              <a:defRPr/>
            </a:pPr>
            <a:r>
              <a:rPr lang="en-US" dirty="0" smtClean="0">
                <a:solidFill>
                  <a:schemeClr val="tx2">
                    <a:lumMod val="60000"/>
                    <a:lumOff val="40000"/>
                  </a:schemeClr>
                </a:solidFill>
              </a:rPr>
              <a:t>Thanks to Thatcher, the UK went from nationalization </a:t>
            </a:r>
            <a:r>
              <a:rPr lang="en-US" smtClean="0">
                <a:solidFill>
                  <a:schemeClr val="tx2">
                    <a:lumMod val="60000"/>
                    <a:lumOff val="40000"/>
                  </a:schemeClr>
                </a:solidFill>
              </a:rPr>
              <a:t>to privatization.</a:t>
            </a:r>
            <a:endParaRPr lang="en-US" dirty="0" smtClean="0">
              <a:solidFill>
                <a:schemeClr val="tx2">
                  <a:lumMod val="60000"/>
                  <a:lumOff val="40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fontAlgn="auto">
              <a:spcAft>
                <a:spcPts val="0"/>
              </a:spcAft>
              <a:defRPr/>
            </a:pPr>
            <a:r>
              <a:rPr lang="en-US" dirty="0" smtClean="0">
                <a:solidFill>
                  <a:schemeClr val="accent2">
                    <a:lumMod val="50000"/>
                  </a:schemeClr>
                </a:solidFill>
              </a:rPr>
              <a:t>Current and Former Communist Regimes</a:t>
            </a:r>
            <a:endParaRPr lang="en-US" dirty="0">
              <a:solidFill>
                <a:schemeClr val="accent2">
                  <a:lumMod val="50000"/>
                </a:schemeClr>
              </a:solidFill>
            </a:endParaRPr>
          </a:p>
        </p:txBody>
      </p:sp>
      <p:sp>
        <p:nvSpPr>
          <p:cNvPr id="7" name="Text Placeholder 6"/>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solidFill>
                  <a:schemeClr val="accent2">
                    <a:lumMod val="75000"/>
                  </a:schemeClr>
                </a:solidFill>
              </a:rPr>
              <a:t>Chapter 8</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2">
                    <a:lumMod val="50000"/>
                  </a:schemeClr>
                </a:solidFill>
              </a:rPr>
              <a:t>Communism </a:t>
            </a:r>
            <a:endParaRPr lang="en-US" dirty="0">
              <a:solidFill>
                <a:schemeClr val="accent2">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2">
                    <a:lumMod val="75000"/>
                  </a:schemeClr>
                </a:solidFill>
              </a:rPr>
              <a:t>Controlled all media </a:t>
            </a:r>
          </a:p>
          <a:p>
            <a:pPr fontAlgn="auto">
              <a:spcAft>
                <a:spcPts val="0"/>
              </a:spcAft>
              <a:buFont typeface="Arial" pitchFamily="34" charset="0"/>
              <a:buChar char="•"/>
              <a:defRPr/>
            </a:pPr>
            <a:r>
              <a:rPr lang="en-US" dirty="0" smtClean="0">
                <a:solidFill>
                  <a:schemeClr val="accent2">
                    <a:lumMod val="75000"/>
                  </a:schemeClr>
                </a:solidFill>
              </a:rPr>
              <a:t>Command Economies</a:t>
            </a:r>
          </a:p>
          <a:p>
            <a:pPr lvl="1" fontAlgn="auto">
              <a:spcAft>
                <a:spcPts val="0"/>
              </a:spcAft>
              <a:buFont typeface="Arial" pitchFamily="34" charset="0"/>
              <a:buChar char="–"/>
              <a:defRPr/>
            </a:pPr>
            <a:r>
              <a:rPr lang="en-US" dirty="0" smtClean="0">
                <a:solidFill>
                  <a:schemeClr val="accent2">
                    <a:lumMod val="60000"/>
                    <a:lumOff val="40000"/>
                  </a:schemeClr>
                </a:solidFill>
              </a:rPr>
              <a:t>Government owned and controlled nearly all industrial and retail activity</a:t>
            </a:r>
          </a:p>
          <a:p>
            <a:pPr lvl="1" fontAlgn="auto">
              <a:spcAft>
                <a:spcPts val="0"/>
              </a:spcAft>
              <a:buFont typeface="Arial" pitchFamily="34" charset="0"/>
              <a:buChar char="–"/>
              <a:defRPr/>
            </a:pPr>
            <a:r>
              <a:rPr lang="en-US" dirty="0" smtClean="0">
                <a:solidFill>
                  <a:schemeClr val="accent2">
                    <a:lumMod val="60000"/>
                    <a:lumOff val="40000"/>
                  </a:schemeClr>
                </a:solidFill>
              </a:rPr>
              <a:t>State planning committees determined output and consumption goals</a:t>
            </a:r>
          </a:p>
          <a:p>
            <a:pPr lvl="1" fontAlgn="auto">
              <a:spcAft>
                <a:spcPts val="0"/>
              </a:spcAft>
              <a:buFont typeface="Arial" pitchFamily="34" charset="0"/>
              <a:buChar char="–"/>
              <a:defRPr/>
            </a:pPr>
            <a:r>
              <a:rPr lang="en-US" dirty="0" smtClean="0">
                <a:solidFill>
                  <a:schemeClr val="accent2">
                    <a:lumMod val="60000"/>
                    <a:lumOff val="40000"/>
                  </a:schemeClr>
                </a:solidFill>
              </a:rPr>
              <a:t>Benefits of command economies began diminishing in late ‘80s</a:t>
            </a:r>
          </a:p>
          <a:p>
            <a:pPr marL="457200" lvl="1"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2">
                    <a:lumMod val="50000"/>
                  </a:schemeClr>
                </a:solidFill>
              </a:rPr>
              <a:t>Socialism</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2">
                    <a:lumMod val="75000"/>
                  </a:schemeClr>
                </a:solidFill>
              </a:rPr>
              <a:t>Public ownership of means of production</a:t>
            </a:r>
          </a:p>
          <a:p>
            <a:pPr fontAlgn="auto">
              <a:spcAft>
                <a:spcPts val="0"/>
              </a:spcAft>
              <a:buFont typeface="Arial" pitchFamily="34" charset="0"/>
              <a:buChar char="•"/>
              <a:defRPr/>
            </a:pPr>
            <a:r>
              <a:rPr lang="en-US" dirty="0" smtClean="0">
                <a:solidFill>
                  <a:schemeClr val="accent2">
                    <a:lumMod val="75000"/>
                  </a:schemeClr>
                </a:solidFill>
              </a:rPr>
              <a:t>Substantial material equality</a:t>
            </a:r>
          </a:p>
          <a:p>
            <a:pPr fontAlgn="auto">
              <a:spcAft>
                <a:spcPts val="0"/>
              </a:spcAft>
              <a:buFont typeface="Arial" pitchFamily="34" charset="0"/>
              <a:buChar char="•"/>
              <a:defRPr/>
            </a:pPr>
            <a:r>
              <a:rPr lang="en-US" dirty="0" smtClean="0">
                <a:solidFill>
                  <a:schemeClr val="accent2">
                    <a:lumMod val="75000"/>
                  </a:schemeClr>
                </a:solidFill>
              </a:rPr>
              <a:t>Economic and political democracy</a:t>
            </a:r>
          </a:p>
          <a:p>
            <a:pPr fontAlgn="auto">
              <a:spcAft>
                <a:spcPts val="0"/>
              </a:spcAft>
              <a:buFont typeface="Arial" pitchFamily="34" charset="0"/>
              <a:buChar char="•"/>
              <a:defRPr/>
            </a:pP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4">
                    <a:lumMod val="50000"/>
                  </a:schemeClr>
                </a:solidFill>
              </a:rPr>
              <a:t>Federal Expenses</a:t>
            </a:r>
            <a:endParaRPr lang="en-US" dirty="0">
              <a:solidFill>
                <a:schemeClr val="accent4">
                  <a:lumMod val="50000"/>
                </a:schemeClr>
              </a:solidFill>
            </a:endParaRPr>
          </a:p>
        </p:txBody>
      </p:sp>
      <p:sp>
        <p:nvSpPr>
          <p:cNvPr id="3" name="Content Placeholder 2"/>
          <p:cNvSpPr>
            <a:spLocks noGrp="1"/>
          </p:cNvSpPr>
          <p:nvPr>
            <p:ph sz="half" idx="1"/>
          </p:nvPr>
        </p:nvSpPr>
        <p:spPr/>
        <p:txBody>
          <a:bodyPr rtlCol="0">
            <a:normAutofit fontScale="85000" lnSpcReduction="10000"/>
          </a:bodyPr>
          <a:lstStyle/>
          <a:p>
            <a:pPr fontAlgn="auto">
              <a:spcAft>
                <a:spcPts val="0"/>
              </a:spcAft>
              <a:buFont typeface="Arial" pitchFamily="34" charset="0"/>
              <a:buChar char="•"/>
              <a:defRPr/>
            </a:pPr>
            <a:r>
              <a:rPr lang="en-US" dirty="0" smtClean="0">
                <a:solidFill>
                  <a:schemeClr val="accent4">
                    <a:lumMod val="75000"/>
                  </a:schemeClr>
                </a:solidFill>
              </a:rPr>
              <a:t>Incrementalism</a:t>
            </a:r>
          </a:p>
          <a:p>
            <a:pPr lvl="1" fontAlgn="auto">
              <a:spcAft>
                <a:spcPts val="0"/>
              </a:spcAft>
              <a:buFont typeface="Arial" pitchFamily="34" charset="0"/>
              <a:buChar char="–"/>
              <a:defRPr/>
            </a:pPr>
            <a:r>
              <a:rPr lang="en-US" dirty="0" smtClean="0"/>
              <a:t>The idea that last year’s budget is the best predictor of this year’s budget, plus some</a:t>
            </a:r>
          </a:p>
          <a:p>
            <a:pPr lvl="1" fontAlgn="auto">
              <a:spcAft>
                <a:spcPts val="0"/>
              </a:spcAft>
              <a:buFont typeface="Arial" pitchFamily="34" charset="0"/>
              <a:buChar char="–"/>
              <a:defRPr/>
            </a:pPr>
            <a:r>
              <a:rPr lang="en-US" dirty="0" smtClean="0"/>
              <a:t>Budgets tend to go up a little each year</a:t>
            </a:r>
          </a:p>
          <a:p>
            <a:pPr marL="457200" lvl="1" indent="0" fontAlgn="auto">
              <a:spcAft>
                <a:spcPts val="0"/>
              </a:spcAft>
              <a:buFont typeface="Arial" pitchFamily="34" charset="0"/>
              <a:buNone/>
              <a:defRPr/>
            </a:pPr>
            <a:endParaRPr lang="en-US" dirty="0"/>
          </a:p>
        </p:txBody>
      </p:sp>
      <p:sp>
        <p:nvSpPr>
          <p:cNvPr id="4" name="Content Placeholder 3"/>
          <p:cNvSpPr>
            <a:spLocks noGrp="1"/>
          </p:cNvSpPr>
          <p:nvPr>
            <p:ph sz="half" idx="2"/>
          </p:nvPr>
        </p:nvSpPr>
        <p:spPr>
          <a:xfrm>
            <a:off x="4648200" y="1524000"/>
            <a:ext cx="4267200" cy="4602163"/>
          </a:xfrm>
        </p:spPr>
        <p:txBody>
          <a:bodyPr rtlCol="0">
            <a:normAutofit fontScale="85000" lnSpcReduction="10000"/>
          </a:bodyPr>
          <a:lstStyle/>
          <a:p>
            <a:pPr fontAlgn="auto">
              <a:spcAft>
                <a:spcPts val="0"/>
              </a:spcAft>
              <a:buFont typeface="Arial" pitchFamily="34" charset="0"/>
              <a:buChar char="•"/>
              <a:defRPr/>
            </a:pPr>
            <a:r>
              <a:rPr lang="en-US" dirty="0" smtClean="0">
                <a:solidFill>
                  <a:schemeClr val="accent4">
                    <a:lumMod val="75000"/>
                  </a:schemeClr>
                </a:solidFill>
              </a:rPr>
              <a:t>Uncontrollable Expenditures</a:t>
            </a:r>
          </a:p>
          <a:p>
            <a:pPr lvl="1" fontAlgn="auto">
              <a:spcAft>
                <a:spcPts val="0"/>
              </a:spcAft>
              <a:buFont typeface="Arial" pitchFamily="34" charset="0"/>
              <a:buChar char="–"/>
              <a:defRPr/>
            </a:pPr>
            <a:r>
              <a:rPr lang="en-US" dirty="0" smtClean="0"/>
              <a:t> mandated under current law or by a previous obligation.</a:t>
            </a:r>
          </a:p>
          <a:p>
            <a:pPr lvl="1" fontAlgn="auto">
              <a:spcAft>
                <a:spcPts val="0"/>
              </a:spcAft>
              <a:buFont typeface="Arial" pitchFamily="34" charset="0"/>
              <a:buChar char="–"/>
              <a:defRPr/>
            </a:pPr>
            <a:r>
              <a:rPr lang="en-US" dirty="0" smtClean="0"/>
              <a:t> About two-thirds of the federal budget is uncontrollable-based on expenditures.</a:t>
            </a:r>
          </a:p>
          <a:p>
            <a:pPr lvl="1" fontAlgn="auto">
              <a:spcAft>
                <a:spcPts val="0"/>
              </a:spcAft>
              <a:buFont typeface="Arial" pitchFamily="34" charset="0"/>
              <a:buChar char="–"/>
              <a:defRPr/>
            </a:pPr>
            <a:r>
              <a:rPr lang="en-US" dirty="0" smtClean="0"/>
              <a:t> Many expenditures are uncontrollable because Congress has in effect obligated itself to pay X level of benefits to Y number of recipients. Such policies are called </a:t>
            </a:r>
          </a:p>
          <a:p>
            <a:pPr lvl="2" fontAlgn="auto">
              <a:spcAft>
                <a:spcPts val="0"/>
              </a:spcAft>
              <a:buFont typeface="Arial" pitchFamily="34" charset="0"/>
              <a:buChar char="•"/>
              <a:defRPr/>
            </a:pPr>
            <a:r>
              <a:rPr lang="en-US" dirty="0" smtClean="0"/>
              <a:t>entitlements. </a:t>
            </a:r>
          </a:p>
          <a:p>
            <a:pPr lvl="1"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t/>
            </a:r>
            <a:br>
              <a:rPr lang="en-US" dirty="0" smtClean="0"/>
            </a:br>
            <a:endParaRPr lang="en-US" dirty="0"/>
          </a:p>
        </p:txBody>
      </p:sp>
      <p:sp>
        <p:nvSpPr>
          <p:cNvPr id="6" name="Text Placeholder 5"/>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solidFill>
                  <a:schemeClr val="accent2">
                    <a:lumMod val="50000"/>
                  </a:schemeClr>
                </a:solidFill>
              </a:rPr>
              <a:t>The Leninist State</a:t>
            </a:r>
            <a:endParaRPr lang="en-US" dirty="0">
              <a:solidFill>
                <a:schemeClr val="accent2">
                  <a:lumMod val="50000"/>
                </a:schemeClr>
              </a:solidFill>
            </a:endParaRPr>
          </a:p>
        </p:txBody>
      </p:sp>
      <p:sp>
        <p:nvSpPr>
          <p:cNvPr id="5" name="Content Placeholder 4"/>
          <p:cNvSpPr>
            <a:spLocks noGrp="1"/>
          </p:cNvSpPr>
          <p:nvPr>
            <p:ph sz="half" idx="2"/>
          </p:nvPr>
        </p:nvSpPr>
        <p:spPr/>
        <p:txBody>
          <a:bodyPr rtlCol="0">
            <a:normAutofit/>
          </a:bodyPr>
          <a:lstStyle/>
          <a:p>
            <a:pPr lvl="1" fontAlgn="auto">
              <a:spcAft>
                <a:spcPts val="0"/>
              </a:spcAft>
              <a:buFont typeface="Arial" pitchFamily="34" charset="0"/>
              <a:buChar char="–"/>
              <a:defRPr/>
            </a:pPr>
            <a:r>
              <a:rPr lang="en-US" dirty="0" smtClean="0">
                <a:solidFill>
                  <a:schemeClr val="accent2">
                    <a:lumMod val="75000"/>
                  </a:schemeClr>
                </a:solidFill>
              </a:rPr>
              <a:t>Communist Party controlled all political life</a:t>
            </a:r>
          </a:p>
          <a:p>
            <a:pPr lvl="1" fontAlgn="auto">
              <a:spcAft>
                <a:spcPts val="0"/>
              </a:spcAft>
              <a:buFont typeface="Arial" pitchFamily="34" charset="0"/>
              <a:buChar char="–"/>
              <a:defRPr/>
            </a:pPr>
            <a:r>
              <a:rPr lang="en-US" dirty="0" smtClean="0">
                <a:solidFill>
                  <a:schemeClr val="accent2">
                    <a:lumMod val="75000"/>
                  </a:schemeClr>
                </a:solidFill>
              </a:rPr>
              <a:t>Democratic centralism was regime model</a:t>
            </a:r>
          </a:p>
          <a:p>
            <a:pPr lvl="1" fontAlgn="auto">
              <a:spcAft>
                <a:spcPts val="0"/>
              </a:spcAft>
              <a:buFont typeface="Arial" pitchFamily="34" charset="0"/>
              <a:buChar char="–"/>
              <a:defRPr/>
            </a:pPr>
            <a:r>
              <a:rPr lang="en-US" dirty="0" smtClean="0">
                <a:solidFill>
                  <a:schemeClr val="accent2">
                    <a:lumMod val="75000"/>
                  </a:schemeClr>
                </a:solidFill>
              </a:rPr>
              <a:t>Until 1950s, USSR controlled “Communist World”</a:t>
            </a:r>
          </a:p>
          <a:p>
            <a:pPr lvl="1" fontAlgn="auto">
              <a:spcAft>
                <a:spcPts val="0"/>
              </a:spcAft>
              <a:buFont typeface="Arial" pitchFamily="34" charset="0"/>
              <a:buChar char="–"/>
              <a:defRPr/>
            </a:pPr>
            <a:r>
              <a:rPr lang="en-US" dirty="0" smtClean="0">
                <a:solidFill>
                  <a:schemeClr val="accent2">
                    <a:lumMod val="75000"/>
                  </a:schemeClr>
                </a:solidFill>
              </a:rPr>
              <a:t>China and USSR split in late ‘50s offered an alternative model</a:t>
            </a:r>
          </a:p>
          <a:p>
            <a:pPr fontAlgn="auto">
              <a:spcAft>
                <a:spcPts val="0"/>
              </a:spcAft>
              <a:buFont typeface="Arial" pitchFamily="34" charset="0"/>
              <a:buChar char="•"/>
              <a:defRPr/>
            </a:pPr>
            <a:endParaRPr lang="en-US" dirty="0"/>
          </a:p>
        </p:txBody>
      </p:sp>
      <p:sp>
        <p:nvSpPr>
          <p:cNvPr id="7" name="Text Placeholder 6"/>
          <p:cNvSpPr>
            <a:spLocks noGrp="1"/>
          </p:cNvSpPr>
          <p:nvPr>
            <p:ph type="body" sz="quarter" idx="3"/>
          </p:nvPr>
        </p:nvSpPr>
        <p:spPr/>
        <p:txBody>
          <a:bodyPr rtlCol="0">
            <a:normAutofit fontScale="25000" lnSpcReduction="20000"/>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sz="9600" dirty="0" smtClean="0">
                <a:solidFill>
                  <a:schemeClr val="accent2">
                    <a:lumMod val="50000"/>
                  </a:schemeClr>
                </a:solidFill>
              </a:rPr>
              <a:t>Marxism</a:t>
            </a:r>
          </a:p>
          <a:p>
            <a:pPr fontAlgn="auto">
              <a:spcAft>
                <a:spcPts val="0"/>
              </a:spcAft>
              <a:buFont typeface="Arial" pitchFamily="34" charset="0"/>
              <a:buNone/>
              <a:defRPr/>
            </a:pPr>
            <a:endParaRPr lang="en-US" dirty="0"/>
          </a:p>
        </p:txBody>
      </p:sp>
      <p:sp>
        <p:nvSpPr>
          <p:cNvPr id="8" name="Content Placeholder 7"/>
          <p:cNvSpPr>
            <a:spLocks noGrp="1"/>
          </p:cNvSpPr>
          <p:nvPr>
            <p:ph sz="quarter" idx="4"/>
          </p:nvPr>
        </p:nvSpPr>
        <p:spPr/>
        <p:txBody>
          <a:bodyPr rtlCol="0">
            <a:normAutofit/>
          </a:bodyPr>
          <a:lstStyle/>
          <a:p>
            <a:pPr fontAlgn="auto">
              <a:spcAft>
                <a:spcPts val="0"/>
              </a:spcAft>
              <a:buFont typeface="Arial" pitchFamily="34" charset="0"/>
              <a:buChar char="•"/>
              <a:defRPr/>
            </a:pPr>
            <a:r>
              <a:rPr lang="en-US" dirty="0" smtClean="0">
                <a:solidFill>
                  <a:schemeClr val="accent2">
                    <a:lumMod val="75000"/>
                  </a:schemeClr>
                </a:solidFill>
              </a:rPr>
              <a:t>Evolution of society</a:t>
            </a:r>
          </a:p>
          <a:p>
            <a:pPr fontAlgn="auto">
              <a:spcAft>
                <a:spcPts val="0"/>
              </a:spcAft>
              <a:buFont typeface="Arial" pitchFamily="34" charset="0"/>
              <a:buChar char="•"/>
              <a:defRPr/>
            </a:pPr>
            <a:r>
              <a:rPr lang="en-US" dirty="0" smtClean="0">
                <a:solidFill>
                  <a:schemeClr val="accent2">
                    <a:lumMod val="75000"/>
                  </a:schemeClr>
                </a:solidFill>
              </a:rPr>
              <a:t>Dialectics</a:t>
            </a:r>
          </a:p>
          <a:p>
            <a:pPr lvl="1" fontAlgn="auto">
              <a:spcAft>
                <a:spcPts val="0"/>
              </a:spcAft>
              <a:buFont typeface="Arial" pitchFamily="34" charset="0"/>
              <a:buChar char="–"/>
              <a:defRPr/>
            </a:pPr>
            <a:r>
              <a:rPr lang="en-US" dirty="0" smtClean="0">
                <a:solidFill>
                  <a:schemeClr val="accent2">
                    <a:lumMod val="75000"/>
                  </a:schemeClr>
                </a:solidFill>
              </a:rPr>
              <a:t>The belief that change occurs in dramatic bursts from one type of society to another</a:t>
            </a:r>
          </a:p>
          <a:p>
            <a:pPr fontAlgn="auto">
              <a:spcAft>
                <a:spcPts val="0"/>
              </a:spcAft>
              <a:buFont typeface="Arial" pitchFamily="34" charset="0"/>
              <a:buChar char="•"/>
              <a:defRPr/>
            </a:pPr>
            <a:r>
              <a:rPr lang="en-US" dirty="0" smtClean="0">
                <a:solidFill>
                  <a:schemeClr val="accent2">
                    <a:lumMod val="75000"/>
                  </a:schemeClr>
                </a:solidFill>
              </a:rPr>
              <a:t>Historical materialism</a:t>
            </a:r>
          </a:p>
          <a:p>
            <a:pPr fontAlgn="auto">
              <a:spcAft>
                <a:spcPts val="0"/>
              </a:spcAft>
              <a:buFont typeface="Arial" pitchFamily="34" charset="0"/>
              <a:buChar char="•"/>
              <a:defRPr/>
            </a:pPr>
            <a:r>
              <a:rPr lang="en-US" dirty="0" smtClean="0">
                <a:solidFill>
                  <a:schemeClr val="accent2">
                    <a:lumMod val="75000"/>
                  </a:schemeClr>
                </a:solidFill>
              </a:rPr>
              <a:t>Revolution</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8"/>
          <p:cNvSpPr>
            <a:spLocks noGrp="1"/>
          </p:cNvSpPr>
          <p:nvPr>
            <p:ph type="title"/>
          </p:nvPr>
        </p:nvSpPr>
        <p:spPr/>
        <p:txBody>
          <a:bodyPr/>
          <a:lstStyle/>
          <a:p>
            <a:endParaRPr lang="en-US" smtClean="0"/>
          </a:p>
        </p:txBody>
      </p:sp>
      <p:sp>
        <p:nvSpPr>
          <p:cNvPr id="8" name="Content Placeholder 7"/>
          <p:cNvSpPr>
            <a:spLocks noGrp="1"/>
          </p:cNvSpPr>
          <p:nvPr>
            <p:ph sz="half" idx="1"/>
          </p:nvPr>
        </p:nvSpPr>
        <p:spPr/>
        <p:txBody>
          <a:bodyPr rtlCol="0">
            <a:normAutofit/>
          </a:bodyPr>
          <a:lstStyle/>
          <a:p>
            <a:pPr fontAlgn="auto">
              <a:spcAft>
                <a:spcPts val="0"/>
              </a:spcAft>
              <a:buFont typeface="Arial" pitchFamily="34" charset="0"/>
              <a:buChar char="•"/>
              <a:defRPr/>
            </a:pPr>
            <a:r>
              <a:rPr lang="en-US" dirty="0" smtClean="0">
                <a:solidFill>
                  <a:schemeClr val="accent2">
                    <a:lumMod val="75000"/>
                  </a:schemeClr>
                </a:solidFill>
              </a:rPr>
              <a:t>Marxism-Leninism </a:t>
            </a:r>
          </a:p>
          <a:p>
            <a:pPr lvl="1" fontAlgn="auto">
              <a:spcAft>
                <a:spcPts val="0"/>
              </a:spcAft>
              <a:buFont typeface="Arial" pitchFamily="34" charset="0"/>
              <a:buChar char="–"/>
              <a:defRPr/>
            </a:pPr>
            <a:r>
              <a:rPr lang="en-US" dirty="0" smtClean="0">
                <a:solidFill>
                  <a:schemeClr val="accent2">
                    <a:lumMod val="60000"/>
                    <a:lumOff val="40000"/>
                  </a:schemeClr>
                </a:solidFill>
              </a:rPr>
              <a:t>democratic centralism</a:t>
            </a:r>
          </a:p>
          <a:p>
            <a:pPr fontAlgn="auto">
              <a:spcAft>
                <a:spcPts val="0"/>
              </a:spcAft>
              <a:buFont typeface="Arial" pitchFamily="34" charset="0"/>
              <a:buChar char="•"/>
              <a:defRPr/>
            </a:pPr>
            <a:endParaRPr lang="en-US" dirty="0"/>
          </a:p>
        </p:txBody>
      </p:sp>
      <p:sp>
        <p:nvSpPr>
          <p:cNvPr id="10" name="Content Placeholder 9"/>
          <p:cNvSpPr>
            <a:spLocks noGrp="1"/>
          </p:cNvSpPr>
          <p:nvPr>
            <p:ph sz="half" idx="2"/>
          </p:nvPr>
        </p:nvSpPr>
        <p:spPr/>
        <p:txBody>
          <a:bodyPr rtlCol="0">
            <a:normAutofit/>
          </a:bodyPr>
          <a:lstStyle/>
          <a:p>
            <a:pPr fontAlgn="auto">
              <a:spcAft>
                <a:spcPts val="0"/>
              </a:spcAft>
              <a:buFont typeface="Arial" pitchFamily="34" charset="0"/>
              <a:buChar char="•"/>
              <a:defRPr/>
            </a:pPr>
            <a:r>
              <a:rPr lang="en-US" dirty="0" smtClean="0">
                <a:solidFill>
                  <a:schemeClr val="accent2">
                    <a:lumMod val="75000"/>
                  </a:schemeClr>
                </a:solidFill>
              </a:rPr>
              <a:t>Stalinism </a:t>
            </a:r>
          </a:p>
          <a:p>
            <a:pPr lvl="1" fontAlgn="auto">
              <a:spcAft>
                <a:spcPts val="0"/>
              </a:spcAft>
              <a:buFont typeface="Arial" pitchFamily="34" charset="0"/>
              <a:buChar char="–"/>
              <a:defRPr/>
            </a:pPr>
            <a:r>
              <a:rPr lang="en-US" dirty="0" smtClean="0">
                <a:solidFill>
                  <a:schemeClr val="accent2">
                    <a:lumMod val="60000"/>
                    <a:lumOff val="40000"/>
                  </a:schemeClr>
                </a:solidFill>
              </a:rPr>
              <a:t>totalitarianism</a:t>
            </a:r>
          </a:p>
          <a:p>
            <a:pPr fontAlgn="auto">
              <a:spcAft>
                <a:spcPts val="0"/>
              </a:spcAft>
              <a:buFont typeface="Arial" pitchFamily="34" charset="0"/>
              <a:buChar char="•"/>
              <a:defRPr/>
            </a:pPr>
            <a:endParaRPr lang="en-US" dirty="0"/>
          </a:p>
        </p:txBody>
      </p:sp>
      <p:pic>
        <p:nvPicPr>
          <p:cNvPr id="84996" name="Picture 2"/>
          <p:cNvPicPr>
            <a:picLocks noChangeAspect="1" noChangeArrowheads="1"/>
          </p:cNvPicPr>
          <p:nvPr/>
        </p:nvPicPr>
        <p:blipFill>
          <a:blip r:embed="rId2"/>
          <a:srcRect/>
          <a:stretch>
            <a:fillRect/>
          </a:stretch>
        </p:blipFill>
        <p:spPr bwMode="auto">
          <a:xfrm>
            <a:off x="381000" y="3048000"/>
            <a:ext cx="3946525" cy="2819400"/>
          </a:xfrm>
          <a:prstGeom prst="rect">
            <a:avLst/>
          </a:prstGeom>
          <a:noFill/>
          <a:ln w="9525">
            <a:noFill/>
            <a:miter lim="800000"/>
            <a:headEnd/>
            <a:tailEnd/>
          </a:ln>
        </p:spPr>
      </p:pic>
      <p:pic>
        <p:nvPicPr>
          <p:cNvPr id="84997" name="Picture 3"/>
          <p:cNvPicPr>
            <a:picLocks noChangeAspect="1" noChangeArrowheads="1"/>
          </p:cNvPicPr>
          <p:nvPr/>
        </p:nvPicPr>
        <p:blipFill>
          <a:blip r:embed="rId3"/>
          <a:srcRect/>
          <a:stretch>
            <a:fillRect/>
          </a:stretch>
        </p:blipFill>
        <p:spPr bwMode="auto">
          <a:xfrm>
            <a:off x="5410200" y="2838450"/>
            <a:ext cx="2570163"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2">
                    <a:lumMod val="50000"/>
                  </a:schemeClr>
                </a:solidFill>
              </a:rPr>
              <a:t>The Marxist-Leninist State</a:t>
            </a:r>
            <a:endParaRPr lang="en-US" dirty="0">
              <a:solidFill>
                <a:schemeClr val="accent2">
                  <a:lumMod val="50000"/>
                </a:schemeClr>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accent2">
                    <a:lumMod val="75000"/>
                  </a:schemeClr>
                </a:solidFill>
              </a:rPr>
              <a:t>The Party State</a:t>
            </a:r>
          </a:p>
          <a:p>
            <a:pPr lvl="1" fontAlgn="auto">
              <a:spcAft>
                <a:spcPts val="0"/>
              </a:spcAft>
              <a:buFont typeface="Arial" pitchFamily="34" charset="0"/>
              <a:buChar char="–"/>
              <a:defRPr/>
            </a:pPr>
            <a:r>
              <a:rPr lang="en-US" dirty="0" smtClean="0">
                <a:solidFill>
                  <a:schemeClr val="accent2"/>
                </a:solidFill>
              </a:rPr>
              <a:t>Secretariat</a:t>
            </a:r>
          </a:p>
          <a:p>
            <a:pPr lvl="2" fontAlgn="auto">
              <a:spcAft>
                <a:spcPts val="0"/>
              </a:spcAft>
              <a:buFont typeface="Arial" pitchFamily="34" charset="0"/>
              <a:buChar char="•"/>
              <a:defRPr/>
            </a:pPr>
            <a:r>
              <a:rPr lang="en-US" dirty="0" smtClean="0">
                <a:solidFill>
                  <a:schemeClr val="accent2">
                    <a:lumMod val="60000"/>
                    <a:lumOff val="40000"/>
                  </a:schemeClr>
                </a:solidFill>
              </a:rPr>
              <a:t>term used to denote the bureaucratic leaders of a communist party</a:t>
            </a:r>
          </a:p>
          <a:p>
            <a:pPr lvl="1" fontAlgn="auto">
              <a:spcAft>
                <a:spcPts val="0"/>
              </a:spcAft>
              <a:buFont typeface="Arial" pitchFamily="34" charset="0"/>
              <a:buChar char="–"/>
              <a:defRPr/>
            </a:pPr>
            <a:r>
              <a:rPr lang="en-US" dirty="0" smtClean="0">
                <a:solidFill>
                  <a:schemeClr val="accent2"/>
                </a:solidFill>
              </a:rPr>
              <a:t>Politburo</a:t>
            </a:r>
          </a:p>
          <a:p>
            <a:pPr lvl="2" fontAlgn="auto">
              <a:spcAft>
                <a:spcPts val="0"/>
              </a:spcAft>
              <a:buFont typeface="Arial" pitchFamily="34" charset="0"/>
              <a:buChar char="•"/>
              <a:defRPr/>
            </a:pPr>
            <a:r>
              <a:rPr lang="en-US" dirty="0" smtClean="0">
                <a:solidFill>
                  <a:schemeClr val="accent2">
                    <a:lumMod val="60000"/>
                    <a:lumOff val="40000"/>
                  </a:schemeClr>
                </a:solidFill>
              </a:rPr>
              <a:t>Generic term used to describe the leadership of communist parties</a:t>
            </a:r>
          </a:p>
          <a:p>
            <a:pPr lvl="1" fontAlgn="auto">
              <a:spcAft>
                <a:spcPts val="0"/>
              </a:spcAft>
              <a:buFont typeface="Arial" pitchFamily="34" charset="0"/>
              <a:buChar char="–"/>
              <a:defRPr/>
            </a:pPr>
            <a:r>
              <a:rPr lang="en-US" dirty="0" err="1" smtClean="0">
                <a:solidFill>
                  <a:schemeClr val="accent2"/>
                </a:solidFill>
              </a:rPr>
              <a:t>Nomenklatura</a:t>
            </a:r>
            <a:r>
              <a:rPr lang="en-US" dirty="0" smtClean="0">
                <a:solidFill>
                  <a:schemeClr val="accent2"/>
                </a:solidFill>
              </a:rPr>
              <a:t>-</a:t>
            </a:r>
            <a:r>
              <a:rPr lang="en-US" dirty="0" smtClean="0"/>
              <a:t> </a:t>
            </a:r>
          </a:p>
          <a:p>
            <a:pPr lvl="2" fontAlgn="auto">
              <a:spcAft>
                <a:spcPts val="0"/>
              </a:spcAft>
              <a:buFont typeface="Arial" pitchFamily="34" charset="0"/>
              <a:buChar char="•"/>
              <a:defRPr/>
            </a:pPr>
            <a:r>
              <a:rPr lang="en-US" dirty="0" smtClean="0">
                <a:solidFill>
                  <a:schemeClr val="accent2">
                    <a:lumMod val="60000"/>
                    <a:lumOff val="40000"/>
                  </a:schemeClr>
                </a:solidFill>
              </a:rPr>
              <a:t>The Soviet system of lists that facilitated the CPSU''s appointment of trusted people to key positions, adopted by other communist regimes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2">
                    <a:lumMod val="50000"/>
                  </a:schemeClr>
                </a:solidFill>
              </a:rPr>
              <a:t>Reform</a:t>
            </a:r>
            <a:endParaRPr lang="en-US" dirty="0">
              <a:solidFill>
                <a:schemeClr val="accent2">
                  <a:lumMod val="50000"/>
                </a:schemeClr>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accent2">
                    <a:lumMod val="75000"/>
                  </a:schemeClr>
                </a:solidFill>
              </a:rPr>
              <a:t>Reform came too little too late </a:t>
            </a:r>
          </a:p>
          <a:p>
            <a:pPr lvl="1" fontAlgn="auto">
              <a:spcAft>
                <a:spcPts val="0"/>
              </a:spcAft>
              <a:buFont typeface="Arial" pitchFamily="34" charset="0"/>
              <a:buChar char="–"/>
              <a:defRPr/>
            </a:pPr>
            <a:r>
              <a:rPr lang="en-US" dirty="0" smtClean="0">
                <a:solidFill>
                  <a:schemeClr val="accent2"/>
                </a:solidFill>
              </a:rPr>
              <a:t>No longer a unified Communist movement</a:t>
            </a:r>
          </a:p>
          <a:p>
            <a:pPr lvl="1" fontAlgn="auto">
              <a:spcAft>
                <a:spcPts val="0"/>
              </a:spcAft>
              <a:buFont typeface="Arial" pitchFamily="34" charset="0"/>
              <a:buChar char="–"/>
              <a:defRPr/>
            </a:pPr>
            <a:r>
              <a:rPr lang="en-US" dirty="0" smtClean="0">
                <a:solidFill>
                  <a:schemeClr val="accent2"/>
                </a:solidFill>
              </a:rPr>
              <a:t>Need to change grew at a time leaders were trying to prevent change</a:t>
            </a:r>
          </a:p>
          <a:p>
            <a:pPr fontAlgn="auto">
              <a:spcAft>
                <a:spcPts val="0"/>
              </a:spcAft>
              <a:buFont typeface="Arial" pitchFamily="34" charset="0"/>
              <a:buChar char="•"/>
              <a:defRPr/>
            </a:pPr>
            <a:r>
              <a:rPr lang="en-US" dirty="0">
                <a:solidFill>
                  <a:schemeClr val="accent2">
                    <a:lumMod val="75000"/>
                  </a:schemeClr>
                </a:solidFill>
              </a:rPr>
              <a:t>Weaknesses of Communist regimes appeared by 1980s</a:t>
            </a:r>
          </a:p>
          <a:p>
            <a:pPr lvl="1" fontAlgn="auto">
              <a:spcAft>
                <a:spcPts val="0"/>
              </a:spcAft>
              <a:buFont typeface="Arial" pitchFamily="34" charset="0"/>
              <a:buChar char="–"/>
              <a:defRPr/>
            </a:pPr>
            <a:r>
              <a:rPr lang="en-US" dirty="0">
                <a:solidFill>
                  <a:schemeClr val="accent2"/>
                </a:solidFill>
              </a:rPr>
              <a:t>States relaxed repressive policies</a:t>
            </a:r>
          </a:p>
          <a:p>
            <a:pPr lvl="1" fontAlgn="auto">
              <a:spcAft>
                <a:spcPts val="0"/>
              </a:spcAft>
              <a:buFont typeface="Arial" pitchFamily="34" charset="0"/>
              <a:buChar char="–"/>
              <a:defRPr/>
            </a:pPr>
            <a:r>
              <a:rPr lang="en-US" dirty="0">
                <a:solidFill>
                  <a:schemeClr val="accent2"/>
                </a:solidFill>
              </a:rPr>
              <a:t>Factional disputes divided Chinese rulers</a:t>
            </a:r>
          </a:p>
          <a:p>
            <a:pPr lvl="1" fontAlgn="auto">
              <a:spcAft>
                <a:spcPts val="0"/>
              </a:spcAft>
              <a:buFont typeface="Arial" pitchFamily="34" charset="0"/>
              <a:buChar char="–"/>
              <a:defRPr/>
            </a:pPr>
            <a:r>
              <a:rPr lang="en-US" dirty="0">
                <a:solidFill>
                  <a:schemeClr val="accent2"/>
                </a:solidFill>
              </a:rPr>
              <a:t>Mikhail Gorbachev became leader of USSR</a:t>
            </a:r>
          </a:p>
          <a:p>
            <a:pPr marL="457200" lvl="1" indent="0" fontAlgn="auto">
              <a:spcAft>
                <a:spcPts val="0"/>
              </a:spcAft>
              <a:buFont typeface="Arial" pitchFamily="34" charset="0"/>
              <a:buNone/>
              <a:defRPr/>
            </a:pPr>
            <a:endParaRPr lang="en-US" dirty="0" smtClean="0">
              <a:solidFill>
                <a:schemeClr val="accent2"/>
              </a:solidFill>
            </a:endParaRPr>
          </a:p>
          <a:p>
            <a:pPr lvl="1"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p:cNvPicPr>
            <a:picLocks noChangeAspect="1" noChangeArrowheads="1"/>
          </p:cNvPicPr>
          <p:nvPr/>
        </p:nvPicPr>
        <p:blipFill>
          <a:blip r:embed="rId2"/>
          <a:srcRect/>
          <a:stretch>
            <a:fillRect/>
          </a:stretch>
        </p:blipFill>
        <p:spPr bwMode="auto">
          <a:xfrm>
            <a:off x="0" y="4473575"/>
            <a:ext cx="3048000" cy="2400300"/>
          </a:xfrm>
          <a:prstGeom prst="rect">
            <a:avLst/>
          </a:prstGeom>
          <a:noFill/>
          <a:ln w="9525">
            <a:noFill/>
            <a:miter lim="800000"/>
            <a:headEnd/>
            <a:tailEnd/>
          </a:ln>
        </p:spPr>
      </p:pic>
      <p:pic>
        <p:nvPicPr>
          <p:cNvPr id="88066" name="Picture 2"/>
          <p:cNvPicPr>
            <a:picLocks noChangeAspect="1" noChangeArrowheads="1"/>
          </p:cNvPicPr>
          <p:nvPr/>
        </p:nvPicPr>
        <p:blipFill>
          <a:blip r:embed="rId3"/>
          <a:srcRect/>
          <a:stretch>
            <a:fillRect/>
          </a:stretch>
        </p:blipFill>
        <p:spPr bwMode="auto">
          <a:xfrm>
            <a:off x="6019800" y="3200400"/>
            <a:ext cx="3028950" cy="36576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2">
                    <a:lumMod val="50000"/>
                  </a:schemeClr>
                </a:solidFill>
              </a:rPr>
              <a:t>1989: The Year That Changed the World</a:t>
            </a:r>
            <a:br>
              <a:rPr lang="en-US" dirty="0" smtClean="0">
                <a:solidFill>
                  <a:schemeClr val="accent2">
                    <a:lumMod val="50000"/>
                  </a:schemeClr>
                </a:solidFill>
              </a:rPr>
            </a:br>
            <a:endParaRPr lang="en-US" dirty="0">
              <a:solidFill>
                <a:schemeClr val="accent2">
                  <a:lumMod val="50000"/>
                </a:schemeClr>
              </a:solidFill>
            </a:endParaRPr>
          </a:p>
        </p:txBody>
      </p:sp>
      <p:sp>
        <p:nvSpPr>
          <p:cNvPr id="88068" name="Content Placeholder 2"/>
          <p:cNvSpPr>
            <a:spLocks noGrp="1"/>
          </p:cNvSpPr>
          <p:nvPr>
            <p:ph idx="1"/>
          </p:nvPr>
        </p:nvSpPr>
        <p:spPr/>
        <p:txBody>
          <a:bodyPr/>
          <a:lstStyle/>
          <a:p>
            <a:r>
              <a:rPr lang="en-US" smtClean="0">
                <a:solidFill>
                  <a:schemeClr val="accent2"/>
                </a:solidFill>
              </a:rPr>
              <a:t>Solidarity in Poland</a:t>
            </a:r>
          </a:p>
          <a:p>
            <a:r>
              <a:rPr lang="en-US" smtClean="0">
                <a:solidFill>
                  <a:schemeClr val="accent2"/>
                </a:solidFill>
              </a:rPr>
              <a:t>Opening the Iron Curtain in Hungary</a:t>
            </a:r>
          </a:p>
          <a:p>
            <a:r>
              <a:rPr lang="en-US" smtClean="0">
                <a:solidFill>
                  <a:schemeClr val="accent2"/>
                </a:solidFill>
              </a:rPr>
              <a:t>Emigration and protest in East Germany</a:t>
            </a:r>
          </a:p>
          <a:p>
            <a:r>
              <a:rPr lang="en-US" smtClean="0">
                <a:solidFill>
                  <a:schemeClr val="accent2"/>
                </a:solidFill>
              </a:rPr>
              <a:t>Czechoslovakia’s “Velvet Revolution”</a:t>
            </a:r>
          </a:p>
          <a:p>
            <a:r>
              <a:rPr lang="en-US" smtClean="0">
                <a:solidFill>
                  <a:schemeClr val="accent2"/>
                </a:solidFill>
              </a:rPr>
              <a:t>Violent revolution in Romania</a:t>
            </a:r>
          </a:p>
          <a:p>
            <a:r>
              <a:rPr lang="en-US" smtClean="0">
                <a:solidFill>
                  <a:schemeClr val="accent2"/>
                </a:solidFill>
              </a:rPr>
              <a:t>Massive protest in Tiananmen Square</a:t>
            </a:r>
          </a:p>
          <a:p>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2">
                    <a:lumMod val="50000"/>
                  </a:schemeClr>
                </a:solidFill>
              </a:rPr>
              <a:t>Transition out of communism </a:t>
            </a:r>
            <a:endParaRPr lang="en-US" dirty="0">
              <a:solidFill>
                <a:schemeClr val="accent2">
                  <a:lumMod val="50000"/>
                </a:schemeClr>
              </a:solidFill>
            </a:endParaRP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solidFill>
                  <a:schemeClr val="accent2">
                    <a:lumMod val="75000"/>
                  </a:schemeClr>
                </a:solidFill>
              </a:rPr>
              <a:t>Former Communist states declared themselves democracies</a:t>
            </a:r>
          </a:p>
          <a:p>
            <a:pPr fontAlgn="auto">
              <a:spcAft>
                <a:spcPts val="0"/>
              </a:spcAft>
              <a:buFont typeface="Arial" pitchFamily="34" charset="0"/>
              <a:buChar char="•"/>
              <a:defRPr/>
            </a:pPr>
            <a:r>
              <a:rPr lang="en-US" dirty="0" smtClean="0">
                <a:solidFill>
                  <a:schemeClr val="accent2">
                    <a:lumMod val="75000"/>
                  </a:schemeClr>
                </a:solidFill>
              </a:rPr>
              <a:t>Transitions very difficult</a:t>
            </a:r>
          </a:p>
          <a:p>
            <a:pPr fontAlgn="auto">
              <a:spcAft>
                <a:spcPts val="0"/>
              </a:spcAft>
              <a:buFont typeface="Arial" pitchFamily="34" charset="0"/>
              <a:buChar char="•"/>
              <a:defRPr/>
            </a:pPr>
            <a:r>
              <a:rPr lang="en-US" dirty="0" smtClean="0">
                <a:solidFill>
                  <a:schemeClr val="accent2">
                    <a:lumMod val="75000"/>
                  </a:schemeClr>
                </a:solidFill>
              </a:rPr>
              <a:t>Success stories in Poland, Hungary, and others</a:t>
            </a:r>
          </a:p>
          <a:p>
            <a:pPr fontAlgn="auto">
              <a:spcAft>
                <a:spcPts val="0"/>
              </a:spcAft>
              <a:buFont typeface="Arial" pitchFamily="34" charset="0"/>
              <a:buChar char="•"/>
              <a:defRPr/>
            </a:pPr>
            <a:r>
              <a:rPr lang="en-US" dirty="0" smtClean="0">
                <a:solidFill>
                  <a:schemeClr val="accent2">
                    <a:lumMod val="75000"/>
                  </a:schemeClr>
                </a:solidFill>
              </a:rPr>
              <a:t>China, Vietnam, North Korea, and Cuba remained Communist regimes</a:t>
            </a:r>
          </a:p>
          <a:p>
            <a:pPr fontAlgn="auto">
              <a:spcAft>
                <a:spcPts val="0"/>
              </a:spcAft>
              <a:buFont typeface="Arial" pitchFamily="34" charset="0"/>
              <a:buChar char="•"/>
              <a:defRPr/>
            </a:pPr>
            <a:r>
              <a:rPr lang="en-US" dirty="0" smtClean="0">
                <a:solidFill>
                  <a:schemeClr val="accent2">
                    <a:lumMod val="75000"/>
                  </a:schemeClr>
                </a:solidFill>
              </a:rPr>
              <a:t>Former Soviet Union </a:t>
            </a:r>
          </a:p>
          <a:p>
            <a:pPr lvl="1" fontAlgn="auto">
              <a:spcAft>
                <a:spcPts val="0"/>
              </a:spcAft>
              <a:buFont typeface="Arial" pitchFamily="34" charset="0"/>
              <a:buChar char="–"/>
              <a:defRPr/>
            </a:pPr>
            <a:r>
              <a:rPr lang="en-US" dirty="0" smtClean="0">
                <a:solidFill>
                  <a:schemeClr val="accent2"/>
                </a:solidFill>
              </a:rPr>
              <a:t>No real shift of power to new leaders</a:t>
            </a:r>
          </a:p>
          <a:p>
            <a:pPr lvl="1" fontAlgn="auto">
              <a:spcAft>
                <a:spcPts val="0"/>
              </a:spcAft>
              <a:buFont typeface="Arial" pitchFamily="34" charset="0"/>
              <a:buChar char="–"/>
              <a:defRPr/>
            </a:pPr>
            <a:r>
              <a:rPr lang="en-US" dirty="0" smtClean="0">
                <a:solidFill>
                  <a:schemeClr val="accent2"/>
                </a:solidFill>
              </a:rPr>
              <a:t>Great problems with corruption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solidFill>
                  <a:schemeClr val="accent3">
                    <a:lumMod val="50000"/>
                  </a:schemeClr>
                </a:solidFill>
              </a:rPr>
              <a:t>Russia</a:t>
            </a:r>
            <a:r>
              <a:rPr lang="en-US" dirty="0" smtClean="0"/>
              <a:t> </a:t>
            </a:r>
            <a:endParaRPr lang="en-US" dirty="0"/>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solidFill>
                  <a:schemeClr val="accent3">
                    <a:lumMod val="75000"/>
                  </a:schemeClr>
                </a:solidFill>
              </a:rPr>
              <a:t>Chapter 9</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spect="1" noChangeArrowheads="1"/>
          </p:cNvPicPr>
          <p:nvPr/>
        </p:nvPicPr>
        <p:blipFill>
          <a:blip r:embed="rId2"/>
          <a:srcRect/>
          <a:stretch>
            <a:fillRect/>
          </a:stretch>
        </p:blipFill>
        <p:spPr bwMode="auto">
          <a:xfrm>
            <a:off x="3505200" y="2819400"/>
            <a:ext cx="5486400" cy="3797300"/>
          </a:xfrm>
          <a:prstGeom prst="rect">
            <a:avLst/>
          </a:prstGeom>
          <a:noFill/>
          <a:ln w="9525">
            <a:noFill/>
            <a:miter lim="800000"/>
            <a:headEnd/>
            <a:tailEnd/>
          </a:ln>
        </p:spPr>
      </p:pic>
      <p:sp>
        <p:nvSpPr>
          <p:cNvPr id="4" name="Title 3"/>
          <p:cNvSpPr>
            <a:spLocks noGrp="1"/>
          </p:cNvSpPr>
          <p:nvPr>
            <p:ph type="title"/>
          </p:nvPr>
        </p:nvSpPr>
        <p:spPr/>
        <p:txBody>
          <a:bodyPr rtlCol="0">
            <a:normAutofit/>
          </a:bodyPr>
          <a:lstStyle/>
          <a:p>
            <a:pPr fontAlgn="auto">
              <a:spcAft>
                <a:spcPts val="0"/>
              </a:spcAft>
              <a:defRPr/>
            </a:pPr>
            <a:r>
              <a:rPr lang="en-US" dirty="0" smtClean="0">
                <a:solidFill>
                  <a:schemeClr val="accent3">
                    <a:lumMod val="50000"/>
                  </a:schemeClr>
                </a:solidFill>
              </a:rPr>
              <a:t>Russia </a:t>
            </a:r>
            <a:endParaRPr lang="en-US" dirty="0">
              <a:solidFill>
                <a:schemeClr val="accent3">
                  <a:lumMod val="50000"/>
                </a:schemeClr>
              </a:solidFill>
            </a:endParaRPr>
          </a:p>
        </p:txBody>
      </p:sp>
      <p:sp>
        <p:nvSpPr>
          <p:cNvPr id="5" name="Content Placeholder 4"/>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3">
                    <a:lumMod val="75000"/>
                  </a:schemeClr>
                </a:solidFill>
              </a:rPr>
              <a:t>Was ruled by tsars until 1917 </a:t>
            </a:r>
          </a:p>
          <a:p>
            <a:pPr fontAlgn="auto">
              <a:spcAft>
                <a:spcPts val="0"/>
              </a:spcAft>
              <a:buFont typeface="Arial" pitchFamily="34" charset="0"/>
              <a:buChar char="•"/>
              <a:defRPr/>
            </a:pPr>
            <a:r>
              <a:rPr lang="en-US" dirty="0" smtClean="0">
                <a:solidFill>
                  <a:schemeClr val="accent3">
                    <a:lumMod val="75000"/>
                  </a:schemeClr>
                </a:solidFill>
              </a:rPr>
              <a:t>After the October revolution. </a:t>
            </a:r>
          </a:p>
          <a:p>
            <a:pPr fontAlgn="auto">
              <a:spcAft>
                <a:spcPts val="0"/>
              </a:spcAft>
              <a:buFont typeface="Arial" pitchFamily="34" charset="0"/>
              <a:buChar char="•"/>
              <a:defRPr/>
            </a:pPr>
            <a:r>
              <a:rPr lang="en-US" dirty="0" smtClean="0">
                <a:solidFill>
                  <a:schemeClr val="accent3">
                    <a:lumMod val="75000"/>
                  </a:schemeClr>
                </a:solidFill>
              </a:rPr>
              <a:t>Weak state of government </a:t>
            </a:r>
          </a:p>
          <a:p>
            <a:pPr lvl="1" fontAlgn="auto">
              <a:spcAft>
                <a:spcPts val="0"/>
              </a:spcAft>
              <a:buFont typeface="Arial" pitchFamily="34" charset="0"/>
              <a:buChar char="–"/>
              <a:defRPr/>
            </a:pPr>
            <a:r>
              <a:rPr lang="en-US" dirty="0" smtClean="0"/>
              <a:t> </a:t>
            </a:r>
            <a:r>
              <a:rPr lang="en-US" dirty="0" smtClean="0">
                <a:solidFill>
                  <a:schemeClr val="accent3">
                    <a:lumMod val="60000"/>
                    <a:lumOff val="40000"/>
                  </a:schemeClr>
                </a:solidFill>
              </a:rPr>
              <a:t>neither domestic nor foreign policy worked</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457200" y="914400"/>
            <a:ext cx="8229600" cy="5211763"/>
          </a:xfrm>
        </p:spPr>
        <p:txBody>
          <a:bodyPr rtlCol="0">
            <a:normAutofit/>
          </a:bodyPr>
          <a:lstStyle/>
          <a:p>
            <a:pPr fontAlgn="auto">
              <a:spcAft>
                <a:spcPts val="0"/>
              </a:spcAft>
              <a:buFont typeface="Arial" pitchFamily="34" charset="0"/>
              <a:buChar char="•"/>
              <a:defRPr/>
            </a:pPr>
            <a:r>
              <a:rPr lang="en-US" dirty="0" smtClean="0">
                <a:solidFill>
                  <a:schemeClr val="accent3">
                    <a:lumMod val="50000"/>
                  </a:schemeClr>
                </a:solidFill>
              </a:rPr>
              <a:t>Lenin and the “wrong” revolution: </a:t>
            </a:r>
          </a:p>
          <a:p>
            <a:pPr lvl="1" fontAlgn="auto">
              <a:spcAft>
                <a:spcPts val="0"/>
              </a:spcAft>
              <a:buFont typeface="Arial" pitchFamily="34" charset="0"/>
              <a:buChar char="–"/>
              <a:defRPr/>
            </a:pPr>
            <a:r>
              <a:rPr lang="en-US" dirty="0" smtClean="0">
                <a:solidFill>
                  <a:schemeClr val="accent3">
                    <a:lumMod val="75000"/>
                  </a:schemeClr>
                </a:solidFill>
              </a:rPr>
              <a:t>Lenin’s new take on Marxism led to democratic centralism and a revolution to create socialism</a:t>
            </a:r>
          </a:p>
          <a:p>
            <a:pPr lvl="1" fontAlgn="auto">
              <a:spcAft>
                <a:spcPts val="0"/>
              </a:spcAft>
              <a:buFont typeface="Arial" pitchFamily="34" charset="0"/>
              <a:buChar char="–"/>
              <a:defRPr/>
            </a:pPr>
            <a:r>
              <a:rPr lang="en-US" dirty="0" smtClean="0">
                <a:solidFill>
                  <a:schemeClr val="accent3">
                    <a:lumMod val="75000"/>
                  </a:schemeClr>
                </a:solidFill>
              </a:rPr>
              <a:t>Its considered the wrong revolution because Marxist said to work best this communist party should come from a strong capitalist society first  </a:t>
            </a:r>
          </a:p>
          <a:p>
            <a:pPr fontAlgn="auto">
              <a:spcAft>
                <a:spcPts val="0"/>
              </a:spcAft>
              <a:buFont typeface="Arial" pitchFamily="34" charset="0"/>
              <a:buChar char="•"/>
              <a:defRPr/>
            </a:pPr>
            <a:endParaRPr lang="en-US" b="1" dirty="0"/>
          </a:p>
        </p:txBody>
      </p:sp>
      <p:pic>
        <p:nvPicPr>
          <p:cNvPr id="92163" name="Picture 2"/>
          <p:cNvPicPr>
            <a:picLocks noChangeAspect="1" noChangeArrowheads="1"/>
          </p:cNvPicPr>
          <p:nvPr/>
        </p:nvPicPr>
        <p:blipFill>
          <a:blip r:embed="rId2"/>
          <a:srcRect/>
          <a:stretch>
            <a:fillRect/>
          </a:stretch>
        </p:blipFill>
        <p:spPr bwMode="auto">
          <a:xfrm>
            <a:off x="4724400" y="4038600"/>
            <a:ext cx="41148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3">
                    <a:lumMod val="50000"/>
                  </a:schemeClr>
                </a:solidFill>
              </a:rPr>
              <a:t>Stalin, Terror, and the Modernization</a:t>
            </a:r>
            <a:br>
              <a:rPr lang="en-US" dirty="0" smtClean="0">
                <a:solidFill>
                  <a:schemeClr val="accent3">
                    <a:lumMod val="50000"/>
                  </a:schemeClr>
                </a:solidFill>
              </a:rPr>
            </a:br>
            <a:endParaRPr lang="en-US" dirty="0">
              <a:solidFill>
                <a:schemeClr val="accent3">
                  <a:lumMod val="50000"/>
                </a:schemeClr>
              </a:solidFill>
            </a:endParaRP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solidFill>
                  <a:schemeClr val="accent3">
                    <a:lumMod val="75000"/>
                  </a:schemeClr>
                </a:solidFill>
              </a:rPr>
              <a:t>Industrialization:</a:t>
            </a:r>
          </a:p>
          <a:p>
            <a:pPr lvl="1" fontAlgn="auto">
              <a:spcAft>
                <a:spcPts val="0"/>
              </a:spcAft>
              <a:buFont typeface="Arial" pitchFamily="34" charset="0"/>
              <a:buChar char="–"/>
              <a:defRPr/>
            </a:pPr>
            <a:r>
              <a:rPr lang="en-US" dirty="0" smtClean="0">
                <a:solidFill>
                  <a:schemeClr val="accent3">
                    <a:lumMod val="60000"/>
                    <a:lumOff val="40000"/>
                  </a:schemeClr>
                </a:solidFill>
              </a:rPr>
              <a:t> based on squeezing all possible surpluses out of agriculture to make industrial development possible</a:t>
            </a:r>
          </a:p>
          <a:p>
            <a:pPr fontAlgn="auto">
              <a:spcAft>
                <a:spcPts val="0"/>
              </a:spcAft>
              <a:buFont typeface="Arial" pitchFamily="34" charset="0"/>
              <a:buChar char="•"/>
              <a:defRPr/>
            </a:pPr>
            <a:r>
              <a:rPr lang="en-US" dirty="0" smtClean="0">
                <a:solidFill>
                  <a:schemeClr val="accent3">
                    <a:lumMod val="75000"/>
                  </a:schemeClr>
                </a:solidFill>
              </a:rPr>
              <a:t>Foreign Policy: </a:t>
            </a:r>
          </a:p>
          <a:p>
            <a:pPr lvl="1" fontAlgn="auto">
              <a:spcAft>
                <a:spcPts val="0"/>
              </a:spcAft>
              <a:buFont typeface="Arial" pitchFamily="34" charset="0"/>
              <a:buChar char="–"/>
              <a:defRPr/>
            </a:pPr>
            <a:r>
              <a:rPr lang="en-US" dirty="0" smtClean="0">
                <a:solidFill>
                  <a:schemeClr val="accent3">
                    <a:lumMod val="60000"/>
                    <a:lumOff val="40000"/>
                  </a:schemeClr>
                </a:solidFill>
              </a:rPr>
              <a:t>moving from world revolution to “socialism in one country, to united fronts against fascism to the Cold War</a:t>
            </a:r>
          </a:p>
          <a:p>
            <a:pPr fontAlgn="auto">
              <a:spcAft>
                <a:spcPts val="0"/>
              </a:spcAft>
              <a:buFont typeface="Arial" pitchFamily="34" charset="0"/>
              <a:buChar char="•"/>
              <a:defRPr/>
            </a:pPr>
            <a:r>
              <a:rPr lang="en-US" dirty="0" smtClean="0">
                <a:solidFill>
                  <a:schemeClr val="accent3">
                    <a:lumMod val="75000"/>
                  </a:schemeClr>
                </a:solidFill>
              </a:rPr>
              <a:t>The Purges: </a:t>
            </a:r>
          </a:p>
          <a:p>
            <a:pPr lvl="1" fontAlgn="auto">
              <a:spcAft>
                <a:spcPts val="0"/>
              </a:spcAft>
              <a:buFont typeface="Arial" pitchFamily="34" charset="0"/>
              <a:buChar char="–"/>
              <a:defRPr/>
            </a:pPr>
            <a:r>
              <a:rPr lang="en-US" dirty="0" smtClean="0">
                <a:solidFill>
                  <a:schemeClr val="accent3">
                    <a:lumMod val="60000"/>
                    <a:lumOff val="40000"/>
                  </a:schemeClr>
                </a:solidFill>
              </a:rPr>
              <a:t>the elimination of anyone who threatened or was thought to be a future threat to Stalin’s leadership</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endParaRPr lang="en-US" smtClean="0"/>
          </a:p>
        </p:txBody>
      </p:sp>
      <p:sp>
        <p:nvSpPr>
          <p:cNvPr id="6" name="Content Placeholder 5"/>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4">
                    <a:lumMod val="75000"/>
                  </a:schemeClr>
                </a:solidFill>
              </a:rPr>
              <a:t>all federal appropriations must be authorized by Congress-a control sometimes called the "power of the purse." </a:t>
            </a:r>
          </a:p>
          <a:p>
            <a:pPr fontAlgn="auto">
              <a:spcAft>
                <a:spcPts val="0"/>
              </a:spcAft>
              <a:buFont typeface="Arial" pitchFamily="34" charset="0"/>
              <a:buChar char="•"/>
              <a:defRPr/>
            </a:pPr>
            <a:r>
              <a:rPr lang="en-US" dirty="0" smtClean="0">
                <a:solidFill>
                  <a:schemeClr val="accent4">
                    <a:lumMod val="60000"/>
                    <a:lumOff val="40000"/>
                  </a:schemeClr>
                </a:solidFill>
              </a:rPr>
              <a:t>Key players</a:t>
            </a:r>
          </a:p>
          <a:p>
            <a:pPr lvl="1" fontAlgn="auto">
              <a:spcAft>
                <a:spcPts val="0"/>
              </a:spcAft>
              <a:buFont typeface="Arial" pitchFamily="34" charset="0"/>
              <a:buChar char="–"/>
              <a:defRPr/>
            </a:pPr>
            <a:r>
              <a:rPr lang="en-US" dirty="0" smtClean="0"/>
              <a:t>House Ways Means Committee </a:t>
            </a:r>
          </a:p>
          <a:p>
            <a:pPr lvl="1" fontAlgn="auto">
              <a:spcAft>
                <a:spcPts val="0"/>
              </a:spcAft>
              <a:buFont typeface="Arial" pitchFamily="34" charset="0"/>
              <a:buChar char="–"/>
              <a:defRPr/>
            </a:pPr>
            <a:r>
              <a:rPr lang="en-US" dirty="0" smtClean="0"/>
              <a:t>the Senate Finance Committee</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3">
                    <a:lumMod val="75000"/>
                  </a:schemeClr>
                </a:solidFill>
              </a:rPr>
              <a:t>Khrushchev, Brezhnev, and the politics of decline</a:t>
            </a:r>
          </a:p>
          <a:p>
            <a:pPr lvl="1" fontAlgn="auto">
              <a:spcAft>
                <a:spcPts val="0"/>
              </a:spcAft>
              <a:buFont typeface="Arial" pitchFamily="34" charset="0"/>
              <a:buChar char="–"/>
              <a:defRPr/>
            </a:pPr>
            <a:r>
              <a:rPr lang="en-US" dirty="0" smtClean="0">
                <a:solidFill>
                  <a:schemeClr val="accent3">
                    <a:lumMod val="60000"/>
                    <a:lumOff val="40000"/>
                  </a:schemeClr>
                </a:solidFill>
              </a:rPr>
              <a:t>New leaders in the early ‘50s pursued group leadership and peaceful coexistence</a:t>
            </a:r>
          </a:p>
          <a:p>
            <a:pPr fontAlgn="auto">
              <a:spcAft>
                <a:spcPts val="0"/>
              </a:spcAft>
              <a:buFont typeface="Arial" pitchFamily="34" charset="0"/>
              <a:buChar char="•"/>
              <a:defRPr/>
            </a:pPr>
            <a:r>
              <a:rPr lang="en-US" dirty="0" smtClean="0">
                <a:solidFill>
                  <a:schemeClr val="accent3">
                    <a:lumMod val="75000"/>
                  </a:schemeClr>
                </a:solidFill>
              </a:rPr>
              <a:t>Economic and technological decline result from a conservative consolidation of power</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3">
                    <a:lumMod val="50000"/>
                  </a:schemeClr>
                </a:solidFill>
              </a:rPr>
              <a:t>Gorbachev’s ascendancy in ’85 led to innovation</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solidFill>
                  <a:schemeClr val="accent3">
                    <a:lumMod val="75000"/>
                  </a:schemeClr>
                </a:solidFill>
              </a:rPr>
              <a:t>Reform</a:t>
            </a:r>
          </a:p>
          <a:p>
            <a:pPr lvl="1" fontAlgn="auto">
              <a:spcAft>
                <a:spcPts val="0"/>
              </a:spcAft>
              <a:buFont typeface="Arial" pitchFamily="34" charset="0"/>
              <a:buChar char="–"/>
              <a:defRPr/>
            </a:pPr>
            <a:r>
              <a:rPr lang="en-US" dirty="0" smtClean="0">
                <a:solidFill>
                  <a:schemeClr val="accent3">
                    <a:lumMod val="60000"/>
                    <a:lumOff val="40000"/>
                  </a:schemeClr>
                </a:solidFill>
              </a:rPr>
              <a:t>Glasnost: greater transparency in Party and government operation</a:t>
            </a:r>
          </a:p>
          <a:p>
            <a:pPr lvl="1" fontAlgn="auto">
              <a:spcAft>
                <a:spcPts val="0"/>
              </a:spcAft>
              <a:buFont typeface="Arial" pitchFamily="34" charset="0"/>
              <a:buChar char="–"/>
              <a:defRPr/>
            </a:pPr>
            <a:r>
              <a:rPr lang="en-US" dirty="0" smtClean="0">
                <a:solidFill>
                  <a:schemeClr val="accent3">
                    <a:lumMod val="60000"/>
                    <a:lumOff val="40000"/>
                  </a:schemeClr>
                </a:solidFill>
              </a:rPr>
              <a:t>Democratization: strengthening of government powers and the election of a legislature</a:t>
            </a:r>
          </a:p>
          <a:p>
            <a:pPr fontAlgn="auto">
              <a:spcAft>
                <a:spcPts val="0"/>
              </a:spcAft>
              <a:buFont typeface="Arial" pitchFamily="34" charset="0"/>
              <a:buChar char="•"/>
              <a:defRPr/>
            </a:pPr>
            <a:r>
              <a:rPr lang="en-US" dirty="0" err="1" smtClean="0">
                <a:solidFill>
                  <a:schemeClr val="accent3">
                    <a:lumMod val="75000"/>
                  </a:schemeClr>
                </a:solidFill>
              </a:rPr>
              <a:t>Peristroika</a:t>
            </a:r>
            <a:r>
              <a:rPr lang="en-US" dirty="0" smtClean="0">
                <a:solidFill>
                  <a:schemeClr val="accent3">
                    <a:lumMod val="75000"/>
                  </a:schemeClr>
                </a:solidFill>
              </a:rPr>
              <a:t>: economic restructuring and introduction of market mechanisms</a:t>
            </a:r>
          </a:p>
          <a:p>
            <a:pPr lvl="1" fontAlgn="auto">
              <a:spcAft>
                <a:spcPts val="0"/>
              </a:spcAft>
              <a:buFont typeface="Arial" pitchFamily="34" charset="0"/>
              <a:buChar char="–"/>
              <a:defRPr/>
            </a:pPr>
            <a:r>
              <a:rPr lang="en-US" dirty="0" smtClean="0">
                <a:solidFill>
                  <a:schemeClr val="accent3">
                    <a:lumMod val="60000"/>
                    <a:lumOff val="40000"/>
                  </a:schemeClr>
                </a:solidFill>
              </a:rPr>
              <a:t>Small-scale private ownership</a:t>
            </a:r>
          </a:p>
          <a:p>
            <a:pPr lvl="1" fontAlgn="auto">
              <a:spcAft>
                <a:spcPts val="0"/>
              </a:spcAft>
              <a:buFont typeface="Arial" pitchFamily="34" charset="0"/>
              <a:buChar char="–"/>
              <a:defRPr/>
            </a:pPr>
            <a:r>
              <a:rPr lang="en-US" dirty="0" smtClean="0">
                <a:solidFill>
                  <a:schemeClr val="accent3">
                    <a:lumMod val="60000"/>
                    <a:lumOff val="40000"/>
                  </a:schemeClr>
                </a:solidFill>
              </a:rPr>
              <a:t>Agricultural reform</a:t>
            </a:r>
          </a:p>
          <a:p>
            <a:pPr lvl="1" fontAlgn="auto">
              <a:spcAft>
                <a:spcPts val="0"/>
              </a:spcAft>
              <a:buFont typeface="Arial" pitchFamily="34" charset="0"/>
              <a:buChar char="–"/>
              <a:defRPr/>
            </a:pPr>
            <a:r>
              <a:rPr lang="en-US" dirty="0" smtClean="0">
                <a:solidFill>
                  <a:schemeClr val="accent3">
                    <a:lumMod val="60000"/>
                    <a:lumOff val="40000"/>
                  </a:schemeClr>
                </a:solidFill>
              </a:rPr>
              <a:t>Facilitation of joint ventures with foreign investors</a:t>
            </a:r>
          </a:p>
          <a:p>
            <a:pPr lvl="1" fontAlgn="auto">
              <a:spcAft>
                <a:spcPts val="0"/>
              </a:spcAft>
              <a:buFont typeface="Arial" pitchFamily="34" charset="0"/>
              <a:buChar char="–"/>
              <a:defRPr/>
            </a:pPr>
            <a:r>
              <a:rPr lang="en-US" dirty="0" smtClean="0">
                <a:solidFill>
                  <a:schemeClr val="accent3">
                    <a:lumMod val="60000"/>
                    <a:lumOff val="40000"/>
                  </a:schemeClr>
                </a:solidFill>
              </a:rPr>
              <a:t>Foreign policy: end the Cold War</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p:cNvPicPr>
            <a:picLocks noChangeAspect="1" noChangeArrowheads="1"/>
          </p:cNvPicPr>
          <p:nvPr/>
        </p:nvPicPr>
        <p:blipFill>
          <a:blip r:embed="rId2"/>
          <a:srcRect/>
          <a:stretch>
            <a:fillRect/>
          </a:stretch>
        </p:blipFill>
        <p:spPr bwMode="auto">
          <a:xfrm>
            <a:off x="4783138" y="3429000"/>
            <a:ext cx="4360862" cy="3429000"/>
          </a:xfrm>
          <a:prstGeom prst="rect">
            <a:avLst/>
          </a:prstGeom>
          <a:noFill/>
          <a:ln w="9525">
            <a:noFill/>
            <a:miter lim="800000"/>
            <a:headEnd/>
            <a:tailEnd/>
          </a:ln>
        </p:spPr>
      </p:pic>
      <p:pic>
        <p:nvPicPr>
          <p:cNvPr id="96258" name="Picture 2"/>
          <p:cNvPicPr>
            <a:picLocks noChangeAspect="1" noChangeArrowheads="1"/>
          </p:cNvPicPr>
          <p:nvPr/>
        </p:nvPicPr>
        <p:blipFill>
          <a:blip r:embed="rId3"/>
          <a:srcRect/>
          <a:stretch>
            <a:fillRect/>
          </a:stretch>
        </p:blipFill>
        <p:spPr bwMode="auto">
          <a:xfrm>
            <a:off x="0" y="3429000"/>
            <a:ext cx="4783138" cy="34290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3">
                    <a:lumMod val="50000"/>
                  </a:schemeClr>
                </a:solidFill>
              </a:rPr>
              <a:t>Collapse </a:t>
            </a:r>
            <a:endParaRPr lang="en-US" dirty="0">
              <a:solidFill>
                <a:schemeClr val="accent3">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3">
                    <a:lumMod val="75000"/>
                  </a:schemeClr>
                </a:solidFill>
              </a:rPr>
              <a:t>Disintegration of Communist Eastern Europe and the USSR- 1991</a:t>
            </a:r>
          </a:p>
          <a:p>
            <a:pPr fontAlgn="auto">
              <a:spcAft>
                <a:spcPts val="0"/>
              </a:spcAft>
              <a:buFont typeface="Arial" pitchFamily="34" charset="0"/>
              <a:buChar char="•"/>
              <a:defRPr/>
            </a:pPr>
            <a:r>
              <a:rPr lang="en-US" dirty="0" smtClean="0">
                <a:solidFill>
                  <a:schemeClr val="accent3">
                    <a:lumMod val="75000"/>
                  </a:schemeClr>
                </a:solidFill>
              </a:rPr>
              <a:t>Security services led coup to replace Gorbachev with Yeltsin</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3">
                    <a:lumMod val="50000"/>
                  </a:schemeClr>
                </a:solidFill>
              </a:rPr>
              <a:t>Between Dictatorship and Democracy </a:t>
            </a:r>
            <a:endParaRPr lang="en-US" dirty="0">
              <a:solidFill>
                <a:schemeClr val="accent3">
                  <a:lumMod val="50000"/>
                </a:schemeClr>
              </a:solidFill>
            </a:endParaRP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accent3">
                    <a:lumMod val="75000"/>
                  </a:schemeClr>
                </a:solidFill>
              </a:rPr>
              <a:t>The Russian people had a big transition from one president to another </a:t>
            </a:r>
          </a:p>
          <a:p>
            <a:pPr fontAlgn="auto">
              <a:spcAft>
                <a:spcPts val="0"/>
              </a:spcAft>
              <a:buFont typeface="Arial" pitchFamily="34" charset="0"/>
              <a:buChar char="•"/>
              <a:defRPr/>
            </a:pPr>
            <a:r>
              <a:rPr lang="en-US" dirty="0" smtClean="0">
                <a:solidFill>
                  <a:schemeClr val="accent3">
                    <a:lumMod val="75000"/>
                  </a:schemeClr>
                </a:solidFill>
              </a:rPr>
              <a:t>The Russian political culture was based on at the time the certain person in charge that it made the transitions hard</a:t>
            </a:r>
          </a:p>
          <a:p>
            <a:pPr fontAlgn="auto">
              <a:spcAft>
                <a:spcPts val="0"/>
              </a:spcAft>
              <a:buFont typeface="Arial" pitchFamily="34" charset="0"/>
              <a:buChar char="•"/>
              <a:defRPr/>
            </a:pPr>
            <a:r>
              <a:rPr lang="en-US" dirty="0" smtClean="0">
                <a:solidFill>
                  <a:schemeClr val="accent3">
                    <a:lumMod val="75000"/>
                  </a:schemeClr>
                </a:solidFill>
              </a:rPr>
              <a:t>Transition was hard because the political culture was based on the person in charge (like a cult of personality) </a:t>
            </a:r>
          </a:p>
          <a:p>
            <a:pPr fontAlgn="auto">
              <a:spcAft>
                <a:spcPts val="0"/>
              </a:spcAft>
              <a:buFont typeface="Arial" pitchFamily="34" charset="0"/>
              <a:buChar char="•"/>
              <a:defRPr/>
            </a:pPr>
            <a:r>
              <a:rPr lang="en-US" dirty="0" smtClean="0">
                <a:solidFill>
                  <a:schemeClr val="accent3">
                    <a:lumMod val="75000"/>
                  </a:schemeClr>
                </a:solidFill>
              </a:rPr>
              <a:t>Trying out Western ideas in the Russian way</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2"/>
          <a:srcRect/>
          <a:stretch>
            <a:fillRect/>
          </a:stretch>
        </p:blipFill>
        <p:spPr bwMode="auto">
          <a:xfrm>
            <a:off x="5368925" y="4343400"/>
            <a:ext cx="3810000" cy="2511425"/>
          </a:xfrm>
          <a:prstGeom prst="rect">
            <a:avLst/>
          </a:prstGeom>
          <a:noFill/>
          <a:ln w="9525">
            <a:noFill/>
            <a:miter lim="800000"/>
            <a:headEnd/>
            <a:tailEnd/>
          </a:ln>
        </p:spPr>
      </p:pic>
      <p:pic>
        <p:nvPicPr>
          <p:cNvPr id="98306" name="Picture 3"/>
          <p:cNvPicPr>
            <a:picLocks noChangeAspect="1" noChangeArrowheads="1"/>
          </p:cNvPicPr>
          <p:nvPr/>
        </p:nvPicPr>
        <p:blipFill>
          <a:blip r:embed="rId3"/>
          <a:srcRect/>
          <a:stretch>
            <a:fillRect/>
          </a:stretch>
        </p:blipFill>
        <p:spPr bwMode="auto">
          <a:xfrm>
            <a:off x="6400800" y="19050"/>
            <a:ext cx="2590800" cy="211455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3">
                    <a:lumMod val="50000"/>
                  </a:schemeClr>
                </a:solidFill>
              </a:rPr>
              <a:t>Putin</a:t>
            </a:r>
            <a:r>
              <a:rPr lang="en-US" dirty="0" smtClean="0"/>
              <a:t> </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3">
                    <a:lumMod val="75000"/>
                  </a:schemeClr>
                </a:solidFill>
              </a:rPr>
              <a:t>Named Prime Minster and acting president </a:t>
            </a:r>
          </a:p>
          <a:p>
            <a:pPr fontAlgn="auto">
              <a:spcAft>
                <a:spcPts val="0"/>
              </a:spcAft>
              <a:buFont typeface="Arial" pitchFamily="34" charset="0"/>
              <a:buChar char="•"/>
              <a:defRPr/>
            </a:pPr>
            <a:r>
              <a:rPr lang="en-US" dirty="0" smtClean="0">
                <a:solidFill>
                  <a:schemeClr val="accent3">
                    <a:lumMod val="75000"/>
                  </a:schemeClr>
                </a:solidFill>
              </a:rPr>
              <a:t>Was well received initially</a:t>
            </a:r>
          </a:p>
          <a:p>
            <a:pPr fontAlgn="auto">
              <a:spcAft>
                <a:spcPts val="0"/>
              </a:spcAft>
              <a:buFont typeface="Arial" pitchFamily="34" charset="0"/>
              <a:buChar char="•"/>
              <a:defRPr/>
            </a:pPr>
            <a:r>
              <a:rPr lang="en-US" dirty="0" smtClean="0">
                <a:solidFill>
                  <a:schemeClr val="accent3">
                    <a:lumMod val="75000"/>
                  </a:schemeClr>
                </a:solidFill>
              </a:rPr>
              <a:t>Known for his Stability </a:t>
            </a:r>
          </a:p>
          <a:p>
            <a:pPr fontAlgn="auto">
              <a:spcAft>
                <a:spcPts val="0"/>
              </a:spcAft>
              <a:buFont typeface="Arial" pitchFamily="34" charset="0"/>
              <a:buChar char="•"/>
              <a:defRPr/>
            </a:pPr>
            <a:r>
              <a:rPr lang="en-US" dirty="0" smtClean="0">
                <a:solidFill>
                  <a:schemeClr val="accent3">
                    <a:lumMod val="75000"/>
                  </a:schemeClr>
                </a:solidFill>
              </a:rPr>
              <a:t>Elected president and consolidated power</a:t>
            </a:r>
          </a:p>
          <a:p>
            <a:pPr fontAlgn="auto">
              <a:spcAft>
                <a:spcPts val="0"/>
              </a:spcAft>
              <a:buFont typeface="Arial" pitchFamily="34" charset="0"/>
              <a:buChar char="•"/>
              <a:defRPr/>
            </a:pPr>
            <a:r>
              <a:rPr lang="en-US" dirty="0" smtClean="0">
                <a:solidFill>
                  <a:schemeClr val="accent3">
                    <a:lumMod val="75000"/>
                  </a:schemeClr>
                </a:solidFill>
              </a:rPr>
              <a:t>Since 2000, Putin has centralized power more and more on presidency</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3">
                    <a:lumMod val="50000"/>
                  </a:schemeClr>
                </a:solidFill>
              </a:rPr>
              <a:t>Political Culture </a:t>
            </a:r>
            <a:endParaRPr lang="en-US" dirty="0">
              <a:solidFill>
                <a:schemeClr val="accent3">
                  <a:lumMod val="50000"/>
                </a:schemeClr>
              </a:solidFill>
            </a:endParaRPr>
          </a:p>
        </p:txBody>
      </p:sp>
      <p:sp>
        <p:nvSpPr>
          <p:cNvPr id="3" name="Content Placeholder 2"/>
          <p:cNvSpPr>
            <a:spLocks noGrp="1"/>
          </p:cNvSpPr>
          <p:nvPr>
            <p:ph sz="half" idx="1"/>
          </p:nvPr>
        </p:nvSpPr>
        <p:spPr/>
        <p:txBody>
          <a:bodyPr rtlCol="0">
            <a:normAutofit fontScale="92500" lnSpcReduction="20000"/>
          </a:bodyPr>
          <a:lstStyle/>
          <a:p>
            <a:pPr fontAlgn="auto">
              <a:spcAft>
                <a:spcPts val="0"/>
              </a:spcAft>
              <a:buFont typeface="Arial" pitchFamily="34" charset="0"/>
              <a:buChar char="•"/>
              <a:defRPr/>
            </a:pPr>
            <a:r>
              <a:rPr lang="en-US" dirty="0" smtClean="0">
                <a:solidFill>
                  <a:schemeClr val="accent3">
                    <a:lumMod val="75000"/>
                  </a:schemeClr>
                </a:solidFill>
              </a:rPr>
              <a:t>Lacking legitimacy, regimes in Russia have relied on force</a:t>
            </a:r>
          </a:p>
          <a:p>
            <a:pPr lvl="1" fontAlgn="auto">
              <a:spcAft>
                <a:spcPts val="0"/>
              </a:spcAft>
              <a:buFont typeface="Arial" pitchFamily="34" charset="0"/>
              <a:buChar char="–"/>
              <a:defRPr/>
            </a:pPr>
            <a:r>
              <a:rPr lang="en-US" dirty="0" smtClean="0">
                <a:solidFill>
                  <a:schemeClr val="accent3">
                    <a:lumMod val="60000"/>
                    <a:lumOff val="40000"/>
                  </a:schemeClr>
                </a:solidFill>
              </a:rPr>
              <a:t>This leads to continuing suspicion of power elites even if they’re elected</a:t>
            </a:r>
          </a:p>
          <a:p>
            <a:pPr fontAlgn="auto">
              <a:spcAft>
                <a:spcPts val="0"/>
              </a:spcAft>
              <a:buFont typeface="Arial" pitchFamily="34" charset="0"/>
              <a:buChar char="•"/>
              <a:defRPr/>
            </a:pPr>
            <a:r>
              <a:rPr lang="en-US" dirty="0" smtClean="0">
                <a:solidFill>
                  <a:schemeClr val="accent3">
                    <a:lumMod val="75000"/>
                  </a:schemeClr>
                </a:solidFill>
              </a:rPr>
              <a:t>People don’t expect much besides authoritarianism from regimes</a:t>
            </a:r>
          </a:p>
          <a:p>
            <a:pPr fontAlgn="auto">
              <a:spcAft>
                <a:spcPts val="0"/>
              </a:spcAft>
              <a:buFont typeface="Arial" pitchFamily="34" charset="0"/>
              <a:buChar char="•"/>
              <a:defRPr/>
            </a:pPr>
            <a:r>
              <a:rPr lang="en-US" dirty="0" smtClean="0"/>
              <a:t>	</a:t>
            </a:r>
          </a:p>
          <a:p>
            <a:pPr fontAlgn="auto">
              <a:spcAft>
                <a:spcPts val="0"/>
              </a:spcAft>
              <a:buFont typeface="Arial" pitchFamily="34" charset="0"/>
              <a:buChar char="•"/>
              <a:defRPr/>
            </a:pPr>
            <a:endParaRPr lang="en-US" dirty="0"/>
          </a:p>
        </p:txBody>
      </p:sp>
      <p:sp>
        <p:nvSpPr>
          <p:cNvPr id="4" name="Content Placeholder 3"/>
          <p:cNvSpPr>
            <a:spLocks noGrp="1"/>
          </p:cNvSpPr>
          <p:nvPr>
            <p:ph sz="half" idx="2"/>
          </p:nvPr>
        </p:nvSpPr>
        <p:spPr/>
        <p:txBody>
          <a:bodyPr rtlCol="0">
            <a:normAutofit fontScale="92500" lnSpcReduction="20000"/>
          </a:bodyPr>
          <a:lstStyle/>
          <a:p>
            <a:pPr fontAlgn="auto">
              <a:spcAft>
                <a:spcPts val="0"/>
              </a:spcAft>
              <a:buFont typeface="Arial" pitchFamily="34" charset="0"/>
              <a:buChar char="•"/>
              <a:defRPr/>
            </a:pPr>
            <a:r>
              <a:rPr lang="en-US" dirty="0" smtClean="0">
                <a:solidFill>
                  <a:schemeClr val="accent3">
                    <a:lumMod val="75000"/>
                  </a:schemeClr>
                </a:solidFill>
              </a:rPr>
              <a:t>Political Parties</a:t>
            </a:r>
          </a:p>
          <a:p>
            <a:pPr lvl="1" fontAlgn="auto">
              <a:spcAft>
                <a:spcPts val="0"/>
              </a:spcAft>
              <a:buFont typeface="Arial" pitchFamily="34" charset="0"/>
              <a:buChar char="–"/>
              <a:defRPr/>
            </a:pPr>
            <a:r>
              <a:rPr lang="en-US" dirty="0" smtClean="0">
                <a:solidFill>
                  <a:schemeClr val="accent3">
                    <a:lumMod val="60000"/>
                    <a:lumOff val="40000"/>
                  </a:schemeClr>
                </a:solidFill>
              </a:rPr>
              <a:t>Floating party system (means that people don’t identify with a party)</a:t>
            </a:r>
          </a:p>
          <a:p>
            <a:pPr fontAlgn="auto">
              <a:spcAft>
                <a:spcPts val="0"/>
              </a:spcAft>
              <a:buFont typeface="Arial" pitchFamily="34" charset="0"/>
              <a:buChar char="•"/>
              <a:defRPr/>
            </a:pPr>
            <a:r>
              <a:rPr lang="en-US" dirty="0" smtClean="0">
                <a:solidFill>
                  <a:schemeClr val="accent3">
                    <a:lumMod val="75000"/>
                  </a:schemeClr>
                </a:solidFill>
              </a:rPr>
              <a:t>Putin’s manipulation of parties reduces their legitimacy and increases alienation</a:t>
            </a:r>
          </a:p>
          <a:p>
            <a:pPr fontAlgn="auto">
              <a:spcAft>
                <a:spcPts val="0"/>
              </a:spcAft>
              <a:buFont typeface="Arial" pitchFamily="34" charset="0"/>
              <a:buChar char="•"/>
              <a:defRPr/>
            </a:pPr>
            <a:r>
              <a:rPr lang="en-US" dirty="0" smtClean="0">
                <a:solidFill>
                  <a:schemeClr val="accent3">
                    <a:lumMod val="75000"/>
                  </a:schemeClr>
                </a:solidFill>
              </a:rPr>
              <a:t>Elections</a:t>
            </a:r>
          </a:p>
          <a:p>
            <a:pPr lvl="1" fontAlgn="auto">
              <a:spcAft>
                <a:spcPts val="0"/>
              </a:spcAft>
              <a:buFont typeface="Arial" pitchFamily="34" charset="0"/>
              <a:buChar char="–"/>
              <a:defRPr/>
            </a:pPr>
            <a:r>
              <a:rPr lang="en-US" dirty="0" smtClean="0">
                <a:solidFill>
                  <a:schemeClr val="accent3">
                    <a:lumMod val="60000"/>
                    <a:lumOff val="40000"/>
                  </a:schemeClr>
                </a:solidFill>
              </a:rPr>
              <a:t>Low participation rates</a:t>
            </a:r>
          </a:p>
          <a:p>
            <a:pPr lvl="1" fontAlgn="auto">
              <a:spcAft>
                <a:spcPts val="0"/>
              </a:spcAft>
              <a:buFont typeface="Arial" pitchFamily="34" charset="0"/>
              <a:buChar char="–"/>
              <a:defRPr/>
            </a:pPr>
            <a:r>
              <a:rPr lang="en-US" dirty="0" smtClean="0">
                <a:solidFill>
                  <a:schemeClr val="accent3">
                    <a:lumMod val="60000"/>
                    <a:lumOff val="40000"/>
                  </a:schemeClr>
                </a:solidFill>
              </a:rPr>
              <a:t>Changing rules and parties reduces legitimacy of votes</a:t>
            </a:r>
            <a:r>
              <a:rPr lang="en-US" dirty="0" smtClean="0"/>
              <a:t>	</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fontAlgn="auto">
              <a:spcAft>
                <a:spcPts val="0"/>
              </a:spcAft>
              <a:defRPr/>
            </a:pPr>
            <a:r>
              <a:rPr lang="en-US" dirty="0" smtClean="0">
                <a:solidFill>
                  <a:srgbClr val="7030A0"/>
                </a:solidFill>
              </a:rPr>
              <a:t>China</a:t>
            </a:r>
            <a:endParaRPr lang="en-US" dirty="0">
              <a:solidFill>
                <a:srgbClr val="7030A0"/>
              </a:solidFill>
            </a:endParaRPr>
          </a:p>
        </p:txBody>
      </p:sp>
      <p:sp>
        <p:nvSpPr>
          <p:cNvPr id="6" name="Text Placeholder 5"/>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Chapter  10</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solidFill>
                  <a:srgbClr val="7030A0"/>
                </a:solidFill>
              </a:rPr>
              <a:t>The Basics of the People’s Republic of China </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a:solidFill>
                  <a:srgbClr val="7030A0"/>
                </a:solidFill>
              </a:rPr>
              <a:t>Size Matters: China is the world’s most populous country.</a:t>
            </a:r>
          </a:p>
          <a:p>
            <a:pPr fontAlgn="auto">
              <a:spcAft>
                <a:spcPts val="0"/>
              </a:spcAft>
              <a:buFont typeface="Arial" pitchFamily="34" charset="0"/>
              <a:buChar char="•"/>
              <a:defRPr/>
            </a:pPr>
            <a:r>
              <a:rPr lang="en-US" dirty="0">
                <a:solidFill>
                  <a:srgbClr val="7030A0"/>
                </a:solidFill>
              </a:rPr>
              <a:t>Homogenous Population: Rare diversity</a:t>
            </a:r>
          </a:p>
          <a:p>
            <a:pPr fontAlgn="auto">
              <a:spcAft>
                <a:spcPts val="0"/>
              </a:spcAft>
              <a:buFont typeface="Arial" pitchFamily="34" charset="0"/>
              <a:buChar char="•"/>
              <a:defRPr/>
            </a:pPr>
            <a:r>
              <a:rPr lang="en-US" dirty="0">
                <a:solidFill>
                  <a:srgbClr val="7030A0"/>
                </a:solidFill>
              </a:rPr>
              <a:t>Many languages</a:t>
            </a:r>
          </a:p>
          <a:p>
            <a:pPr fontAlgn="auto">
              <a:spcAft>
                <a:spcPts val="0"/>
              </a:spcAft>
              <a:buFont typeface="Arial" pitchFamily="34" charset="0"/>
              <a:buChar char="•"/>
              <a:defRPr/>
            </a:pPr>
            <a:r>
              <a:rPr lang="en-US" dirty="0">
                <a:solidFill>
                  <a:srgbClr val="7030A0"/>
                </a:solidFill>
              </a:rPr>
              <a:t>China is currently in a time of transition.</a:t>
            </a:r>
          </a:p>
          <a:p>
            <a:pPr lvl="1" fontAlgn="auto">
              <a:spcAft>
                <a:spcPts val="0"/>
              </a:spcAft>
              <a:buFont typeface="Arial" pitchFamily="34" charset="0"/>
              <a:buChar char="–"/>
              <a:defRPr/>
            </a:pPr>
            <a:r>
              <a:rPr lang="en-US" dirty="0">
                <a:solidFill>
                  <a:srgbClr val="7030A0"/>
                </a:solidFill>
              </a:rPr>
              <a:t>They are a poor country but  working on their social and economic problems</a:t>
            </a:r>
          </a:p>
          <a:p>
            <a:pPr lvl="1" fontAlgn="auto">
              <a:spcAft>
                <a:spcPts val="0"/>
              </a:spcAft>
              <a:buFont typeface="Arial" pitchFamily="34" charset="0"/>
              <a:buChar char="–"/>
              <a:defRPr/>
            </a:pPr>
            <a:r>
              <a:rPr lang="en-US" dirty="0">
                <a:solidFill>
                  <a:srgbClr val="7030A0"/>
                </a:solidFill>
              </a:rPr>
              <a:t>They have a large military(People’s Liberation Army)</a:t>
            </a:r>
          </a:p>
          <a:p>
            <a:pPr lvl="1" fontAlgn="auto">
              <a:spcAft>
                <a:spcPts val="0"/>
              </a:spcAft>
              <a:buFont typeface="Arial" pitchFamily="34" charset="0"/>
              <a:buChar char="–"/>
              <a:defRPr/>
            </a:pPr>
            <a:r>
              <a:rPr lang="en-US" dirty="0">
                <a:solidFill>
                  <a:srgbClr val="7030A0"/>
                </a:solidFill>
              </a:rPr>
              <a:t>Life expectancy has reached age 72</a:t>
            </a:r>
          </a:p>
          <a:p>
            <a:pPr fontAlgn="auto">
              <a:spcAft>
                <a:spcPts val="0"/>
              </a:spcAft>
              <a:buFont typeface="Arial" pitchFamily="34" charset="0"/>
              <a:buChar char="•"/>
              <a:defRPr/>
            </a:pPr>
            <a:endParaRPr lang="en-US" dirty="0">
              <a:solidFill>
                <a:srgbClr val="7030A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solidFill>
                  <a:srgbClr val="7030A0"/>
                </a:solidFill>
              </a:rPr>
              <a:t>The Evolution of the Chinese State</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a:solidFill>
                  <a:srgbClr val="7030A0"/>
                </a:solidFill>
              </a:rPr>
              <a:t>Confucianism: Chinese philosophical and religious tradition stressing, among other things, order and hierarchy.</a:t>
            </a:r>
            <a:br>
              <a:rPr lang="en-US" dirty="0">
                <a:solidFill>
                  <a:srgbClr val="7030A0"/>
                </a:solidFill>
              </a:rPr>
            </a:br>
            <a:r>
              <a:rPr lang="en-US" dirty="0">
                <a:solidFill>
                  <a:srgbClr val="7030A0"/>
                </a:solidFill>
              </a:rPr>
              <a:t>Confucianism was a thought process that taught social conduct, and shaped the political culture and China itself.</a:t>
            </a:r>
          </a:p>
          <a:p>
            <a:pPr fontAlgn="auto">
              <a:spcAft>
                <a:spcPts val="0"/>
              </a:spcAft>
              <a:buFont typeface="Arial" pitchFamily="34" charset="0"/>
              <a:buChar char="•"/>
              <a:defRPr/>
            </a:pPr>
            <a:r>
              <a:rPr lang="en-US" dirty="0">
                <a:solidFill>
                  <a:srgbClr val="7030A0"/>
                </a:solidFill>
              </a:rPr>
              <a:t>Dynasties played a major role in China’s history.</a:t>
            </a:r>
          </a:p>
          <a:p>
            <a:pPr fontAlgn="auto">
              <a:spcAft>
                <a:spcPts val="0"/>
              </a:spcAft>
              <a:buFont typeface="Arial" pitchFamily="34" charset="0"/>
              <a:buChar char="•"/>
              <a:defRPr/>
            </a:pPr>
            <a:r>
              <a:rPr lang="en-US" dirty="0">
                <a:solidFill>
                  <a:srgbClr val="7030A0"/>
                </a:solidFill>
              </a:rPr>
              <a:t>Chinese began to be colonized in the early nineteenth century. The British took control of their affairs and introduced to a drug called Opium. </a:t>
            </a:r>
            <a:br>
              <a:rPr lang="en-US" dirty="0">
                <a:solidFill>
                  <a:srgbClr val="7030A0"/>
                </a:solidFill>
              </a:rPr>
            </a:br>
            <a:r>
              <a:rPr lang="en-US" dirty="0">
                <a:solidFill>
                  <a:srgbClr val="7030A0"/>
                </a:solidFill>
              </a:rPr>
              <a:t>Extraterritoriality: Portions of China, Japan, and Korea where European law operated during the late nineteenth and early twentieth centuries</a:t>
            </a:r>
          </a:p>
          <a:p>
            <a:pPr fontAlgn="auto">
              <a:spcAft>
                <a:spcPts val="0"/>
              </a:spcAft>
              <a:buFont typeface="Arial" pitchFamily="34" charset="0"/>
              <a:buChar char="•"/>
              <a:defRPr/>
            </a:pPr>
            <a:r>
              <a:rPr lang="en-US" dirty="0">
                <a:solidFill>
                  <a:srgbClr val="7030A0"/>
                </a:solidFill>
              </a:rPr>
              <a:t>During the Hundred Days Reform of 1898 education, the economy, military and the </a:t>
            </a:r>
            <a:r>
              <a:rPr lang="en-US" dirty="0" err="1">
                <a:solidFill>
                  <a:srgbClr val="7030A0"/>
                </a:solidFill>
              </a:rPr>
              <a:t>beaucracy</a:t>
            </a:r>
            <a:r>
              <a:rPr lang="en-US" dirty="0">
                <a:solidFill>
                  <a:srgbClr val="7030A0"/>
                </a:solidFill>
              </a:rPr>
              <a:t> were all modernized but it was too late for the already weakened China.</a:t>
            </a:r>
          </a:p>
          <a:p>
            <a:pPr fontAlgn="auto">
              <a:spcAft>
                <a:spcPts val="0"/>
              </a:spcAft>
              <a:buFont typeface="Arial" pitchFamily="34" charset="0"/>
              <a:buChar char="•"/>
              <a:defRPr/>
            </a:pPr>
            <a:endParaRPr lang="en-US" dirty="0">
              <a:solidFill>
                <a:srgbClr val="7030A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Placeholder 7"/>
          <p:cNvSpPr>
            <a:spLocks noGrp="1"/>
          </p:cNvSpPr>
          <p:nvPr>
            <p:ph type="body" idx="1"/>
          </p:nvPr>
        </p:nvSpPr>
        <p:spPr>
          <a:xfrm>
            <a:off x="457200" y="457200"/>
            <a:ext cx="4040188" cy="639763"/>
          </a:xfrm>
        </p:spPr>
        <p:txBody>
          <a:bodyPr/>
          <a:lstStyle/>
          <a:p>
            <a:r>
              <a:rPr lang="en-US" smtClean="0">
                <a:solidFill>
                  <a:srgbClr val="7030A0"/>
                </a:solidFill>
              </a:rPr>
              <a:t>A Failed Revolution </a:t>
            </a:r>
          </a:p>
        </p:txBody>
      </p:sp>
      <p:sp>
        <p:nvSpPr>
          <p:cNvPr id="9" name="Content Placeholder 8"/>
          <p:cNvSpPr>
            <a:spLocks noGrp="1"/>
          </p:cNvSpPr>
          <p:nvPr>
            <p:ph sz="half" idx="2"/>
          </p:nvPr>
        </p:nvSpPr>
        <p:spPr>
          <a:xfrm>
            <a:off x="457200" y="1219200"/>
            <a:ext cx="4040188" cy="4906963"/>
          </a:xfrm>
        </p:spPr>
        <p:txBody>
          <a:bodyPr rtlCol="0">
            <a:normAutofit fontScale="85000" lnSpcReduction="20000"/>
          </a:bodyPr>
          <a:lstStyle/>
          <a:p>
            <a:pPr fontAlgn="auto">
              <a:spcAft>
                <a:spcPts val="0"/>
              </a:spcAft>
              <a:buFont typeface="Arial" pitchFamily="34" charset="0"/>
              <a:buChar char="•"/>
              <a:defRPr/>
            </a:pPr>
            <a:r>
              <a:rPr lang="en-US" dirty="0">
                <a:solidFill>
                  <a:srgbClr val="7030A0"/>
                </a:solidFill>
              </a:rPr>
              <a:t>Sun </a:t>
            </a:r>
            <a:r>
              <a:rPr lang="en-US" dirty="0" err="1">
                <a:solidFill>
                  <a:srgbClr val="7030A0"/>
                </a:solidFill>
              </a:rPr>
              <a:t>Yat-sen</a:t>
            </a:r>
            <a:r>
              <a:rPr lang="en-US" dirty="0">
                <a:solidFill>
                  <a:srgbClr val="7030A0"/>
                </a:solidFill>
              </a:rPr>
              <a:t> : President of China after the 1911 revolution.  Head of the Nationalist Party (The Kuomintang, the ruling party in China before the CCP victory) or the Kuomintang(KMT)</a:t>
            </a:r>
            <a:br>
              <a:rPr lang="en-US" dirty="0">
                <a:solidFill>
                  <a:srgbClr val="7030A0"/>
                </a:solidFill>
              </a:rPr>
            </a:br>
            <a:r>
              <a:rPr lang="en-US" dirty="0">
                <a:solidFill>
                  <a:srgbClr val="7030A0"/>
                </a:solidFill>
              </a:rPr>
              <a:t>This was a time period were China was trying to reject imperialism.</a:t>
            </a:r>
            <a:br>
              <a:rPr lang="en-US" dirty="0">
                <a:solidFill>
                  <a:srgbClr val="7030A0"/>
                </a:solidFill>
              </a:rPr>
            </a:br>
            <a:r>
              <a:rPr lang="en-US" dirty="0">
                <a:solidFill>
                  <a:srgbClr val="7030A0"/>
                </a:solidFill>
              </a:rPr>
              <a:t>General Yuan </a:t>
            </a:r>
            <a:r>
              <a:rPr lang="en-US" dirty="0" err="1">
                <a:solidFill>
                  <a:srgbClr val="7030A0"/>
                </a:solidFill>
              </a:rPr>
              <a:t>Shikai</a:t>
            </a:r>
            <a:r>
              <a:rPr lang="en-US" dirty="0">
                <a:solidFill>
                  <a:srgbClr val="7030A0"/>
                </a:solidFill>
              </a:rPr>
              <a:t>, a </a:t>
            </a:r>
            <a:r>
              <a:rPr lang="en-US" dirty="0" err="1">
                <a:solidFill>
                  <a:srgbClr val="7030A0"/>
                </a:solidFill>
              </a:rPr>
              <a:t>warloard</a:t>
            </a:r>
            <a:r>
              <a:rPr lang="en-US" dirty="0">
                <a:solidFill>
                  <a:srgbClr val="7030A0"/>
                </a:solidFill>
              </a:rPr>
              <a:t>, briefly brought the country together.</a:t>
            </a:r>
          </a:p>
          <a:p>
            <a:pPr fontAlgn="auto">
              <a:spcAft>
                <a:spcPts val="0"/>
              </a:spcAft>
              <a:buFont typeface="Arial" pitchFamily="34" charset="0"/>
              <a:buChar char="•"/>
              <a:defRPr/>
            </a:pPr>
            <a:r>
              <a:rPr lang="en-US" dirty="0">
                <a:solidFill>
                  <a:srgbClr val="7030A0"/>
                </a:solidFill>
              </a:rPr>
              <a:t>May Fourth Movement: Chinese protest movement triggered by opposition to the Treaty of Versailles; a major step on the path leading to the creation and victory of the CCP.</a:t>
            </a:r>
            <a:br>
              <a:rPr lang="en-US" dirty="0">
                <a:solidFill>
                  <a:srgbClr val="7030A0"/>
                </a:solidFill>
              </a:rPr>
            </a:br>
            <a:endParaRPr lang="en-US" dirty="0">
              <a:solidFill>
                <a:srgbClr val="7030A0"/>
              </a:solidFill>
            </a:endParaRPr>
          </a:p>
        </p:txBody>
      </p:sp>
      <p:sp>
        <p:nvSpPr>
          <p:cNvPr id="103427" name="Text Placeholder 9"/>
          <p:cNvSpPr>
            <a:spLocks noGrp="1"/>
          </p:cNvSpPr>
          <p:nvPr>
            <p:ph type="body" sz="quarter" idx="3"/>
          </p:nvPr>
        </p:nvSpPr>
        <p:spPr>
          <a:xfrm>
            <a:off x="4572000" y="457200"/>
            <a:ext cx="4041775" cy="639763"/>
          </a:xfrm>
        </p:spPr>
        <p:txBody>
          <a:bodyPr/>
          <a:lstStyle/>
          <a:p>
            <a:r>
              <a:rPr lang="en-US" smtClean="0">
                <a:solidFill>
                  <a:srgbClr val="7030A0"/>
                </a:solidFill>
              </a:rPr>
              <a:t>China Steps Up</a:t>
            </a:r>
          </a:p>
        </p:txBody>
      </p:sp>
      <p:sp>
        <p:nvSpPr>
          <p:cNvPr id="11" name="Content Placeholder 10"/>
          <p:cNvSpPr>
            <a:spLocks noGrp="1"/>
          </p:cNvSpPr>
          <p:nvPr>
            <p:ph sz="quarter" idx="4"/>
          </p:nvPr>
        </p:nvSpPr>
        <p:spPr>
          <a:xfrm>
            <a:off x="4645025" y="1219200"/>
            <a:ext cx="4041775" cy="4906963"/>
          </a:xfrm>
        </p:spPr>
        <p:txBody>
          <a:bodyPr rtlCol="0">
            <a:normAutofit fontScale="85000" lnSpcReduction="20000"/>
          </a:bodyPr>
          <a:lstStyle/>
          <a:p>
            <a:pPr fontAlgn="auto">
              <a:spcAft>
                <a:spcPts val="0"/>
              </a:spcAft>
              <a:buFont typeface="Arial" pitchFamily="34" charset="0"/>
              <a:buChar char="•"/>
              <a:defRPr/>
            </a:pPr>
            <a:r>
              <a:rPr lang="en-US" dirty="0">
                <a:solidFill>
                  <a:srgbClr val="7030A0"/>
                </a:solidFill>
              </a:rPr>
              <a:t>Chinese Communist Party (CCP): The only legal party in China, which has run the country since 1949.  </a:t>
            </a:r>
          </a:p>
          <a:p>
            <a:pPr fontAlgn="auto">
              <a:spcAft>
                <a:spcPts val="0"/>
              </a:spcAft>
              <a:buFont typeface="Arial" pitchFamily="34" charset="0"/>
              <a:buChar char="•"/>
              <a:defRPr/>
            </a:pPr>
            <a:r>
              <a:rPr lang="en-US" dirty="0">
                <a:solidFill>
                  <a:srgbClr val="7030A0"/>
                </a:solidFill>
              </a:rPr>
              <a:t>Tensions began rising between KMT and the CCP. Communism was separating and growing in power.</a:t>
            </a:r>
          </a:p>
          <a:p>
            <a:pPr fontAlgn="auto">
              <a:spcAft>
                <a:spcPts val="0"/>
              </a:spcAft>
              <a:buFont typeface="Arial" pitchFamily="34" charset="0"/>
              <a:buChar char="•"/>
              <a:defRPr/>
            </a:pPr>
            <a:r>
              <a:rPr lang="en-US" dirty="0">
                <a:solidFill>
                  <a:srgbClr val="7030A0"/>
                </a:solidFill>
              </a:rPr>
              <a:t>Mao Zedong(1893-1976) A man of peasant background who became leader of the of the CCP, and would end up trying to change the culture and moral roots of China.  </a:t>
            </a:r>
            <a:br>
              <a:rPr lang="en-US" dirty="0">
                <a:solidFill>
                  <a:srgbClr val="7030A0"/>
                </a:solidFill>
              </a:rPr>
            </a:br>
            <a:r>
              <a:rPr lang="en-US" dirty="0">
                <a:solidFill>
                  <a:srgbClr val="7030A0"/>
                </a:solidFill>
              </a:rPr>
              <a:t>Long March: Retreat by the CCP in the mid-1930s, which turned into one of its strengths in recruiting support.</a:t>
            </a:r>
            <a:br>
              <a:rPr lang="en-US" dirty="0">
                <a:solidFill>
                  <a:srgbClr val="7030A0"/>
                </a:solidFill>
              </a:rPr>
            </a:br>
            <a:endParaRPr lang="en-US"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4">
                    <a:lumMod val="50000"/>
                  </a:schemeClr>
                </a:solidFill>
              </a:rPr>
              <a:t>The Congressional Budget and Impoundment Control Act of 1974</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 </a:t>
            </a:r>
            <a:r>
              <a:rPr lang="en-US" dirty="0" smtClean="0">
                <a:solidFill>
                  <a:schemeClr val="accent4">
                    <a:lumMod val="75000"/>
                  </a:schemeClr>
                </a:solidFill>
              </a:rPr>
              <a:t>An act designed to reform the congressional budgetary process </a:t>
            </a:r>
          </a:p>
          <a:p>
            <a:pPr lvl="1" fontAlgn="auto">
              <a:spcAft>
                <a:spcPts val="0"/>
              </a:spcAft>
              <a:buFont typeface="Arial" pitchFamily="34" charset="0"/>
              <a:buChar char="–"/>
              <a:defRPr/>
            </a:pPr>
            <a:r>
              <a:rPr lang="en-US" dirty="0" smtClean="0">
                <a:solidFill>
                  <a:schemeClr val="accent4">
                    <a:lumMod val="60000"/>
                    <a:lumOff val="40000"/>
                  </a:schemeClr>
                </a:solidFill>
              </a:rPr>
              <a:t>Fixed budget calendar</a:t>
            </a:r>
          </a:p>
          <a:p>
            <a:pPr lvl="1" fontAlgn="auto">
              <a:spcAft>
                <a:spcPts val="0"/>
              </a:spcAft>
              <a:buFont typeface="Arial" pitchFamily="34" charset="0"/>
              <a:buChar char="–"/>
              <a:defRPr/>
            </a:pPr>
            <a:r>
              <a:rPr lang="en-US" dirty="0" smtClean="0">
                <a:solidFill>
                  <a:schemeClr val="accent4">
                    <a:lumMod val="60000"/>
                    <a:lumOff val="40000"/>
                  </a:schemeClr>
                </a:solidFill>
              </a:rPr>
              <a:t>A budget committee in each House </a:t>
            </a:r>
          </a:p>
          <a:p>
            <a:pPr lvl="1" fontAlgn="auto">
              <a:spcAft>
                <a:spcPts val="0"/>
              </a:spcAft>
              <a:buFont typeface="Arial" pitchFamily="34" charset="0"/>
              <a:buChar char="–"/>
              <a:defRPr/>
            </a:pPr>
            <a:r>
              <a:rPr lang="en-US" dirty="0" smtClean="0">
                <a:solidFill>
                  <a:schemeClr val="accent4">
                    <a:lumMod val="60000"/>
                    <a:lumOff val="40000"/>
                  </a:schemeClr>
                </a:solidFill>
              </a:rPr>
              <a:t>The CBO (Congressional Budget Office), which advises Congress on the probable costs of its decisions, forecasts revenues, and is counterweight to OMB (Office of Management and Budget, which advises the pres. On budget matters)</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mtClean="0">
                <a:solidFill>
                  <a:srgbClr val="7030A0"/>
                </a:solidFill>
              </a:rPr>
              <a:t>Factionalism </a:t>
            </a:r>
          </a:p>
        </p:txBody>
      </p:sp>
      <p:sp>
        <p:nvSpPr>
          <p:cNvPr id="3" name="Content Placeholder 2"/>
          <p:cNvSpPr>
            <a:spLocks noGrp="1"/>
          </p:cNvSpPr>
          <p:nvPr>
            <p:ph idx="1"/>
          </p:nvPr>
        </p:nvSpPr>
        <p:spPr/>
        <p:txBody>
          <a:bodyPr rtlCol="0">
            <a:normAutofit fontScale="47500" lnSpcReduction="20000"/>
          </a:bodyPr>
          <a:lstStyle/>
          <a:p>
            <a:pPr fontAlgn="auto">
              <a:spcAft>
                <a:spcPts val="0"/>
              </a:spcAft>
              <a:buFont typeface="Arial" pitchFamily="34" charset="0"/>
              <a:buChar char="•"/>
              <a:defRPr/>
            </a:pPr>
            <a:r>
              <a:rPr lang="en-US" sz="3400" dirty="0">
                <a:solidFill>
                  <a:srgbClr val="7030A0"/>
                </a:solidFill>
              </a:rPr>
              <a:t>The Chinese system started to resemble that of the Soviet state that </a:t>
            </a:r>
            <a:r>
              <a:rPr lang="en-US" sz="3400" dirty="0" err="1">
                <a:solidFill>
                  <a:srgbClr val="7030A0"/>
                </a:solidFill>
              </a:rPr>
              <a:t>Gorbochev</a:t>
            </a:r>
            <a:r>
              <a:rPr lang="en-US" sz="3400" dirty="0">
                <a:solidFill>
                  <a:srgbClr val="7030A0"/>
                </a:solidFill>
              </a:rPr>
              <a:t> gained. The CCP has power and dominance over all areas. Also based on democratic centralism.</a:t>
            </a:r>
          </a:p>
          <a:p>
            <a:pPr fontAlgn="auto">
              <a:spcAft>
                <a:spcPts val="0"/>
              </a:spcAft>
              <a:buFont typeface="Arial" pitchFamily="34" charset="0"/>
              <a:buChar char="•"/>
              <a:defRPr/>
            </a:pPr>
            <a:r>
              <a:rPr lang="en-US" sz="3400" dirty="0">
                <a:solidFill>
                  <a:srgbClr val="7030A0"/>
                </a:solidFill>
              </a:rPr>
              <a:t>Democratic Centralism: The Leninist organizational structure that concentrates power in the hands of the party elite.</a:t>
            </a:r>
          </a:p>
          <a:p>
            <a:pPr fontAlgn="auto">
              <a:spcAft>
                <a:spcPts val="0"/>
              </a:spcAft>
              <a:buFont typeface="Arial" pitchFamily="34" charset="0"/>
              <a:buChar char="•"/>
              <a:defRPr/>
            </a:pPr>
            <a:r>
              <a:rPr lang="en-US" sz="3400" b="1" dirty="0">
                <a:solidFill>
                  <a:srgbClr val="7030A0"/>
                </a:solidFill>
              </a:rPr>
              <a:t>Factions(A group organized on ideological or other lines operating inside a political party)</a:t>
            </a:r>
            <a:r>
              <a:rPr lang="en-US" sz="3400" dirty="0">
                <a:solidFill>
                  <a:srgbClr val="7030A0"/>
                </a:solidFill>
              </a:rPr>
              <a:t> still existed in the CCP, though they were small and “loosely” organized.</a:t>
            </a:r>
          </a:p>
          <a:p>
            <a:pPr fontAlgn="auto">
              <a:spcAft>
                <a:spcPts val="0"/>
              </a:spcAft>
              <a:buFont typeface="Arial" pitchFamily="34" charset="0"/>
              <a:buChar char="•"/>
              <a:defRPr/>
            </a:pPr>
            <a:r>
              <a:rPr lang="en-US" sz="3400" b="1" dirty="0">
                <a:solidFill>
                  <a:srgbClr val="7030A0"/>
                </a:solidFill>
              </a:rPr>
              <a:t>Sino-Soviet split: </a:t>
            </a:r>
            <a:r>
              <a:rPr lang="en-US" sz="3400" dirty="0">
                <a:solidFill>
                  <a:srgbClr val="7030A0"/>
                </a:solidFill>
              </a:rPr>
              <a:t>Tensions between the USSR and China that rocked the communist world.  </a:t>
            </a:r>
            <a:br>
              <a:rPr lang="en-US" sz="3400" dirty="0">
                <a:solidFill>
                  <a:srgbClr val="7030A0"/>
                </a:solidFill>
              </a:rPr>
            </a:br>
            <a:r>
              <a:rPr lang="en-US" sz="3400" b="1" dirty="0">
                <a:solidFill>
                  <a:srgbClr val="7030A0"/>
                </a:solidFill>
              </a:rPr>
              <a:t>Hundred Flowers Campaign: </a:t>
            </a:r>
            <a:r>
              <a:rPr lang="en-US" sz="3400" dirty="0">
                <a:solidFill>
                  <a:srgbClr val="7030A0"/>
                </a:solidFill>
              </a:rPr>
              <a:t>Reformist Chinese campaign in the mid-1950s.</a:t>
            </a:r>
            <a:br>
              <a:rPr lang="en-US" sz="3400" dirty="0">
                <a:solidFill>
                  <a:srgbClr val="7030A0"/>
                </a:solidFill>
              </a:rPr>
            </a:br>
            <a:r>
              <a:rPr lang="en-US" sz="3400" b="1" dirty="0">
                <a:solidFill>
                  <a:srgbClr val="7030A0"/>
                </a:solidFill>
              </a:rPr>
              <a:t>Great Leap Forward:</a:t>
            </a:r>
            <a:r>
              <a:rPr lang="en-US" sz="3400" dirty="0">
                <a:solidFill>
                  <a:srgbClr val="7030A0"/>
                </a:solidFill>
              </a:rPr>
              <a:t> This was a failed attempt made by the Chinese in the 1950’s to speed up development. Mao used this to fight opposition.</a:t>
            </a:r>
          </a:p>
          <a:p>
            <a:pPr lvl="1" fontAlgn="auto">
              <a:spcAft>
                <a:spcPts val="0"/>
              </a:spcAft>
              <a:buFont typeface="Arial" pitchFamily="34" charset="0"/>
              <a:buChar char="–"/>
              <a:defRPr/>
            </a:pPr>
            <a:r>
              <a:rPr lang="en-US" sz="3400" dirty="0">
                <a:solidFill>
                  <a:srgbClr val="7030A0"/>
                </a:solidFill>
              </a:rPr>
              <a:t>This failure hurt a whole generation of education</a:t>
            </a:r>
          </a:p>
          <a:p>
            <a:pPr lvl="1" fontAlgn="auto">
              <a:spcAft>
                <a:spcPts val="0"/>
              </a:spcAft>
              <a:buFont typeface="Arial" pitchFamily="34" charset="0"/>
              <a:buChar char="–"/>
              <a:defRPr/>
            </a:pPr>
            <a:r>
              <a:rPr lang="en-US" sz="3400" dirty="0">
                <a:solidFill>
                  <a:srgbClr val="7030A0"/>
                </a:solidFill>
              </a:rPr>
              <a:t>Stifled innovation</a:t>
            </a:r>
          </a:p>
          <a:p>
            <a:pPr lvl="1" fontAlgn="auto">
              <a:spcAft>
                <a:spcPts val="0"/>
              </a:spcAft>
              <a:buFont typeface="Arial" pitchFamily="34" charset="0"/>
              <a:buChar char="–"/>
              <a:defRPr/>
            </a:pPr>
            <a:r>
              <a:rPr lang="en-US" sz="3400" dirty="0">
                <a:solidFill>
                  <a:srgbClr val="7030A0"/>
                </a:solidFill>
              </a:rPr>
              <a:t>Hurt the Economy</a:t>
            </a:r>
          </a:p>
          <a:p>
            <a:pPr lvl="1" fontAlgn="auto">
              <a:spcAft>
                <a:spcPts val="0"/>
              </a:spcAft>
              <a:buFont typeface="Arial" pitchFamily="34" charset="0"/>
              <a:buChar char="–"/>
              <a:defRPr/>
            </a:pPr>
            <a:r>
              <a:rPr lang="en-US" sz="3400" dirty="0">
                <a:solidFill>
                  <a:srgbClr val="7030A0"/>
                </a:solidFill>
              </a:rPr>
              <a:t>Affect China for many years to come</a:t>
            </a:r>
          </a:p>
          <a:p>
            <a:pPr fontAlgn="auto">
              <a:spcAft>
                <a:spcPts val="0"/>
              </a:spcAft>
              <a:buFont typeface="Arial" pitchFamily="34" charset="0"/>
              <a:buChar char="•"/>
              <a:defRPr/>
            </a:pPr>
            <a:r>
              <a:rPr lang="en-US" sz="3400" dirty="0">
                <a:solidFill>
                  <a:srgbClr val="7030A0"/>
                </a:solidFill>
              </a:rPr>
              <a:t>Times change and the idea of the four modernizations came </a:t>
            </a:r>
            <a:r>
              <a:rPr lang="en-US" sz="3400" dirty="0" smtClean="0">
                <a:solidFill>
                  <a:srgbClr val="7030A0"/>
                </a:solidFill>
              </a:rPr>
              <a:t>about;</a:t>
            </a:r>
          </a:p>
          <a:p>
            <a:pPr lvl="1" fontAlgn="auto">
              <a:spcAft>
                <a:spcPts val="0"/>
              </a:spcAft>
              <a:buFont typeface="Arial" pitchFamily="34" charset="0"/>
              <a:buChar char="–"/>
              <a:defRPr/>
            </a:pPr>
            <a:r>
              <a:rPr lang="en-US" sz="3400" dirty="0" smtClean="0">
                <a:solidFill>
                  <a:srgbClr val="7030A0"/>
                </a:solidFill>
              </a:rPr>
              <a:t>Agriculture</a:t>
            </a:r>
            <a:endParaRPr lang="en-US" sz="3400" dirty="0">
              <a:solidFill>
                <a:srgbClr val="7030A0"/>
              </a:solidFill>
            </a:endParaRPr>
          </a:p>
          <a:p>
            <a:pPr lvl="1" fontAlgn="auto">
              <a:spcAft>
                <a:spcPts val="0"/>
              </a:spcAft>
              <a:buFont typeface="Arial" pitchFamily="34" charset="0"/>
              <a:buChar char="–"/>
              <a:defRPr/>
            </a:pPr>
            <a:r>
              <a:rPr lang="en-US" sz="3400" dirty="0">
                <a:solidFill>
                  <a:srgbClr val="7030A0"/>
                </a:solidFill>
              </a:rPr>
              <a:t>Industry</a:t>
            </a:r>
          </a:p>
          <a:p>
            <a:pPr lvl="1" fontAlgn="auto">
              <a:spcAft>
                <a:spcPts val="0"/>
              </a:spcAft>
              <a:buFont typeface="Arial" pitchFamily="34" charset="0"/>
              <a:buChar char="–"/>
              <a:defRPr/>
            </a:pPr>
            <a:r>
              <a:rPr lang="en-US" sz="3400" dirty="0">
                <a:solidFill>
                  <a:srgbClr val="7030A0"/>
                </a:solidFill>
              </a:rPr>
              <a:t>Science</a:t>
            </a:r>
          </a:p>
          <a:p>
            <a:pPr lvl="1" fontAlgn="auto">
              <a:spcAft>
                <a:spcPts val="0"/>
              </a:spcAft>
              <a:buFont typeface="Arial" pitchFamily="34" charset="0"/>
              <a:buChar char="–"/>
              <a:defRPr/>
            </a:pPr>
            <a:r>
              <a:rPr lang="en-US" sz="3400" dirty="0"/>
              <a:t>Military</a:t>
            </a:r>
          </a:p>
          <a:p>
            <a:pPr fontAlgn="auto">
              <a:spcAft>
                <a:spcPts val="0"/>
              </a:spcAft>
              <a:buFont typeface="Arial" pitchFamily="34" charset="0"/>
              <a:buChar char="•"/>
              <a:defRPr/>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Placeholder 4"/>
          <p:cNvSpPr>
            <a:spLocks noGrp="1"/>
          </p:cNvSpPr>
          <p:nvPr>
            <p:ph type="body" idx="1"/>
          </p:nvPr>
        </p:nvSpPr>
        <p:spPr>
          <a:xfrm>
            <a:off x="457200" y="381000"/>
            <a:ext cx="4040188" cy="639763"/>
          </a:xfrm>
        </p:spPr>
        <p:txBody>
          <a:bodyPr/>
          <a:lstStyle/>
          <a:p>
            <a:r>
              <a:rPr lang="en-US" smtClean="0">
                <a:solidFill>
                  <a:srgbClr val="7030A0"/>
                </a:solidFill>
              </a:rPr>
              <a:t>After Mao’s Death</a:t>
            </a:r>
          </a:p>
        </p:txBody>
      </p:sp>
      <p:sp>
        <p:nvSpPr>
          <p:cNvPr id="6" name="Content Placeholder 5"/>
          <p:cNvSpPr>
            <a:spLocks noGrp="1"/>
          </p:cNvSpPr>
          <p:nvPr>
            <p:ph sz="half" idx="2"/>
          </p:nvPr>
        </p:nvSpPr>
        <p:spPr>
          <a:xfrm>
            <a:off x="457200" y="1143000"/>
            <a:ext cx="4040188" cy="4983163"/>
          </a:xfrm>
        </p:spPr>
        <p:txBody>
          <a:bodyPr rtlCol="0">
            <a:normAutofit fontScale="92500" lnSpcReduction="20000"/>
          </a:bodyPr>
          <a:lstStyle/>
          <a:p>
            <a:pPr fontAlgn="auto">
              <a:spcAft>
                <a:spcPts val="0"/>
              </a:spcAft>
              <a:buFont typeface="Arial" pitchFamily="34" charset="0"/>
              <a:buChar char="•"/>
              <a:defRPr/>
            </a:pPr>
            <a:r>
              <a:rPr lang="en-US" dirty="0">
                <a:solidFill>
                  <a:srgbClr val="7030A0"/>
                </a:solidFill>
              </a:rPr>
              <a:t>Tiananmen Square: Symbolic heart of Chinese politics; site in Beijing of protests and a massacre in 1989.  </a:t>
            </a:r>
          </a:p>
          <a:p>
            <a:pPr fontAlgn="auto">
              <a:spcAft>
                <a:spcPts val="0"/>
              </a:spcAft>
              <a:buFont typeface="Arial" pitchFamily="34" charset="0"/>
              <a:buChar char="•"/>
              <a:defRPr/>
            </a:pPr>
            <a:r>
              <a:rPr lang="en-US" dirty="0">
                <a:solidFill>
                  <a:srgbClr val="7030A0"/>
                </a:solidFill>
              </a:rPr>
              <a:t>The Political culture was being reinvented, the CCP wanted to instill these values:</a:t>
            </a:r>
          </a:p>
          <a:p>
            <a:pPr lvl="1" fontAlgn="auto">
              <a:spcAft>
                <a:spcPts val="0"/>
              </a:spcAft>
              <a:buFont typeface="Arial" pitchFamily="34" charset="0"/>
              <a:buChar char="–"/>
              <a:defRPr/>
            </a:pPr>
            <a:r>
              <a:rPr lang="en-US" dirty="0">
                <a:solidFill>
                  <a:srgbClr val="7030A0"/>
                </a:solidFill>
              </a:rPr>
              <a:t>Collectivism</a:t>
            </a:r>
          </a:p>
          <a:p>
            <a:pPr lvl="1" fontAlgn="auto">
              <a:spcAft>
                <a:spcPts val="0"/>
              </a:spcAft>
              <a:buFont typeface="Arial" pitchFamily="34" charset="0"/>
              <a:buChar char="–"/>
              <a:defRPr/>
            </a:pPr>
            <a:r>
              <a:rPr lang="en-US" dirty="0">
                <a:solidFill>
                  <a:srgbClr val="7030A0"/>
                </a:solidFill>
              </a:rPr>
              <a:t>Struggle and Activism</a:t>
            </a:r>
          </a:p>
          <a:p>
            <a:pPr lvl="1" fontAlgn="auto">
              <a:spcAft>
                <a:spcPts val="0"/>
              </a:spcAft>
              <a:buFont typeface="Arial" pitchFamily="34" charset="0"/>
              <a:buChar char="–"/>
              <a:defRPr/>
            </a:pPr>
            <a:r>
              <a:rPr lang="en-US" dirty="0">
                <a:solidFill>
                  <a:srgbClr val="7030A0"/>
                </a:solidFill>
              </a:rPr>
              <a:t>Egalitarianism and Populism</a:t>
            </a:r>
          </a:p>
          <a:p>
            <a:pPr lvl="1" fontAlgn="auto">
              <a:spcAft>
                <a:spcPts val="0"/>
              </a:spcAft>
              <a:buFont typeface="Arial" pitchFamily="34" charset="0"/>
              <a:buChar char="–"/>
              <a:defRPr/>
            </a:pPr>
            <a:r>
              <a:rPr lang="en-US" dirty="0">
                <a:solidFill>
                  <a:srgbClr val="7030A0"/>
                </a:solidFill>
              </a:rPr>
              <a:t>Self-reliance</a:t>
            </a:r>
          </a:p>
          <a:p>
            <a:pPr fontAlgn="auto">
              <a:spcAft>
                <a:spcPts val="0"/>
              </a:spcAft>
              <a:buFont typeface="Arial" pitchFamily="34" charset="0"/>
              <a:buChar char="•"/>
              <a:defRPr/>
            </a:pPr>
            <a:r>
              <a:rPr lang="en-US" dirty="0">
                <a:solidFill>
                  <a:srgbClr val="7030A0"/>
                </a:solidFill>
              </a:rPr>
              <a:t>Less top-down political activity since Mao’s time. </a:t>
            </a:r>
          </a:p>
          <a:p>
            <a:pPr fontAlgn="auto">
              <a:spcAft>
                <a:spcPts val="0"/>
              </a:spcAft>
              <a:buFont typeface="Arial" pitchFamily="34" charset="0"/>
              <a:buChar char="•"/>
              <a:defRPr/>
            </a:pPr>
            <a:r>
              <a:rPr lang="en-US" dirty="0">
                <a:solidFill>
                  <a:srgbClr val="7030A0"/>
                </a:solidFill>
              </a:rPr>
              <a:t>The people in control become more willing to hear the ideas of the locals.</a:t>
            </a:r>
          </a:p>
          <a:p>
            <a:pPr fontAlgn="auto">
              <a:spcAft>
                <a:spcPts val="0"/>
              </a:spcAft>
              <a:buFont typeface="Arial" pitchFamily="34" charset="0"/>
              <a:buChar char="•"/>
              <a:defRPr/>
            </a:pPr>
            <a:endParaRPr lang="en-US" dirty="0"/>
          </a:p>
        </p:txBody>
      </p:sp>
      <p:sp>
        <p:nvSpPr>
          <p:cNvPr id="105475" name="Text Placeholder 6"/>
          <p:cNvSpPr>
            <a:spLocks noGrp="1"/>
          </p:cNvSpPr>
          <p:nvPr>
            <p:ph type="body" sz="quarter" idx="3"/>
          </p:nvPr>
        </p:nvSpPr>
        <p:spPr>
          <a:xfrm>
            <a:off x="4648200" y="381000"/>
            <a:ext cx="4041775" cy="639763"/>
          </a:xfrm>
        </p:spPr>
        <p:txBody>
          <a:bodyPr/>
          <a:lstStyle/>
          <a:p>
            <a:r>
              <a:rPr lang="en-US" smtClean="0">
                <a:solidFill>
                  <a:srgbClr val="7030A0"/>
                </a:solidFill>
              </a:rPr>
              <a:t>Organized Dissent</a:t>
            </a:r>
          </a:p>
        </p:txBody>
      </p:sp>
      <p:sp>
        <p:nvSpPr>
          <p:cNvPr id="8" name="Content Placeholder 7"/>
          <p:cNvSpPr>
            <a:spLocks noGrp="1"/>
          </p:cNvSpPr>
          <p:nvPr>
            <p:ph sz="quarter" idx="4"/>
          </p:nvPr>
        </p:nvSpPr>
        <p:spPr>
          <a:xfrm>
            <a:off x="4645025" y="1143000"/>
            <a:ext cx="4041775" cy="4983163"/>
          </a:xfrm>
        </p:spPr>
        <p:txBody>
          <a:bodyPr rtlCol="0">
            <a:normAutofit fontScale="85000" lnSpcReduction="20000"/>
          </a:bodyPr>
          <a:lstStyle/>
          <a:p>
            <a:pPr fontAlgn="auto">
              <a:spcAft>
                <a:spcPts val="0"/>
              </a:spcAft>
              <a:buFont typeface="Arial" pitchFamily="34" charset="0"/>
              <a:buChar char="•"/>
              <a:defRPr/>
            </a:pPr>
            <a:r>
              <a:rPr lang="en-US" dirty="0">
                <a:solidFill>
                  <a:srgbClr val="7030A0"/>
                </a:solidFill>
              </a:rPr>
              <a:t>This was a time period for the Chinese people that represented change and a sort of uprising. </a:t>
            </a:r>
          </a:p>
          <a:p>
            <a:pPr fontAlgn="auto">
              <a:spcAft>
                <a:spcPts val="0"/>
              </a:spcAft>
              <a:buFont typeface="Arial" pitchFamily="34" charset="0"/>
              <a:buChar char="•"/>
              <a:defRPr/>
            </a:pPr>
            <a:r>
              <a:rPr lang="en-US" b="1" dirty="0">
                <a:solidFill>
                  <a:srgbClr val="7030A0"/>
                </a:solidFill>
              </a:rPr>
              <a:t>Democracy Wall</a:t>
            </a:r>
            <a:r>
              <a:rPr lang="en-US" dirty="0">
                <a:solidFill>
                  <a:srgbClr val="7030A0"/>
                </a:solidFill>
              </a:rPr>
              <a:t>: Literally, a wall on which Chinese dissidents wrote big-character posters in the late 1970s.</a:t>
            </a:r>
          </a:p>
          <a:p>
            <a:pPr fontAlgn="auto">
              <a:spcAft>
                <a:spcPts val="0"/>
              </a:spcAft>
              <a:buFont typeface="Arial" pitchFamily="34" charset="0"/>
              <a:buChar char="•"/>
              <a:defRPr/>
            </a:pPr>
            <a:r>
              <a:rPr lang="en-US" dirty="0">
                <a:solidFill>
                  <a:srgbClr val="7030A0"/>
                </a:solidFill>
              </a:rPr>
              <a:t>Wei </a:t>
            </a:r>
            <a:r>
              <a:rPr lang="en-US" dirty="0" err="1">
                <a:solidFill>
                  <a:srgbClr val="7030A0"/>
                </a:solidFill>
              </a:rPr>
              <a:t>Jingsheng</a:t>
            </a:r>
            <a:r>
              <a:rPr lang="en-US" dirty="0">
                <a:solidFill>
                  <a:srgbClr val="7030A0"/>
                </a:solidFill>
              </a:rPr>
              <a:t>: Major Chinese dissident, now in exile in the United States for </a:t>
            </a:r>
            <a:r>
              <a:rPr lang="en-US" dirty="0" err="1">
                <a:solidFill>
                  <a:srgbClr val="7030A0"/>
                </a:solidFill>
              </a:rPr>
              <a:t>critizing</a:t>
            </a:r>
            <a:r>
              <a:rPr lang="en-US" dirty="0">
                <a:solidFill>
                  <a:srgbClr val="7030A0"/>
                </a:solidFill>
              </a:rPr>
              <a:t> the CCP more than anyone dared too.</a:t>
            </a:r>
          </a:p>
          <a:p>
            <a:pPr fontAlgn="auto">
              <a:spcAft>
                <a:spcPts val="0"/>
              </a:spcAft>
              <a:buFont typeface="Arial" pitchFamily="34" charset="0"/>
              <a:buChar char="•"/>
              <a:defRPr/>
            </a:pPr>
            <a:r>
              <a:rPr lang="en-US" dirty="0">
                <a:solidFill>
                  <a:srgbClr val="7030A0"/>
                </a:solidFill>
              </a:rPr>
              <a:t>Democracy Movement (1978) Protests by Chinese students and others that culminated in the Tiananmen Square disaster of 1989 in Beijing.</a:t>
            </a:r>
          </a:p>
          <a:p>
            <a:pPr fontAlgn="auto">
              <a:spcAft>
                <a:spcPts val="0"/>
              </a:spcAft>
              <a:buFont typeface="Arial" pitchFamily="34" charset="0"/>
              <a:buChar char="•"/>
              <a:defRPr/>
            </a:pPr>
            <a:r>
              <a:rPr lang="en-US" dirty="0">
                <a:solidFill>
                  <a:srgbClr val="7030A0"/>
                </a:solidFill>
              </a:rPr>
              <a:t>Falun Gong: Chinese spiritual movement suppressed by the government since the late 1990s</a:t>
            </a:r>
            <a:r>
              <a:rPr lang="en-US" dirty="0"/>
              <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smtClean="0">
                <a:solidFill>
                  <a:srgbClr val="7030A0"/>
                </a:solidFill>
              </a:rPr>
              <a:t>The Party State</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b="1" dirty="0">
                <a:solidFill>
                  <a:srgbClr val="7030A0"/>
                </a:solidFill>
              </a:rPr>
              <a:t>The Party State</a:t>
            </a:r>
            <a:endParaRPr lang="en-US" dirty="0">
              <a:solidFill>
                <a:srgbClr val="7030A0"/>
              </a:solidFill>
            </a:endParaRPr>
          </a:p>
          <a:p>
            <a:pPr fontAlgn="auto">
              <a:spcAft>
                <a:spcPts val="0"/>
              </a:spcAft>
              <a:buFont typeface="Arial" pitchFamily="34" charset="0"/>
              <a:buChar char="•"/>
              <a:defRPr/>
            </a:pPr>
            <a:r>
              <a:rPr lang="en-US" b="1" dirty="0">
                <a:solidFill>
                  <a:srgbClr val="7030A0"/>
                </a:solidFill>
              </a:rPr>
              <a:t>Central Committee: </a:t>
            </a:r>
            <a:r>
              <a:rPr lang="en-US" dirty="0">
                <a:solidFill>
                  <a:srgbClr val="7030A0"/>
                </a:solidFill>
              </a:rPr>
              <a:t>The most important body in a communist party; its influence declined as it grew in size and the party needed daily leadership</a:t>
            </a:r>
          </a:p>
          <a:p>
            <a:pPr fontAlgn="auto">
              <a:spcAft>
                <a:spcPts val="0"/>
              </a:spcAft>
              <a:buFont typeface="Arial" pitchFamily="34" charset="0"/>
              <a:buChar char="•"/>
              <a:defRPr/>
            </a:pPr>
            <a:r>
              <a:rPr lang="en-US" b="1" dirty="0">
                <a:solidFill>
                  <a:srgbClr val="7030A0"/>
                </a:solidFill>
              </a:rPr>
              <a:t>Politburo: </a:t>
            </a:r>
            <a:r>
              <a:rPr lang="en-US" dirty="0">
                <a:solidFill>
                  <a:srgbClr val="7030A0"/>
                </a:solidFill>
              </a:rPr>
              <a:t>Generic term used to describe the leadership of communist parties.</a:t>
            </a:r>
          </a:p>
          <a:p>
            <a:pPr fontAlgn="auto">
              <a:spcAft>
                <a:spcPts val="0"/>
              </a:spcAft>
              <a:buFont typeface="Arial" pitchFamily="34" charset="0"/>
              <a:buChar char="•"/>
              <a:defRPr/>
            </a:pPr>
            <a:r>
              <a:rPr lang="en-US" b="1" dirty="0">
                <a:solidFill>
                  <a:srgbClr val="7030A0"/>
                </a:solidFill>
              </a:rPr>
              <a:t>Standing Committee: </a:t>
            </a:r>
            <a:r>
              <a:rPr lang="en-US" dirty="0">
                <a:solidFill>
                  <a:srgbClr val="7030A0"/>
                </a:solidFill>
              </a:rPr>
              <a:t>The subcommittee that runs the Politburo in China.</a:t>
            </a:r>
          </a:p>
          <a:p>
            <a:pPr fontAlgn="auto">
              <a:spcAft>
                <a:spcPts val="0"/>
              </a:spcAft>
              <a:buFont typeface="Arial" pitchFamily="34" charset="0"/>
              <a:buChar char="•"/>
              <a:defRPr/>
            </a:pPr>
            <a:r>
              <a:rPr lang="en-US" dirty="0">
                <a:solidFill>
                  <a:srgbClr val="7030A0"/>
                </a:solidFill>
              </a:rPr>
              <a:t>Central Advisory Commission (CAC) set up 1982. Informal group of senior Chinese Communist leaders to advise the politburo.</a:t>
            </a:r>
            <a:r>
              <a:rPr lang="en-US" dirty="0"/>
              <a:t/>
            </a:r>
            <a:br>
              <a:rPr lang="en-US" dirty="0"/>
            </a:br>
            <a:r>
              <a:rPr lang="en-US" dirty="0"/>
              <a:t/>
            </a:r>
            <a:br>
              <a:rPr lang="en-US" dirty="0"/>
            </a:b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smtClean="0">
                <a:solidFill>
                  <a:srgbClr val="7030A0"/>
                </a:solidFill>
              </a:rPr>
              <a:t>The Party State</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a:solidFill>
                  <a:srgbClr val="7030A0"/>
                </a:solidFill>
              </a:rPr>
              <a:t>Economic Reform</a:t>
            </a:r>
          </a:p>
          <a:p>
            <a:pPr fontAlgn="auto">
              <a:spcAft>
                <a:spcPts val="0"/>
              </a:spcAft>
              <a:buFont typeface="Arial" pitchFamily="34" charset="0"/>
              <a:buChar char="•"/>
              <a:defRPr/>
            </a:pPr>
            <a:r>
              <a:rPr lang="en-US" dirty="0">
                <a:solidFill>
                  <a:srgbClr val="7030A0"/>
                </a:solidFill>
              </a:rPr>
              <a:t>When Mao died the economy was in bad shape, but thanks to Deng and his colleagues, China strayed away from the socialist principles of economics.</a:t>
            </a:r>
          </a:p>
          <a:p>
            <a:pPr lvl="1" fontAlgn="auto">
              <a:spcAft>
                <a:spcPts val="0"/>
              </a:spcAft>
              <a:buFont typeface="Arial" pitchFamily="34" charset="0"/>
              <a:buChar char="–"/>
              <a:defRPr/>
            </a:pPr>
            <a:r>
              <a:rPr lang="en-US" dirty="0">
                <a:solidFill>
                  <a:srgbClr val="7030A0"/>
                </a:solidFill>
              </a:rPr>
              <a:t>Private property</a:t>
            </a:r>
          </a:p>
          <a:p>
            <a:pPr lvl="1" fontAlgn="auto">
              <a:spcAft>
                <a:spcPts val="0"/>
              </a:spcAft>
              <a:buFont typeface="Arial" pitchFamily="34" charset="0"/>
              <a:buChar char="–"/>
              <a:defRPr/>
            </a:pPr>
            <a:r>
              <a:rPr lang="en-US" dirty="0">
                <a:solidFill>
                  <a:srgbClr val="7030A0"/>
                </a:solidFill>
              </a:rPr>
              <a:t>Market force should allocate goods and services and to determine prices</a:t>
            </a:r>
          </a:p>
          <a:p>
            <a:pPr lvl="1" fontAlgn="auto">
              <a:spcAft>
                <a:spcPts val="0"/>
              </a:spcAft>
              <a:buFont typeface="Arial" pitchFamily="34" charset="0"/>
              <a:buChar char="–"/>
              <a:defRPr/>
            </a:pPr>
            <a:r>
              <a:rPr lang="en-US" dirty="0">
                <a:solidFill>
                  <a:srgbClr val="7030A0"/>
                </a:solidFill>
              </a:rPr>
              <a:t>Material incentives(wages, profit, </a:t>
            </a:r>
            <a:r>
              <a:rPr lang="en-US" dirty="0" err="1">
                <a:solidFill>
                  <a:srgbClr val="7030A0"/>
                </a:solidFill>
              </a:rPr>
              <a:t>ect</a:t>
            </a:r>
            <a:r>
              <a:rPr lang="en-US" dirty="0">
                <a:solidFill>
                  <a:srgbClr val="7030A0"/>
                </a:solidFill>
              </a:rPr>
              <a:t>..)</a:t>
            </a:r>
          </a:p>
          <a:p>
            <a:pPr fontAlgn="auto">
              <a:spcAft>
                <a:spcPts val="0"/>
              </a:spcAft>
              <a:buFont typeface="Arial" pitchFamily="34" charset="0"/>
              <a:buChar char="•"/>
              <a:defRPr/>
            </a:pPr>
            <a:r>
              <a:rPr lang="en-US" dirty="0">
                <a:solidFill>
                  <a:srgbClr val="7030A0"/>
                </a:solidFill>
              </a:rPr>
              <a:t>Agriculture</a:t>
            </a:r>
          </a:p>
          <a:p>
            <a:pPr lvl="1" fontAlgn="auto">
              <a:spcAft>
                <a:spcPts val="0"/>
              </a:spcAft>
              <a:buFont typeface="Arial" pitchFamily="34" charset="0"/>
              <a:buChar char="–"/>
              <a:defRPr/>
            </a:pPr>
            <a:r>
              <a:rPr lang="en-US" dirty="0">
                <a:solidFill>
                  <a:srgbClr val="7030A0"/>
                </a:solidFill>
              </a:rPr>
              <a:t>Collective farms were divided and split amongst families in plots.</a:t>
            </a:r>
          </a:p>
          <a:p>
            <a:pPr lvl="1" fontAlgn="auto">
              <a:spcAft>
                <a:spcPts val="0"/>
              </a:spcAft>
              <a:buFont typeface="Arial" pitchFamily="34" charset="0"/>
              <a:buChar char="–"/>
              <a:defRPr/>
            </a:pPr>
            <a:r>
              <a:rPr lang="en-US" dirty="0">
                <a:solidFill>
                  <a:srgbClr val="7030A0"/>
                </a:solidFill>
              </a:rPr>
              <a:t>Improved life of peasants for a time being but they were still very poor. </a:t>
            </a:r>
          </a:p>
          <a:p>
            <a:pPr fontAlgn="auto">
              <a:spcAft>
                <a:spcPts val="0"/>
              </a:spcAft>
              <a:buFont typeface="Arial" pitchFamily="34" charset="0"/>
              <a:buChar char="•"/>
              <a:defRPr/>
            </a:pPr>
            <a:r>
              <a:rPr lang="en-US" dirty="0">
                <a:solidFill>
                  <a:srgbClr val="7030A0"/>
                </a:solidFill>
              </a:rPr>
              <a:t>Private Enterprise</a:t>
            </a:r>
          </a:p>
          <a:p>
            <a:pPr lvl="1" fontAlgn="auto">
              <a:spcAft>
                <a:spcPts val="0"/>
              </a:spcAft>
              <a:buFont typeface="Arial" pitchFamily="34" charset="0"/>
              <a:buChar char="–"/>
              <a:defRPr/>
            </a:pPr>
            <a:r>
              <a:rPr lang="en-US" dirty="0">
                <a:solidFill>
                  <a:srgbClr val="7030A0"/>
                </a:solidFill>
              </a:rPr>
              <a:t>Special Economic Zones: Cities and regions in China in which foreigners are allowed to invest.</a:t>
            </a:r>
          </a:p>
          <a:p>
            <a:pPr lvl="1" fontAlgn="auto">
              <a:spcAft>
                <a:spcPts val="0"/>
              </a:spcAft>
              <a:buFont typeface="Arial" pitchFamily="34" charset="0"/>
              <a:buChar char="–"/>
              <a:defRPr/>
            </a:pPr>
            <a:r>
              <a:rPr lang="en-US" dirty="0">
                <a:solidFill>
                  <a:srgbClr val="7030A0"/>
                </a:solidFill>
              </a:rPr>
              <a:t>State-owned enterprises were losing the race and bring China down.</a:t>
            </a:r>
          </a:p>
          <a:p>
            <a:pPr lvl="1" fontAlgn="auto">
              <a:spcAft>
                <a:spcPts val="0"/>
              </a:spcAft>
              <a:buFont typeface="Arial" pitchFamily="34" charset="0"/>
              <a:buChar char="–"/>
              <a:defRPr/>
            </a:pPr>
            <a:r>
              <a:rPr lang="en-US" dirty="0">
                <a:solidFill>
                  <a:srgbClr val="7030A0"/>
                </a:solidFill>
              </a:rPr>
              <a:t>Joint ventures were established.</a:t>
            </a:r>
          </a:p>
          <a:p>
            <a:pPr lvl="1" fontAlgn="auto">
              <a:spcAft>
                <a:spcPts val="0"/>
              </a:spcAft>
              <a:buFont typeface="Arial" pitchFamily="34" charset="0"/>
              <a:buChar char="–"/>
              <a:defRPr/>
            </a:pPr>
            <a:r>
              <a:rPr lang="en-US" dirty="0">
                <a:solidFill>
                  <a:srgbClr val="7030A0"/>
                </a:solidFill>
              </a:rPr>
              <a:t>This was a step for China into the right direction but China was still suffering economically.</a:t>
            </a:r>
          </a:p>
          <a:p>
            <a:pPr fontAlgn="auto">
              <a:spcAft>
                <a:spcPts val="0"/>
              </a:spcAft>
              <a:buFont typeface="Arial" pitchFamily="34" charset="0"/>
              <a:buChar char="•"/>
              <a:defRPr/>
            </a:pPr>
            <a:r>
              <a:rPr lang="en-US" dirty="0">
                <a:solidFill>
                  <a:srgbClr val="7030A0"/>
                </a:solidFill>
              </a:rPr>
              <a:t>Foreign Policy</a:t>
            </a:r>
          </a:p>
          <a:p>
            <a:pPr lvl="1" fontAlgn="auto">
              <a:spcAft>
                <a:spcPts val="0"/>
              </a:spcAft>
              <a:buFont typeface="Arial" pitchFamily="34" charset="0"/>
              <a:buChar char="–"/>
              <a:defRPr/>
            </a:pPr>
            <a:r>
              <a:rPr lang="en-US" dirty="0">
                <a:solidFill>
                  <a:srgbClr val="7030A0"/>
                </a:solidFill>
              </a:rPr>
              <a:t>China Enters WTO</a:t>
            </a:r>
          </a:p>
          <a:p>
            <a:pPr lvl="1" fontAlgn="auto">
              <a:spcAft>
                <a:spcPts val="0"/>
              </a:spcAft>
              <a:buFont typeface="Arial" pitchFamily="34" charset="0"/>
              <a:buChar char="–"/>
              <a:defRPr/>
            </a:pPr>
            <a:r>
              <a:rPr lang="en-US" dirty="0">
                <a:solidFill>
                  <a:srgbClr val="7030A0"/>
                </a:solidFill>
              </a:rPr>
              <a:t>Rocky Relationship with the US</a:t>
            </a:r>
          </a:p>
          <a:p>
            <a:pPr fontAlgn="auto">
              <a:spcAft>
                <a:spcPts val="0"/>
              </a:spcAft>
              <a:buFont typeface="Arial" pitchFamily="34" charset="0"/>
              <a:buChar char="•"/>
              <a:defRPr/>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75000"/>
                  </a:schemeClr>
                </a:solidFill>
              </a:rPr>
              <a:t>Less Developed Countries </a:t>
            </a:r>
            <a:endParaRPr lang="en-US" dirty="0">
              <a:solidFill>
                <a:schemeClr val="accent6">
                  <a:lumMod val="75000"/>
                </a:schemeClr>
              </a:solidFill>
            </a:endParaRPr>
          </a:p>
        </p:txBody>
      </p:sp>
      <p:sp>
        <p:nvSpPr>
          <p:cNvPr id="3" name="Text Placeholder 2"/>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Chapter 11</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8229600" cy="5897563"/>
          </a:xfrm>
        </p:spPr>
        <p:txBody>
          <a:bodyPr rtlCol="0">
            <a:normAutofit fontScale="92500" lnSpcReduction="10000"/>
          </a:bodyPr>
          <a:lstStyle/>
          <a:p>
            <a:pPr fontAlgn="auto">
              <a:spcAft>
                <a:spcPts val="0"/>
              </a:spcAft>
              <a:buFont typeface="Arial" pitchFamily="34" charset="0"/>
              <a:buChar char="•"/>
              <a:defRPr/>
            </a:pPr>
            <a:r>
              <a:rPr lang="en-US" dirty="0">
                <a:solidFill>
                  <a:schemeClr val="accent6">
                    <a:lumMod val="75000"/>
                  </a:schemeClr>
                </a:solidFill>
              </a:rPr>
              <a:t>Less Developed Countries: Third World Countries </a:t>
            </a:r>
          </a:p>
          <a:p>
            <a:pPr lvl="1" fontAlgn="auto">
              <a:spcAft>
                <a:spcPts val="0"/>
              </a:spcAft>
              <a:buFont typeface="Arial" pitchFamily="34" charset="0"/>
              <a:buChar char="–"/>
              <a:defRPr/>
            </a:pPr>
            <a:r>
              <a:rPr lang="en-US" dirty="0">
                <a:solidFill>
                  <a:schemeClr val="accent6">
                    <a:lumMod val="75000"/>
                  </a:schemeClr>
                </a:solidFill>
              </a:rPr>
              <a:t>Poverty</a:t>
            </a:r>
          </a:p>
          <a:p>
            <a:pPr lvl="1" fontAlgn="auto">
              <a:spcAft>
                <a:spcPts val="0"/>
              </a:spcAft>
              <a:buFont typeface="Arial" pitchFamily="34" charset="0"/>
              <a:buChar char="–"/>
              <a:defRPr/>
            </a:pPr>
            <a:r>
              <a:rPr lang="en-US" dirty="0">
                <a:solidFill>
                  <a:schemeClr val="accent6">
                    <a:lumMod val="75000"/>
                  </a:schemeClr>
                </a:solidFill>
              </a:rPr>
              <a:t>Violence</a:t>
            </a:r>
          </a:p>
          <a:p>
            <a:pPr lvl="1" fontAlgn="auto">
              <a:spcAft>
                <a:spcPts val="0"/>
              </a:spcAft>
              <a:buFont typeface="Arial" pitchFamily="34" charset="0"/>
              <a:buChar char="–"/>
              <a:defRPr/>
            </a:pPr>
            <a:r>
              <a:rPr lang="en-US" dirty="0">
                <a:solidFill>
                  <a:schemeClr val="accent6">
                    <a:lumMod val="75000"/>
                  </a:schemeClr>
                </a:solidFill>
              </a:rPr>
              <a:t>Lack of Education</a:t>
            </a:r>
          </a:p>
          <a:p>
            <a:pPr lvl="1" fontAlgn="auto">
              <a:spcAft>
                <a:spcPts val="0"/>
              </a:spcAft>
              <a:buFont typeface="Arial" pitchFamily="34" charset="0"/>
              <a:buChar char="–"/>
              <a:defRPr/>
            </a:pPr>
            <a:r>
              <a:rPr lang="en-US" dirty="0">
                <a:solidFill>
                  <a:schemeClr val="accent6">
                    <a:lumMod val="75000"/>
                  </a:schemeClr>
                </a:solidFill>
              </a:rPr>
              <a:t>Failed States</a:t>
            </a:r>
          </a:p>
          <a:p>
            <a:pPr fontAlgn="auto">
              <a:spcAft>
                <a:spcPts val="0"/>
              </a:spcAft>
              <a:buFont typeface="Arial" pitchFamily="34" charset="0"/>
              <a:buChar char="•"/>
              <a:defRPr/>
            </a:pPr>
            <a:r>
              <a:rPr lang="en-US" dirty="0">
                <a:solidFill>
                  <a:schemeClr val="accent6">
                    <a:lumMod val="75000"/>
                  </a:schemeClr>
                </a:solidFill>
              </a:rPr>
              <a:t>Human Development Index (HDI): Combines date on GNP with that on literacy and lifestyle.</a:t>
            </a:r>
          </a:p>
          <a:p>
            <a:pPr fontAlgn="auto">
              <a:spcAft>
                <a:spcPts val="0"/>
              </a:spcAft>
              <a:buFont typeface="Arial" pitchFamily="34" charset="0"/>
              <a:buChar char="•"/>
              <a:defRPr/>
            </a:pPr>
            <a:r>
              <a:rPr lang="en-US" dirty="0">
                <a:solidFill>
                  <a:schemeClr val="accent6">
                    <a:lumMod val="75000"/>
                  </a:schemeClr>
                </a:solidFill>
              </a:rPr>
              <a:t>Debt Crisis(1980’s): This time period brought the expansion of world trade and the debt of many LDC’s.</a:t>
            </a:r>
          </a:p>
          <a:p>
            <a:pPr fontAlgn="auto">
              <a:spcAft>
                <a:spcPts val="0"/>
              </a:spcAft>
              <a:buFont typeface="Arial" pitchFamily="34" charset="0"/>
              <a:buChar char="•"/>
              <a:defRPr/>
            </a:pPr>
            <a:r>
              <a:rPr lang="en-US" dirty="0">
                <a:solidFill>
                  <a:schemeClr val="accent6">
                    <a:lumMod val="75000"/>
                  </a:schemeClr>
                </a:solidFill>
              </a:rPr>
              <a:t>Newly Industrializing Countries, have been doing well for themselves but it still aren’t caught up with the rest of the world.</a:t>
            </a:r>
          </a:p>
          <a:p>
            <a:pPr fontAlgn="auto">
              <a:spcAft>
                <a:spcPts val="0"/>
              </a:spcAft>
              <a:buFont typeface="Arial" pitchFamily="34" charset="0"/>
              <a:buChar char="•"/>
              <a:defRPr/>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a:r>
            <a:br>
              <a:rPr lang="en-US" dirty="0" smtClean="0"/>
            </a:br>
            <a:r>
              <a:rPr lang="en-US" dirty="0" smtClean="0">
                <a:solidFill>
                  <a:schemeClr val="accent6">
                    <a:lumMod val="75000"/>
                  </a:schemeClr>
                </a:solidFill>
              </a:rPr>
              <a:t>Problems</a:t>
            </a:r>
            <a:r>
              <a:rPr lang="en-US" dirty="0"/>
              <a:t/>
            </a:r>
            <a:br>
              <a:rPr lang="en-US" dirty="0"/>
            </a:br>
            <a:endParaRPr lang="en-US"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a:solidFill>
                  <a:schemeClr val="accent6">
                    <a:lumMod val="75000"/>
                  </a:schemeClr>
                </a:solidFill>
              </a:rPr>
              <a:t>Environment: The environment of LDC’s is very important. The population is rapidly growing, without the resources to deal with the growth.  Since poverty is such a prevalent theme, it also affects the environment. For example, peasants would be willing to cut down trees to sell for food. Clean water is in short supply, which is a terrible factor.</a:t>
            </a:r>
          </a:p>
          <a:p>
            <a:pPr fontAlgn="auto">
              <a:spcAft>
                <a:spcPts val="0"/>
              </a:spcAft>
              <a:buFont typeface="Arial" pitchFamily="34" charset="0"/>
              <a:buChar char="•"/>
              <a:defRPr/>
            </a:pPr>
            <a:r>
              <a:rPr lang="en-US" dirty="0">
                <a:solidFill>
                  <a:schemeClr val="accent6">
                    <a:lumMod val="75000"/>
                  </a:schemeClr>
                </a:solidFill>
              </a:rPr>
              <a:t>Ethnicity: Racial, linguistic, ethnic and religious conflict is a theme in most LDC’s.</a:t>
            </a:r>
          </a:p>
          <a:p>
            <a:pPr fontAlgn="auto">
              <a:spcAft>
                <a:spcPts val="0"/>
              </a:spcAft>
              <a:buFont typeface="Arial" pitchFamily="34" charset="0"/>
              <a:buChar char="•"/>
              <a:defRPr/>
            </a:pPr>
            <a:r>
              <a:rPr lang="en-US" dirty="0">
                <a:solidFill>
                  <a:schemeClr val="accent6">
                    <a:lumMod val="75000"/>
                  </a:schemeClr>
                </a:solidFill>
              </a:rPr>
              <a:t>Globalization</a:t>
            </a:r>
          </a:p>
          <a:p>
            <a:pPr fontAlgn="auto">
              <a:spcAft>
                <a:spcPts val="0"/>
              </a:spcAft>
              <a:buFont typeface="Arial" pitchFamily="34" charset="0"/>
              <a:buChar char="•"/>
              <a:defRPr/>
            </a:pPr>
            <a:r>
              <a:rPr lang="en-US" dirty="0">
                <a:solidFill>
                  <a:schemeClr val="accent6">
                    <a:lumMod val="75000"/>
                  </a:schemeClr>
                </a:solidFill>
              </a:rPr>
              <a:t>Dependency: A radical critique of mainstream economic theory that stresses the continued power the north has over the third world.</a:t>
            </a:r>
          </a:p>
          <a:p>
            <a:pPr fontAlgn="auto">
              <a:spcAft>
                <a:spcPts val="0"/>
              </a:spcAft>
              <a:buFont typeface="Arial" pitchFamily="34" charset="0"/>
              <a:buChar char="•"/>
              <a:defRPr/>
            </a:pPr>
            <a:r>
              <a:rPr lang="en-US" dirty="0">
                <a:solidFill>
                  <a:schemeClr val="accent6">
                    <a:lumMod val="75000"/>
                  </a:schemeClr>
                </a:solidFill>
              </a:rPr>
              <a:t>Structural Adjustment: Development strategy that stresses integration into global markets, privatization, and so on. Supported by the World Bank, IMF, and other major northern financial institutions.</a:t>
            </a:r>
          </a:p>
          <a:p>
            <a:pPr fontAlgn="auto">
              <a:spcAft>
                <a:spcPts val="0"/>
              </a:spcAft>
              <a:buFont typeface="Arial" pitchFamily="34" charset="0"/>
              <a:buChar char="•"/>
              <a:defRPr/>
            </a:pP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accent6">
                    <a:lumMod val="75000"/>
                  </a:schemeClr>
                </a:solidFill>
              </a:rPr>
              <a:t>Imperialism</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a:solidFill>
                  <a:schemeClr val="accent6">
                    <a:lumMod val="75000"/>
                  </a:schemeClr>
                </a:solidFill>
              </a:rPr>
              <a:t>Imperialism had a permit effect on the countries that it took hold of. They forced their cultures on whatever people they were colonizing. </a:t>
            </a:r>
          </a:p>
          <a:p>
            <a:pPr fontAlgn="auto">
              <a:spcAft>
                <a:spcPts val="0"/>
              </a:spcAft>
              <a:buFont typeface="Arial" pitchFamily="34" charset="0"/>
              <a:buChar char="•"/>
              <a:defRPr/>
            </a:pPr>
            <a:r>
              <a:rPr lang="en-US" dirty="0">
                <a:solidFill>
                  <a:schemeClr val="accent6">
                    <a:lumMod val="75000"/>
                  </a:schemeClr>
                </a:solidFill>
              </a:rPr>
              <a:t>Three distinct phases:</a:t>
            </a:r>
          </a:p>
          <a:p>
            <a:pPr lvl="1" fontAlgn="auto">
              <a:spcAft>
                <a:spcPts val="0"/>
              </a:spcAft>
              <a:buFont typeface="Arial" pitchFamily="34" charset="0"/>
              <a:buChar char="–"/>
              <a:defRPr/>
            </a:pPr>
            <a:r>
              <a:rPr lang="en-US" dirty="0">
                <a:solidFill>
                  <a:schemeClr val="accent6">
                    <a:lumMod val="75000"/>
                  </a:schemeClr>
                </a:solidFill>
              </a:rPr>
              <a:t>16</a:t>
            </a:r>
            <a:r>
              <a:rPr lang="en-US" baseline="30000" dirty="0">
                <a:solidFill>
                  <a:schemeClr val="accent6">
                    <a:lumMod val="75000"/>
                  </a:schemeClr>
                </a:solidFill>
              </a:rPr>
              <a:t>th</a:t>
            </a:r>
            <a:r>
              <a:rPr lang="en-US" dirty="0">
                <a:solidFill>
                  <a:schemeClr val="accent6">
                    <a:lumMod val="75000"/>
                  </a:schemeClr>
                </a:solidFill>
              </a:rPr>
              <a:t> &amp; 17</a:t>
            </a:r>
            <a:r>
              <a:rPr lang="en-US" baseline="30000" dirty="0">
                <a:solidFill>
                  <a:schemeClr val="accent6">
                    <a:lumMod val="75000"/>
                  </a:schemeClr>
                </a:solidFill>
              </a:rPr>
              <a:t>th</a:t>
            </a:r>
            <a:r>
              <a:rPr lang="en-US" dirty="0">
                <a:solidFill>
                  <a:schemeClr val="accent6">
                    <a:lumMod val="75000"/>
                  </a:schemeClr>
                </a:solidFill>
              </a:rPr>
              <a:t> Century</a:t>
            </a:r>
          </a:p>
          <a:p>
            <a:pPr lvl="1" fontAlgn="auto">
              <a:spcAft>
                <a:spcPts val="0"/>
              </a:spcAft>
              <a:buFont typeface="Arial" pitchFamily="34" charset="0"/>
              <a:buChar char="–"/>
              <a:defRPr/>
            </a:pPr>
            <a:r>
              <a:rPr lang="en-US" dirty="0">
                <a:solidFill>
                  <a:schemeClr val="accent6">
                    <a:lumMod val="75000"/>
                  </a:schemeClr>
                </a:solidFill>
              </a:rPr>
              <a:t>19</a:t>
            </a:r>
            <a:r>
              <a:rPr lang="en-US" baseline="30000" dirty="0">
                <a:solidFill>
                  <a:schemeClr val="accent6">
                    <a:lumMod val="75000"/>
                  </a:schemeClr>
                </a:solidFill>
              </a:rPr>
              <a:t>th</a:t>
            </a:r>
            <a:r>
              <a:rPr lang="en-US" dirty="0">
                <a:solidFill>
                  <a:schemeClr val="accent6">
                    <a:lumMod val="75000"/>
                  </a:schemeClr>
                </a:solidFill>
              </a:rPr>
              <a:t> Century</a:t>
            </a:r>
          </a:p>
          <a:p>
            <a:pPr lvl="1" fontAlgn="auto">
              <a:spcAft>
                <a:spcPts val="0"/>
              </a:spcAft>
              <a:buFont typeface="Arial" pitchFamily="34" charset="0"/>
              <a:buChar char="–"/>
              <a:defRPr/>
            </a:pPr>
            <a:r>
              <a:rPr lang="en-US" dirty="0">
                <a:solidFill>
                  <a:schemeClr val="accent6">
                    <a:lumMod val="75000"/>
                  </a:schemeClr>
                </a:solidFill>
              </a:rPr>
              <a:t>After WWI</a:t>
            </a:r>
          </a:p>
          <a:p>
            <a:pPr fontAlgn="auto">
              <a:spcAft>
                <a:spcPts val="0"/>
              </a:spcAft>
              <a:buFont typeface="Arial" pitchFamily="34" charset="0"/>
              <a:buChar char="•"/>
              <a:defRPr/>
            </a:pPr>
            <a:r>
              <a:rPr lang="en-US" dirty="0">
                <a:solidFill>
                  <a:schemeClr val="accent6">
                    <a:lumMod val="75000"/>
                  </a:schemeClr>
                </a:solidFill>
              </a:rPr>
              <a:t>Most of the new colonized states has subsistence economies, but the imperial rulers exploited the countries natural resources by using commercial agriculture.</a:t>
            </a:r>
          </a:p>
          <a:p>
            <a:pPr fontAlgn="auto">
              <a:spcAft>
                <a:spcPts val="0"/>
              </a:spcAft>
              <a:buFont typeface="Arial" pitchFamily="34" charset="0"/>
              <a:buChar char="•"/>
              <a:defRPr/>
            </a:pPr>
            <a:r>
              <a:rPr lang="en-US" dirty="0">
                <a:solidFill>
                  <a:schemeClr val="accent6">
                    <a:lumMod val="75000"/>
                  </a:schemeClr>
                </a:solidFill>
              </a:rPr>
              <a:t>Subsistence Economies:  One in which peasants predominate and grow food and other crops primarily for domestic consumption.</a:t>
            </a:r>
          </a:p>
          <a:p>
            <a:pPr fontAlgn="auto">
              <a:spcAft>
                <a:spcPts val="0"/>
              </a:spcAft>
              <a:buFont typeface="Arial" pitchFamily="34" charset="0"/>
              <a:buChar char="•"/>
              <a:defRPr/>
            </a:pPr>
            <a:r>
              <a:rPr lang="en-US" dirty="0">
                <a:solidFill>
                  <a:schemeClr val="accent6">
                    <a:lumMod val="75000"/>
                  </a:schemeClr>
                </a:solidFill>
              </a:rPr>
              <a:t>They treated the native people as slaves, destroyed their culture and lifestyle, and exploited the people.</a:t>
            </a:r>
          </a:p>
          <a:p>
            <a:pPr fontAlgn="auto">
              <a:spcAft>
                <a:spcPts val="0"/>
              </a:spcAft>
              <a:buFont typeface="Arial" pitchFamily="34" charset="0"/>
              <a:buChar char="•"/>
              <a:defRPr/>
            </a:pPr>
            <a:r>
              <a:rPr lang="en-US" dirty="0">
                <a:solidFill>
                  <a:schemeClr val="accent6">
                    <a:lumMod val="75000"/>
                  </a:schemeClr>
                </a:solidFill>
              </a:rPr>
              <a:t>Independence came for some:</a:t>
            </a:r>
          </a:p>
          <a:p>
            <a:pPr lvl="1" fontAlgn="auto">
              <a:spcAft>
                <a:spcPts val="0"/>
              </a:spcAft>
              <a:buFont typeface="Arial" pitchFamily="34" charset="0"/>
              <a:buChar char="–"/>
              <a:defRPr/>
            </a:pPr>
            <a:r>
              <a:rPr lang="en-US" dirty="0">
                <a:solidFill>
                  <a:schemeClr val="accent6">
                    <a:lumMod val="75000"/>
                  </a:schemeClr>
                </a:solidFill>
              </a:rPr>
              <a:t>18</a:t>
            </a:r>
            <a:r>
              <a:rPr lang="en-US" baseline="30000" dirty="0">
                <a:solidFill>
                  <a:schemeClr val="accent6">
                    <a:lumMod val="75000"/>
                  </a:schemeClr>
                </a:solidFill>
              </a:rPr>
              <a:t>th</a:t>
            </a:r>
            <a:r>
              <a:rPr lang="en-US" dirty="0">
                <a:solidFill>
                  <a:schemeClr val="accent6">
                    <a:lumMod val="75000"/>
                  </a:schemeClr>
                </a:solidFill>
              </a:rPr>
              <a:t> and 19</a:t>
            </a:r>
            <a:r>
              <a:rPr lang="en-US" baseline="30000" dirty="0">
                <a:solidFill>
                  <a:schemeClr val="accent6">
                    <a:lumMod val="75000"/>
                  </a:schemeClr>
                </a:solidFill>
              </a:rPr>
              <a:t>th</a:t>
            </a:r>
            <a:r>
              <a:rPr lang="en-US" dirty="0">
                <a:solidFill>
                  <a:schemeClr val="accent6">
                    <a:lumMod val="75000"/>
                  </a:schemeClr>
                </a:solidFill>
              </a:rPr>
              <a:t> centuries in Americas</a:t>
            </a:r>
          </a:p>
          <a:p>
            <a:pPr lvl="1" fontAlgn="auto">
              <a:spcAft>
                <a:spcPts val="0"/>
              </a:spcAft>
              <a:buFont typeface="Arial" pitchFamily="34" charset="0"/>
              <a:buChar char="–"/>
              <a:defRPr/>
            </a:pPr>
            <a:r>
              <a:rPr lang="en-US" dirty="0">
                <a:solidFill>
                  <a:schemeClr val="accent6">
                    <a:lumMod val="75000"/>
                  </a:schemeClr>
                </a:solidFill>
              </a:rPr>
              <a:t>20</a:t>
            </a:r>
            <a:r>
              <a:rPr lang="en-US" baseline="30000" dirty="0">
                <a:solidFill>
                  <a:schemeClr val="accent6">
                    <a:lumMod val="75000"/>
                  </a:schemeClr>
                </a:solidFill>
              </a:rPr>
              <a:t>th</a:t>
            </a:r>
            <a:r>
              <a:rPr lang="en-US" dirty="0">
                <a:solidFill>
                  <a:schemeClr val="accent6">
                    <a:lumMod val="75000"/>
                  </a:schemeClr>
                </a:solidFill>
              </a:rPr>
              <a:t> </a:t>
            </a:r>
            <a:r>
              <a:rPr lang="en-US" dirty="0" smtClean="0">
                <a:solidFill>
                  <a:schemeClr val="accent6">
                    <a:lumMod val="75000"/>
                  </a:schemeClr>
                </a:solidFill>
              </a:rPr>
              <a:t>Century </a:t>
            </a:r>
            <a:r>
              <a:rPr lang="en-US" dirty="0">
                <a:solidFill>
                  <a:schemeClr val="accent6">
                    <a:lumMod val="75000"/>
                  </a:schemeClr>
                </a:solidFill>
              </a:rPr>
              <a:t>in Middle East</a:t>
            </a:r>
          </a:p>
          <a:p>
            <a:pPr lvl="1" fontAlgn="auto">
              <a:spcAft>
                <a:spcPts val="0"/>
              </a:spcAft>
              <a:buFont typeface="Arial" pitchFamily="34" charset="0"/>
              <a:buChar char="–"/>
              <a:defRPr/>
            </a:pPr>
            <a:r>
              <a:rPr lang="en-US" dirty="0">
                <a:solidFill>
                  <a:schemeClr val="accent6">
                    <a:lumMod val="75000"/>
                  </a:schemeClr>
                </a:solidFill>
              </a:rPr>
              <a:t>Post-WWII for Asia and Africa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accent6">
                    <a:lumMod val="75000"/>
                  </a:schemeClr>
                </a:solidFill>
              </a:rPr>
              <a:t>Postcolonial Problems</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a:solidFill>
                  <a:schemeClr val="accent6">
                    <a:lumMod val="75000"/>
                  </a:schemeClr>
                </a:solidFill>
              </a:rPr>
              <a:t>The governments degenerated to military, single-party or authoritarian rule.</a:t>
            </a:r>
          </a:p>
          <a:p>
            <a:pPr fontAlgn="auto">
              <a:spcAft>
                <a:spcPts val="0"/>
              </a:spcAft>
              <a:buFont typeface="Arial" pitchFamily="34" charset="0"/>
              <a:buChar char="•"/>
              <a:defRPr/>
            </a:pPr>
            <a:r>
              <a:rPr lang="en-US" dirty="0">
                <a:solidFill>
                  <a:schemeClr val="accent6">
                    <a:lumMod val="75000"/>
                  </a:schemeClr>
                </a:solidFill>
              </a:rPr>
              <a:t>Trends of civil wars, regional conflicts cleavages, and corruption within the government spread through-out after colonization.</a:t>
            </a:r>
          </a:p>
          <a:p>
            <a:pPr fontAlgn="auto">
              <a:spcAft>
                <a:spcPts val="0"/>
              </a:spcAft>
              <a:buFont typeface="Arial" pitchFamily="34" charset="0"/>
              <a:buChar char="•"/>
              <a:defRPr/>
            </a:pPr>
            <a:r>
              <a:rPr lang="en-US" dirty="0">
                <a:solidFill>
                  <a:schemeClr val="accent6">
                    <a:lumMod val="75000"/>
                  </a:schemeClr>
                </a:solidFill>
              </a:rPr>
              <a:t>Identity:</a:t>
            </a:r>
          </a:p>
          <a:p>
            <a:pPr lvl="1" fontAlgn="auto">
              <a:spcAft>
                <a:spcPts val="0"/>
              </a:spcAft>
              <a:buFont typeface="Arial" pitchFamily="34" charset="0"/>
              <a:buChar char="–"/>
              <a:defRPr/>
            </a:pPr>
            <a:r>
              <a:rPr lang="en-US" dirty="0">
                <a:solidFill>
                  <a:schemeClr val="accent6">
                    <a:lumMod val="75000"/>
                  </a:schemeClr>
                </a:solidFill>
              </a:rPr>
              <a:t>Lack of national Identity</a:t>
            </a:r>
          </a:p>
          <a:p>
            <a:pPr lvl="1" fontAlgn="auto">
              <a:spcAft>
                <a:spcPts val="0"/>
              </a:spcAft>
              <a:buFont typeface="Arial" pitchFamily="34" charset="0"/>
              <a:buChar char="–"/>
              <a:defRPr/>
            </a:pPr>
            <a:r>
              <a:rPr lang="en-US" dirty="0">
                <a:solidFill>
                  <a:schemeClr val="accent6">
                    <a:lumMod val="75000"/>
                  </a:schemeClr>
                </a:solidFill>
              </a:rPr>
              <a:t>Colonial Languages</a:t>
            </a:r>
          </a:p>
          <a:p>
            <a:pPr fontAlgn="auto">
              <a:spcAft>
                <a:spcPts val="0"/>
              </a:spcAft>
              <a:buFont typeface="Arial" pitchFamily="34" charset="0"/>
              <a:buChar char="•"/>
              <a:defRPr/>
            </a:pPr>
            <a:r>
              <a:rPr lang="en-US" dirty="0">
                <a:solidFill>
                  <a:schemeClr val="accent6">
                    <a:lumMod val="75000"/>
                  </a:schemeClr>
                </a:solidFill>
              </a:rPr>
              <a:t>Patron-Client relations: Relations in which </a:t>
            </a:r>
            <a:r>
              <a:rPr lang="en-US" dirty="0" err="1">
                <a:solidFill>
                  <a:schemeClr val="accent6">
                    <a:lumMod val="75000"/>
                  </a:schemeClr>
                </a:solidFill>
              </a:rPr>
              <a:t>patronsgain</a:t>
            </a:r>
            <a:r>
              <a:rPr lang="en-US" dirty="0">
                <a:solidFill>
                  <a:schemeClr val="accent6">
                    <a:lumMod val="75000"/>
                  </a:schemeClr>
                </a:solidFill>
              </a:rPr>
              <a:t> the support of clients through the mutual exchange of benefits and obligations.</a:t>
            </a:r>
          </a:p>
          <a:p>
            <a:pPr fontAlgn="auto">
              <a:spcAft>
                <a:spcPts val="0"/>
              </a:spcAft>
              <a:buFont typeface="Arial" pitchFamily="34" charset="0"/>
              <a:buChar char="•"/>
              <a:defRPr/>
            </a:pPr>
            <a:r>
              <a:rPr lang="en-US" dirty="0">
                <a:solidFill>
                  <a:schemeClr val="accent6">
                    <a:lumMod val="75000"/>
                  </a:schemeClr>
                </a:solidFill>
              </a:rPr>
              <a:t>Fundamentalism: Religious beliefs of a literal nature that often lead to right-wing political views. (Which caused deeper cleavages within the countries.)</a:t>
            </a:r>
          </a:p>
          <a:p>
            <a:pPr fontAlgn="auto">
              <a:spcAft>
                <a:spcPts val="0"/>
              </a:spcAft>
              <a:buFont typeface="Arial" pitchFamily="34" charset="0"/>
              <a:buChar char="•"/>
              <a:defRPr/>
            </a:pPr>
            <a:r>
              <a:rPr lang="en-US" dirty="0">
                <a:solidFill>
                  <a:schemeClr val="accent6">
                    <a:lumMod val="75000"/>
                  </a:schemeClr>
                </a:solidFill>
              </a:rPr>
              <a:t>Lack of Legitimacy</a:t>
            </a:r>
          </a:p>
          <a:p>
            <a:pPr fontAlgn="auto">
              <a:spcAft>
                <a:spcPts val="0"/>
              </a:spcAft>
              <a:buFont typeface="Arial" pitchFamily="34" charset="0"/>
              <a:buChar char="•"/>
              <a:defRPr/>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accent6">
                    <a:lumMod val="75000"/>
                  </a:schemeClr>
                </a:solidFill>
              </a:rPr>
              <a:t>Weak Sates</a:t>
            </a:r>
          </a:p>
        </p:txBody>
      </p:sp>
      <p:sp>
        <p:nvSpPr>
          <p:cNvPr id="3" name="Content Placeholder 2"/>
          <p:cNvSpPr>
            <a:spLocks noGrp="1"/>
          </p:cNvSpPr>
          <p:nvPr>
            <p:ph idx="1"/>
          </p:nvPr>
        </p:nvSpPr>
        <p:spPr/>
        <p:txBody>
          <a:bodyPr rtlCol="0">
            <a:normAutofit fontScale="92500" lnSpcReduction="20000"/>
          </a:bodyPr>
          <a:lstStyle/>
          <a:p>
            <a:pPr lvl="1" fontAlgn="auto">
              <a:spcAft>
                <a:spcPts val="0"/>
              </a:spcAft>
              <a:buFont typeface="Arial" pitchFamily="34" charset="0"/>
              <a:buChar char="–"/>
              <a:defRPr/>
            </a:pPr>
            <a:r>
              <a:rPr lang="en-US" dirty="0">
                <a:solidFill>
                  <a:schemeClr val="accent6">
                    <a:lumMod val="75000"/>
                  </a:schemeClr>
                </a:solidFill>
              </a:rPr>
              <a:t>Democracies: Few LCD’s have establish this type of government.</a:t>
            </a:r>
          </a:p>
          <a:p>
            <a:pPr lvl="1" fontAlgn="auto">
              <a:spcAft>
                <a:spcPts val="0"/>
              </a:spcAft>
              <a:buFont typeface="Arial" pitchFamily="34" charset="0"/>
              <a:buChar char="–"/>
              <a:defRPr/>
            </a:pPr>
            <a:r>
              <a:rPr lang="en-US" dirty="0">
                <a:solidFill>
                  <a:schemeClr val="accent6">
                    <a:lumMod val="75000"/>
                  </a:schemeClr>
                </a:solidFill>
              </a:rPr>
              <a:t>Single Party Regimes</a:t>
            </a:r>
          </a:p>
          <a:p>
            <a:pPr lvl="1" fontAlgn="auto">
              <a:spcAft>
                <a:spcPts val="0"/>
              </a:spcAft>
              <a:buFont typeface="Arial" pitchFamily="34" charset="0"/>
              <a:buChar char="–"/>
              <a:defRPr/>
            </a:pPr>
            <a:r>
              <a:rPr lang="en-US" dirty="0">
                <a:solidFill>
                  <a:schemeClr val="accent6">
                    <a:lumMod val="75000"/>
                  </a:schemeClr>
                </a:solidFill>
              </a:rPr>
              <a:t>Military Regimes</a:t>
            </a:r>
          </a:p>
          <a:p>
            <a:pPr lvl="1" fontAlgn="auto">
              <a:spcAft>
                <a:spcPts val="0"/>
              </a:spcAft>
              <a:buFont typeface="Arial" pitchFamily="34" charset="0"/>
              <a:buChar char="–"/>
              <a:defRPr/>
            </a:pPr>
            <a:r>
              <a:rPr lang="en-US" dirty="0">
                <a:solidFill>
                  <a:schemeClr val="accent6">
                    <a:lumMod val="75000"/>
                  </a:schemeClr>
                </a:solidFill>
              </a:rPr>
              <a:t>Personal Dictatorships</a:t>
            </a:r>
          </a:p>
          <a:p>
            <a:pPr lvl="1" fontAlgn="auto">
              <a:spcAft>
                <a:spcPts val="0"/>
              </a:spcAft>
              <a:buFont typeface="Arial" pitchFamily="34" charset="0"/>
              <a:buChar char="–"/>
              <a:defRPr/>
            </a:pPr>
            <a:r>
              <a:rPr lang="en-US" dirty="0">
                <a:solidFill>
                  <a:schemeClr val="accent6">
                    <a:lumMod val="75000"/>
                  </a:schemeClr>
                </a:solidFill>
              </a:rPr>
              <a:t>Failed States</a:t>
            </a:r>
          </a:p>
          <a:p>
            <a:pPr fontAlgn="auto">
              <a:spcAft>
                <a:spcPts val="0"/>
              </a:spcAft>
              <a:buFont typeface="Arial" pitchFamily="34" charset="0"/>
              <a:buChar char="•"/>
              <a:defRPr/>
            </a:pPr>
            <a:r>
              <a:rPr lang="en-US" dirty="0">
                <a:solidFill>
                  <a:schemeClr val="accent6">
                    <a:lumMod val="75000"/>
                  </a:schemeClr>
                </a:solidFill>
              </a:rPr>
              <a:t>States struggle to maintain law and order.</a:t>
            </a:r>
          </a:p>
          <a:p>
            <a:pPr fontAlgn="auto">
              <a:spcAft>
                <a:spcPts val="0"/>
              </a:spcAft>
              <a:buFont typeface="Arial" pitchFamily="34" charset="0"/>
              <a:buChar char="•"/>
              <a:defRPr/>
            </a:pPr>
            <a:r>
              <a:rPr lang="en-US" dirty="0">
                <a:solidFill>
                  <a:schemeClr val="accent6">
                    <a:lumMod val="75000"/>
                  </a:schemeClr>
                </a:solidFill>
              </a:rPr>
              <a:t>Lack of Money is a problem.</a:t>
            </a:r>
          </a:p>
          <a:p>
            <a:pPr fontAlgn="auto">
              <a:spcAft>
                <a:spcPts val="0"/>
              </a:spcAft>
              <a:buFont typeface="Arial" pitchFamily="34" charset="0"/>
              <a:buChar char="•"/>
              <a:defRPr/>
            </a:pPr>
            <a:r>
              <a:rPr lang="en-US" dirty="0">
                <a:solidFill>
                  <a:schemeClr val="accent6">
                    <a:lumMod val="75000"/>
                  </a:schemeClr>
                </a:solidFill>
              </a:rPr>
              <a:t>Trouble Developing Regimes.</a:t>
            </a:r>
          </a:p>
          <a:p>
            <a:pPr fontAlgn="auto">
              <a:spcAft>
                <a:spcPts val="0"/>
              </a:spcAft>
              <a:buFont typeface="Arial" pitchFamily="34" charset="0"/>
              <a:buChar char="•"/>
              <a:defRPr/>
            </a:pPr>
            <a:r>
              <a:rPr lang="en-US" dirty="0">
                <a:solidFill>
                  <a:schemeClr val="accent6">
                    <a:lumMod val="75000"/>
                  </a:schemeClr>
                </a:solidFill>
              </a:rPr>
              <a:t>Plagued by corruption</a:t>
            </a:r>
          </a:p>
          <a:p>
            <a:pPr fontAlgn="auto">
              <a:spcAft>
                <a:spcPts val="0"/>
              </a:spcAft>
              <a:buFont typeface="Arial" pitchFamily="34" charset="0"/>
              <a:buChar char="•"/>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5768</Words>
  <Application>Microsoft Office PowerPoint</Application>
  <PresentationFormat>On-screen Show (4:3)</PresentationFormat>
  <Paragraphs>665</Paragraphs>
  <Slides>101</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101</vt:i4>
      </vt:variant>
    </vt:vector>
  </HeadingPairs>
  <TitlesOfParts>
    <vt:vector size="104" baseType="lpstr">
      <vt:lpstr>Calibri</vt:lpstr>
      <vt:lpstr>Arial</vt:lpstr>
      <vt:lpstr>Office Theme</vt:lpstr>
      <vt:lpstr>CHAPTER 14 </vt:lpstr>
      <vt:lpstr>Basic Knowledge </vt:lpstr>
      <vt:lpstr>Things to Know </vt:lpstr>
      <vt:lpstr>How we get money we don’t make </vt:lpstr>
      <vt:lpstr>Taxes and Public Policy </vt:lpstr>
      <vt:lpstr>BIG GOVERNMENT = BIG SPENDING</vt:lpstr>
      <vt:lpstr>Federal Expenses</vt:lpstr>
      <vt:lpstr>Slide 8</vt:lpstr>
      <vt:lpstr>The Congressional Budget and Impoundment Control Act of 1974 </vt:lpstr>
      <vt:lpstr>WHAT YOU SHOULD KNOW</vt:lpstr>
      <vt:lpstr> THE FEDERAL BUREAUCRACY</vt:lpstr>
      <vt:lpstr>THE BUREAUCRATS</vt:lpstr>
      <vt:lpstr>Some Bureaucratic Myths and Realities </vt:lpstr>
      <vt:lpstr>How to become a Bureaucrat</vt:lpstr>
      <vt:lpstr>The Other Route to Federal Jobs</vt:lpstr>
      <vt:lpstr>The Cabinet Departments </vt:lpstr>
      <vt:lpstr>The Independent Regulatory Agencies </vt:lpstr>
      <vt:lpstr>Slide 18</vt:lpstr>
      <vt:lpstr>bureaucrats play three key roles</vt:lpstr>
      <vt:lpstr>Why implementation fails sometimes</vt:lpstr>
      <vt:lpstr>Slide 21</vt:lpstr>
      <vt:lpstr>Bureaucracy and Democracy </vt:lpstr>
      <vt:lpstr>Iron Triangles and Issue Networks </vt:lpstr>
      <vt:lpstr>What You Should Know</vt:lpstr>
      <vt:lpstr>THE COURTS</vt:lpstr>
      <vt:lpstr>Participants in the Judicial System </vt:lpstr>
      <vt:lpstr>Count.</vt:lpstr>
      <vt:lpstr> Federal District Courts </vt:lpstr>
      <vt:lpstr>Courts of Appeal </vt:lpstr>
      <vt:lpstr>The Supreme Court </vt:lpstr>
      <vt:lpstr>Judicial Selection</vt:lpstr>
      <vt:lpstr>Judicial Selection</vt:lpstr>
      <vt:lpstr>Accepting Cases </vt:lpstr>
      <vt:lpstr>Making Decisions</vt:lpstr>
      <vt:lpstr>opinion</vt:lpstr>
      <vt:lpstr>Slide 36</vt:lpstr>
      <vt:lpstr>What You Should Know </vt:lpstr>
      <vt:lpstr>SEEKING NEW LANDS, SEEING WITH NEW EYES</vt:lpstr>
      <vt:lpstr>What is Comparative Politics?</vt:lpstr>
      <vt:lpstr>Key Terms</vt:lpstr>
      <vt:lpstr>Types of States</vt:lpstr>
      <vt:lpstr>Core Concepts</vt:lpstr>
      <vt:lpstr>Core Concepts Cont.</vt:lpstr>
      <vt:lpstr>The Political System: The Systems Theory </vt:lpstr>
      <vt:lpstr>Historical and Contemporary Factors</vt:lpstr>
      <vt:lpstr>THE INDUSTRIALIZED DEMOCRACIES</vt:lpstr>
      <vt:lpstr>Industrialized Democracies</vt:lpstr>
      <vt:lpstr> The Evolution of Democratic Thought </vt:lpstr>
      <vt:lpstr> Building Democracies  </vt:lpstr>
      <vt:lpstr> Political Parties and Elections </vt:lpstr>
      <vt:lpstr>New Divisions</vt:lpstr>
      <vt:lpstr> Presidential and Parliamentary Systems </vt:lpstr>
      <vt:lpstr>The Rest of the State</vt:lpstr>
      <vt:lpstr> The Interventionist State </vt:lpstr>
      <vt:lpstr>GREAT BRITAIN </vt:lpstr>
      <vt:lpstr>Gradualism</vt:lpstr>
      <vt:lpstr>Basics</vt:lpstr>
      <vt:lpstr>Evolution of the British State</vt:lpstr>
      <vt:lpstr>Slide 59</vt:lpstr>
      <vt:lpstr>Slide 60</vt:lpstr>
      <vt:lpstr>Political Participation</vt:lpstr>
      <vt:lpstr>The Conservatives</vt:lpstr>
      <vt:lpstr>The Labour Party</vt:lpstr>
      <vt:lpstr>Other Parties</vt:lpstr>
      <vt:lpstr>Parliamentary Sovereignty</vt:lpstr>
      <vt:lpstr>Public Policy</vt:lpstr>
      <vt:lpstr>CURRENT AND FORMER COMMUNIST REGIMES</vt:lpstr>
      <vt:lpstr>Communism </vt:lpstr>
      <vt:lpstr>Socialism </vt:lpstr>
      <vt:lpstr> </vt:lpstr>
      <vt:lpstr>Slide 71</vt:lpstr>
      <vt:lpstr>The Marxist-Leninist State</vt:lpstr>
      <vt:lpstr>Reform</vt:lpstr>
      <vt:lpstr>1989: The Year That Changed the World </vt:lpstr>
      <vt:lpstr>Transition out of communism </vt:lpstr>
      <vt:lpstr>RUSSIA </vt:lpstr>
      <vt:lpstr>Russia </vt:lpstr>
      <vt:lpstr>Slide 78</vt:lpstr>
      <vt:lpstr>Stalin, Terror, and the Modernization </vt:lpstr>
      <vt:lpstr>Slide 80</vt:lpstr>
      <vt:lpstr>Gorbachev’s ascendancy in ’85 led to innovation </vt:lpstr>
      <vt:lpstr>Collapse </vt:lpstr>
      <vt:lpstr>Between Dictatorship and Democracy </vt:lpstr>
      <vt:lpstr>Putin </vt:lpstr>
      <vt:lpstr>Political Culture </vt:lpstr>
      <vt:lpstr>CHINA</vt:lpstr>
      <vt:lpstr>The Basics of the People’s Republic of China </vt:lpstr>
      <vt:lpstr>The Evolution of the Chinese State</vt:lpstr>
      <vt:lpstr>Slide 89</vt:lpstr>
      <vt:lpstr>Factionalism </vt:lpstr>
      <vt:lpstr>Slide 91</vt:lpstr>
      <vt:lpstr>The Party State</vt:lpstr>
      <vt:lpstr>The Party State</vt:lpstr>
      <vt:lpstr>LESS DEVELOPED COUNTRIES </vt:lpstr>
      <vt:lpstr>Slide 95</vt:lpstr>
      <vt:lpstr> Problems </vt:lpstr>
      <vt:lpstr>Imperialism</vt:lpstr>
      <vt:lpstr>Postcolonial Problems</vt:lpstr>
      <vt:lpstr>Weak Sates</vt:lpstr>
      <vt:lpstr>Slide 100</vt:lpstr>
      <vt:lpstr>Hope for Democracy?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David</dc:creator>
  <cp:lastModifiedBy>Teacher</cp:lastModifiedBy>
  <cp:revision>51</cp:revision>
  <dcterms:created xsi:type="dcterms:W3CDTF">2012-03-18T15:20:42Z</dcterms:created>
  <dcterms:modified xsi:type="dcterms:W3CDTF">2012-03-20T17:25:36Z</dcterms:modified>
</cp:coreProperties>
</file>