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78" r:id="rId4"/>
    <p:sldId id="264" r:id="rId5"/>
    <p:sldId id="265" r:id="rId6"/>
    <p:sldId id="267" r:id="rId7"/>
    <p:sldId id="268" r:id="rId8"/>
    <p:sldId id="277" r:id="rId9"/>
    <p:sldId id="266" r:id="rId10"/>
    <p:sldId id="279"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26" autoAdjust="0"/>
    <p:restoredTop sz="94660"/>
  </p:normalViewPr>
  <p:slideViewPr>
    <p:cSldViewPr>
      <p:cViewPr varScale="1">
        <p:scale>
          <a:sx n="65" d="100"/>
          <a:sy n="65" d="100"/>
        </p:scale>
        <p:origin x="-120" y="-23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A6D319-F6AB-4457-BE36-6833A67B31A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F8133F-27CD-4194-AF9D-739E489DFB8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5726F6-9773-4481-905D-5718C7E5205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ACB139-10C4-4A8D-B073-7346AED01B3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43BFCB-C8F9-400A-BF2A-60D64F5087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8D397E-4C92-465E-898F-AABB5F7F072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45E9440-800B-431C-9098-74D7799D137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E550F85-36CC-42C2-B876-358319F66F1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E4796DE-FC32-4892-90C2-1D8E5B08516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A6EE6B-E8F6-4C69-913E-8E31F711218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63EB54-9EF2-4006-8F8D-A1CAE0F62CF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B2B62E9-DE18-4A5B-BEBF-E67DD64F0CD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ilr.cornell.edu/trianglefire/"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hbo.com/documentaries/triangle-remembering-the-fire/index.html" TargetMode="External"/><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4"/>
          <p:cNvSpPr txBox="1">
            <a:spLocks noChangeArrowheads="1"/>
          </p:cNvSpPr>
          <p:nvPr/>
        </p:nvSpPr>
        <p:spPr bwMode="auto">
          <a:xfrm>
            <a:off x="0" y="0"/>
            <a:ext cx="9144000" cy="946150"/>
          </a:xfrm>
          <a:prstGeom prst="rect">
            <a:avLst/>
          </a:prstGeom>
          <a:noFill/>
          <a:ln w="9525">
            <a:noFill/>
            <a:miter lim="800000"/>
            <a:headEnd/>
            <a:tailEnd/>
          </a:ln>
        </p:spPr>
        <p:txBody>
          <a:bodyPr>
            <a:spAutoFit/>
          </a:bodyPr>
          <a:lstStyle/>
          <a:p>
            <a:pPr>
              <a:spcBef>
                <a:spcPct val="50000"/>
              </a:spcBef>
            </a:pPr>
            <a:r>
              <a:rPr lang="en-US" sz="2800" b="1"/>
              <a:t>Objective: </a:t>
            </a:r>
            <a:r>
              <a:rPr lang="en-US" sz="2800"/>
              <a:t>To examine the significance of the Triangle Shirtwaist Factory Fire.</a:t>
            </a:r>
            <a:endParaRPr lang="en-US" sz="2800" b="1"/>
          </a:p>
        </p:txBody>
      </p:sp>
      <p:sp>
        <p:nvSpPr>
          <p:cNvPr id="13322" name="WordArt 10"/>
          <p:cNvSpPr>
            <a:spLocks noChangeArrowheads="1" noChangeShapeType="1" noTextEdit="1"/>
          </p:cNvSpPr>
          <p:nvPr/>
        </p:nvSpPr>
        <p:spPr bwMode="auto">
          <a:xfrm>
            <a:off x="1752600" y="1270000"/>
            <a:ext cx="5791200" cy="4826000"/>
          </a:xfrm>
          <a:prstGeom prst="rect">
            <a:avLst/>
          </a:prstGeom>
        </p:spPr>
        <p:txBody>
          <a:bodyPr wrap="none" fromWordArt="1">
            <a:prstTxWarp prst="textPlain">
              <a:avLst>
                <a:gd name="adj" fmla="val 50000"/>
              </a:avLst>
            </a:prstTxWarp>
          </a:bodyPr>
          <a:lstStyle/>
          <a:p>
            <a:pPr algn="ctr"/>
            <a:r>
              <a:rPr lang="en-US" sz="3600" i="1" kern="10">
                <a:ln w="19050">
                  <a:solidFill>
                    <a:schemeClr val="accent2"/>
                  </a:solidFill>
                  <a:round/>
                  <a:headEnd/>
                  <a:tailEnd/>
                </a:ln>
                <a:solidFill>
                  <a:srgbClr val="E00000"/>
                </a:solidFill>
                <a:effectLst>
                  <a:outerShdw dist="35921" dir="2700000" algn="ctr" rotWithShape="0">
                    <a:srgbClr val="990000"/>
                  </a:outerShdw>
                </a:effectLst>
                <a:latin typeface="Lombardic Narrow"/>
              </a:rPr>
              <a:t>The Triangle</a:t>
            </a:r>
          </a:p>
          <a:p>
            <a:pPr algn="ctr"/>
            <a:r>
              <a:rPr lang="en-US" sz="3600" i="1" kern="10">
                <a:ln w="19050">
                  <a:solidFill>
                    <a:schemeClr val="accent2"/>
                  </a:solidFill>
                  <a:round/>
                  <a:headEnd/>
                  <a:tailEnd/>
                </a:ln>
                <a:solidFill>
                  <a:srgbClr val="E00000"/>
                </a:solidFill>
                <a:effectLst>
                  <a:outerShdw dist="35921" dir="2700000" algn="ctr" rotWithShape="0">
                    <a:srgbClr val="990000"/>
                  </a:outerShdw>
                </a:effectLst>
                <a:latin typeface="Lombardic Narrow"/>
              </a:rPr>
              <a:t>Shirtwaist </a:t>
            </a:r>
          </a:p>
          <a:p>
            <a:pPr algn="ctr"/>
            <a:r>
              <a:rPr lang="en-US" sz="3600" i="1" kern="10">
                <a:ln w="19050">
                  <a:solidFill>
                    <a:schemeClr val="accent2"/>
                  </a:solidFill>
                  <a:round/>
                  <a:headEnd/>
                  <a:tailEnd/>
                </a:ln>
                <a:solidFill>
                  <a:srgbClr val="E00000"/>
                </a:solidFill>
                <a:effectLst>
                  <a:outerShdw dist="35921" dir="2700000" algn="ctr" rotWithShape="0">
                    <a:srgbClr val="990000"/>
                  </a:outerShdw>
                </a:effectLst>
                <a:latin typeface="Lombardic Narrow"/>
              </a:rPr>
              <a:t>Factory Fire,</a:t>
            </a:r>
          </a:p>
          <a:p>
            <a:pPr algn="ctr"/>
            <a:r>
              <a:rPr lang="en-US" sz="3600" i="1" kern="10">
                <a:ln w="19050">
                  <a:solidFill>
                    <a:schemeClr val="accent2"/>
                  </a:solidFill>
                  <a:round/>
                  <a:headEnd/>
                  <a:tailEnd/>
                </a:ln>
                <a:solidFill>
                  <a:srgbClr val="E00000"/>
                </a:solidFill>
                <a:effectLst>
                  <a:outerShdw dist="35921" dir="2700000" algn="ctr" rotWithShape="0">
                    <a:srgbClr val="990000"/>
                  </a:outerShdw>
                </a:effectLst>
                <a:latin typeface="Lombardic Narrow"/>
              </a:rPr>
              <a:t>March 25, 1911</a:t>
            </a:r>
          </a:p>
        </p:txBody>
      </p:sp>
      <p:pic>
        <p:nvPicPr>
          <p:cNvPr id="13323" name="Picture 11" descr="animate fire"/>
          <p:cNvPicPr>
            <a:picLocks noChangeAspect="1" noChangeArrowheads="1" noCrop="1"/>
          </p:cNvPicPr>
          <p:nvPr/>
        </p:nvPicPr>
        <p:blipFill>
          <a:blip r:embed="rId3"/>
          <a:srcRect/>
          <a:stretch>
            <a:fillRect/>
          </a:stretch>
        </p:blipFill>
        <p:spPr bwMode="auto">
          <a:xfrm flipH="1">
            <a:off x="228600" y="914400"/>
            <a:ext cx="1295400" cy="4495800"/>
          </a:xfrm>
          <a:prstGeom prst="rect">
            <a:avLst/>
          </a:prstGeom>
          <a:noFill/>
        </p:spPr>
      </p:pic>
      <p:pic>
        <p:nvPicPr>
          <p:cNvPr id="13324" name="Picture 12" descr="animate fire"/>
          <p:cNvPicPr>
            <a:picLocks noChangeAspect="1" noChangeArrowheads="1" noCrop="1"/>
          </p:cNvPicPr>
          <p:nvPr/>
        </p:nvPicPr>
        <p:blipFill>
          <a:blip r:embed="rId3"/>
          <a:srcRect/>
          <a:stretch>
            <a:fillRect/>
          </a:stretch>
        </p:blipFill>
        <p:spPr bwMode="auto">
          <a:xfrm>
            <a:off x="7772400" y="2295525"/>
            <a:ext cx="1295400" cy="45624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13322"/>
                                        </p:tgtEl>
                                        <p:attrNameLst>
                                          <p:attrName>style.visibility</p:attrName>
                                        </p:attrNameLst>
                                      </p:cBhvr>
                                      <p:to>
                                        <p:strVal val="visible"/>
                                      </p:to>
                                    </p:set>
                                    <p:anim calcmode="lin" valueType="num">
                                      <p:cBhvr additive="base">
                                        <p:cTn id="7" dur="2000" fill="hold"/>
                                        <p:tgtEl>
                                          <p:spTgt spid="13322"/>
                                        </p:tgtEl>
                                        <p:attrNameLst>
                                          <p:attrName>ppt_x</p:attrName>
                                        </p:attrNameLst>
                                      </p:cBhvr>
                                      <p:tavLst>
                                        <p:tav tm="0">
                                          <p:val>
                                            <p:strVal val="1+#ppt_w/2"/>
                                          </p:val>
                                        </p:tav>
                                        <p:tav tm="100000">
                                          <p:val>
                                            <p:strVal val="#ppt_x"/>
                                          </p:val>
                                        </p:tav>
                                      </p:tavLst>
                                    </p:anim>
                                    <p:anim calcmode="lin" valueType="num">
                                      <p:cBhvr additive="base">
                                        <p:cTn id="8" dur="2000" fill="hold"/>
                                        <p:tgtEl>
                                          <p:spTgt spid="1332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7" presetClass="emph" presetSubtype="0" fill="hold" grpId="1" nodeType="afterEffect">
                                  <p:stCondLst>
                                    <p:cond delay="0"/>
                                  </p:stCondLst>
                                  <p:childTnLst>
                                    <p:animClr clrSpc="rgb" dir="cw">
                                      <p:cBhvr override="childStyle">
                                        <p:cTn id="11" dur="250" autoRev="1" fill="hold"/>
                                        <p:tgtEl>
                                          <p:spTgt spid="13322"/>
                                        </p:tgtEl>
                                        <p:attrNameLst>
                                          <p:attrName>style.color</p:attrName>
                                        </p:attrNameLst>
                                      </p:cBhvr>
                                      <p:to>
                                        <a:schemeClr val="bg1"/>
                                      </p:to>
                                    </p:animClr>
                                    <p:animClr clrSpc="rgb" dir="cw">
                                      <p:cBhvr>
                                        <p:cTn id="12" dur="250" autoRev="1" fill="hold"/>
                                        <p:tgtEl>
                                          <p:spTgt spid="13322"/>
                                        </p:tgtEl>
                                        <p:attrNameLst>
                                          <p:attrName>fillcolor</p:attrName>
                                        </p:attrNameLst>
                                      </p:cBhvr>
                                      <p:to>
                                        <a:schemeClr val="bg1"/>
                                      </p:to>
                                    </p:animClr>
                                    <p:set>
                                      <p:cBhvr>
                                        <p:cTn id="13" dur="250" autoRev="1" fill="hold"/>
                                        <p:tgtEl>
                                          <p:spTgt spid="13322"/>
                                        </p:tgtEl>
                                        <p:attrNameLst>
                                          <p:attrName>fill.type</p:attrName>
                                        </p:attrNameLst>
                                      </p:cBhvr>
                                      <p:to>
                                        <p:strVal val="solid"/>
                                      </p:to>
                                    </p:set>
                                    <p:set>
                                      <p:cBhvr>
                                        <p:cTn id="14" dur="250" autoRev="1" fill="hold"/>
                                        <p:tgtEl>
                                          <p:spTgt spid="13322"/>
                                        </p:tgtEl>
                                        <p:attrNameLst>
                                          <p:attrName>fill.on</p:attrName>
                                        </p:attrNameLst>
                                      </p:cBhvr>
                                      <p:to>
                                        <p:strVal val="true"/>
                                      </p:to>
                                    </p:set>
                                  </p:childTnLst>
                                  <p:subTnLst>
                                    <p:audio>
                                      <p:cMediaNode>
                                        <p:cTn display="0" masterRel="sameClick">
                                          <p:stCondLst>
                                            <p:cond evt="begin" delay="0">
                                              <p:tn val="10"/>
                                            </p:cond>
                                          </p:stCondLst>
                                          <p:endCondLst>
                                            <p:cond evt="onStopAudio" delay="0">
                                              <p:tgtEl>
                                                <p:sldTgt/>
                                              </p:tgtEl>
                                            </p:cond>
                                          </p:endCondLst>
                                        </p:cTn>
                                        <p:tgtEl>
                                          <p:sndTgt r:embed="rId2" name="suction.wav"/>
                                        </p:tgtEl>
                                      </p:cMediaNode>
                                    </p:audio>
                                  </p:subTnLst>
                                </p:cTn>
                              </p:par>
                            </p:childTnLst>
                          </p:cTn>
                        </p:par>
                        <p:par>
                          <p:cTn id="15" fill="hold">
                            <p:stCondLst>
                              <p:cond delay="2500"/>
                            </p:stCondLst>
                            <p:childTnLst>
                              <p:par>
                                <p:cTn id="16" presetID="10" presetClass="entr" presetSubtype="0" fill="hold" nodeType="afterEffect">
                                  <p:stCondLst>
                                    <p:cond delay="0"/>
                                  </p:stCondLst>
                                  <p:childTnLst>
                                    <p:set>
                                      <p:cBhvr>
                                        <p:cTn id="17" dur="1" fill="hold">
                                          <p:stCondLst>
                                            <p:cond delay="0"/>
                                          </p:stCondLst>
                                        </p:cTn>
                                        <p:tgtEl>
                                          <p:spTgt spid="13323"/>
                                        </p:tgtEl>
                                        <p:attrNameLst>
                                          <p:attrName>style.visibility</p:attrName>
                                        </p:attrNameLst>
                                      </p:cBhvr>
                                      <p:to>
                                        <p:strVal val="visible"/>
                                      </p:to>
                                    </p:set>
                                    <p:animEffect transition="in" filter="fade">
                                      <p:cBhvr>
                                        <p:cTn id="18" dur="500"/>
                                        <p:tgtEl>
                                          <p:spTgt spid="13323"/>
                                        </p:tgtEl>
                                      </p:cBhvr>
                                    </p:animEffect>
                                  </p:childTnLst>
                                </p:cTn>
                              </p:par>
                            </p:childTnLst>
                          </p:cTn>
                        </p:par>
                        <p:par>
                          <p:cTn id="19" fill="hold">
                            <p:stCondLst>
                              <p:cond delay="3000"/>
                            </p:stCondLst>
                            <p:childTnLst>
                              <p:par>
                                <p:cTn id="20" presetID="10" presetClass="entr" presetSubtype="0" fill="hold" nodeType="afterEffect">
                                  <p:stCondLst>
                                    <p:cond delay="0"/>
                                  </p:stCondLst>
                                  <p:childTnLst>
                                    <p:set>
                                      <p:cBhvr>
                                        <p:cTn id="21" dur="1" fill="hold">
                                          <p:stCondLst>
                                            <p:cond delay="0"/>
                                          </p:stCondLst>
                                        </p:cTn>
                                        <p:tgtEl>
                                          <p:spTgt spid="13324"/>
                                        </p:tgtEl>
                                        <p:attrNameLst>
                                          <p:attrName>style.visibility</p:attrName>
                                        </p:attrNameLst>
                                      </p:cBhvr>
                                      <p:to>
                                        <p:strVal val="visible"/>
                                      </p:to>
                                    </p:set>
                                    <p:animEffect transition="in" filter="fade">
                                      <p:cBhvr>
                                        <p:cTn id="22" dur="500"/>
                                        <p:tgtEl>
                                          <p:spTgt spid="13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2" grpId="0" animBg="1"/>
      <p:bldP spid="13322"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t>Out of the Ashes</a:t>
            </a:r>
          </a:p>
        </p:txBody>
      </p:sp>
      <p:sp>
        <p:nvSpPr>
          <p:cNvPr id="43012" name="Text Box 4"/>
          <p:cNvSpPr txBox="1">
            <a:spLocks noChangeArrowheads="1"/>
          </p:cNvSpPr>
          <p:nvPr>
            <p:ph type="body" idx="1"/>
          </p:nvPr>
        </p:nvSpPr>
        <p:spPr>
          <a:noFill/>
          <a:ln/>
        </p:spPr>
        <p:txBody>
          <a:bodyPr/>
          <a:lstStyle/>
          <a:p>
            <a:pPr marL="508000" indent="-508000">
              <a:lnSpc>
                <a:spcPct val="90000"/>
              </a:lnSpc>
            </a:pPr>
            <a:r>
              <a:rPr kumimoji="1" lang="en-US" sz="2400" b="1" smtClean="0"/>
              <a:t>International Ladies’ Garment Workers’ Union membership surged.</a:t>
            </a:r>
          </a:p>
          <a:p>
            <a:pPr marL="508000" indent="-508000">
              <a:lnSpc>
                <a:spcPct val="90000"/>
              </a:lnSpc>
            </a:pPr>
            <a:r>
              <a:rPr kumimoji="1" lang="en-US" sz="2400" b="1" smtClean="0"/>
              <a:t>NYC created a Bureau of Fire</a:t>
            </a:r>
            <a:br>
              <a:rPr kumimoji="1" lang="en-US" sz="2400" b="1" smtClean="0"/>
            </a:br>
            <a:r>
              <a:rPr kumimoji="1" lang="en-US" sz="2400" b="1" smtClean="0"/>
              <a:t>Prevention.</a:t>
            </a:r>
          </a:p>
          <a:p>
            <a:pPr marL="508000" indent="-508000">
              <a:lnSpc>
                <a:spcPct val="90000"/>
              </a:lnSpc>
            </a:pPr>
            <a:r>
              <a:rPr kumimoji="1" lang="en-US" sz="2400" b="1" smtClean="0"/>
              <a:t>New strict building codes were</a:t>
            </a:r>
            <a:br>
              <a:rPr kumimoji="1" lang="en-US" sz="2400" b="1" smtClean="0"/>
            </a:br>
            <a:r>
              <a:rPr kumimoji="1" lang="en-US" sz="2400" b="1" smtClean="0"/>
              <a:t>passed.</a:t>
            </a:r>
          </a:p>
          <a:p>
            <a:pPr marL="508000" indent="-508000">
              <a:lnSpc>
                <a:spcPct val="90000"/>
              </a:lnSpc>
            </a:pPr>
            <a:r>
              <a:rPr kumimoji="1" lang="en-US" sz="2400" b="1" smtClean="0"/>
              <a:t>Tougher fire inspection of</a:t>
            </a:r>
            <a:br>
              <a:rPr kumimoji="1" lang="en-US" sz="2400" b="1" smtClean="0"/>
            </a:br>
            <a:r>
              <a:rPr kumimoji="1" lang="en-US" sz="2400" b="1" smtClean="0"/>
              <a:t>sweatshops.</a:t>
            </a:r>
          </a:p>
          <a:p>
            <a:pPr marL="508000" indent="-508000">
              <a:lnSpc>
                <a:spcPct val="90000"/>
              </a:lnSpc>
            </a:pPr>
            <a:r>
              <a:rPr kumimoji="1" lang="en-US" sz="2400" b="1" smtClean="0"/>
              <a:t>Growing momentum of support for </a:t>
            </a:r>
            <a:br>
              <a:rPr kumimoji="1" lang="en-US" sz="2400" b="1" smtClean="0"/>
            </a:br>
            <a:r>
              <a:rPr kumimoji="1" lang="en-US" sz="2400" b="1" smtClean="0"/>
              <a:t>women’s suffrage.</a:t>
            </a:r>
          </a:p>
          <a:p>
            <a:pPr marL="508000" indent="-508000">
              <a:lnSpc>
                <a:spcPct val="90000"/>
              </a:lnSpc>
            </a:pPr>
            <a:r>
              <a:rPr kumimoji="1" lang="en-US" sz="2400" b="1" smtClean="0"/>
              <a:t>Further exposed the abuses of women and children in factory 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012">
                                            <p:txEl>
                                              <p:pRg st="0" end="0"/>
                                            </p:txEl>
                                          </p:spTgt>
                                        </p:tgtEl>
                                        <p:attrNameLst>
                                          <p:attrName>style.visibility</p:attrName>
                                        </p:attrNameLst>
                                      </p:cBhvr>
                                      <p:to>
                                        <p:strVal val="visible"/>
                                      </p:to>
                                    </p:set>
                                    <p:animEffect transition="in" filter="wipe(left)">
                                      <p:cBhvr>
                                        <p:cTn id="7" dur="1000"/>
                                        <p:tgtEl>
                                          <p:spTgt spid="430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3012">
                                            <p:txEl>
                                              <p:pRg st="1" end="1"/>
                                            </p:txEl>
                                          </p:spTgt>
                                        </p:tgtEl>
                                        <p:attrNameLst>
                                          <p:attrName>style.visibility</p:attrName>
                                        </p:attrNameLst>
                                      </p:cBhvr>
                                      <p:to>
                                        <p:strVal val="visible"/>
                                      </p:to>
                                    </p:set>
                                    <p:animEffect transition="in" filter="wipe(left)">
                                      <p:cBhvr>
                                        <p:cTn id="12" dur="1000"/>
                                        <p:tgtEl>
                                          <p:spTgt spid="430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3012">
                                            <p:txEl>
                                              <p:pRg st="2" end="2"/>
                                            </p:txEl>
                                          </p:spTgt>
                                        </p:tgtEl>
                                        <p:attrNameLst>
                                          <p:attrName>style.visibility</p:attrName>
                                        </p:attrNameLst>
                                      </p:cBhvr>
                                      <p:to>
                                        <p:strVal val="visible"/>
                                      </p:to>
                                    </p:set>
                                    <p:animEffect transition="in" filter="wipe(left)">
                                      <p:cBhvr>
                                        <p:cTn id="17" dur="1000"/>
                                        <p:tgtEl>
                                          <p:spTgt spid="430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3012">
                                            <p:txEl>
                                              <p:pRg st="3" end="3"/>
                                            </p:txEl>
                                          </p:spTgt>
                                        </p:tgtEl>
                                        <p:attrNameLst>
                                          <p:attrName>style.visibility</p:attrName>
                                        </p:attrNameLst>
                                      </p:cBhvr>
                                      <p:to>
                                        <p:strVal val="visible"/>
                                      </p:to>
                                    </p:set>
                                    <p:animEffect transition="in" filter="wipe(left)">
                                      <p:cBhvr>
                                        <p:cTn id="22" dur="1000"/>
                                        <p:tgtEl>
                                          <p:spTgt spid="430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3012">
                                            <p:txEl>
                                              <p:pRg st="4" end="4"/>
                                            </p:txEl>
                                          </p:spTgt>
                                        </p:tgtEl>
                                        <p:attrNameLst>
                                          <p:attrName>style.visibility</p:attrName>
                                        </p:attrNameLst>
                                      </p:cBhvr>
                                      <p:to>
                                        <p:strVal val="visible"/>
                                      </p:to>
                                    </p:set>
                                    <p:animEffect transition="in" filter="wipe(left)">
                                      <p:cBhvr>
                                        <p:cTn id="27" dur="1000"/>
                                        <p:tgtEl>
                                          <p:spTgt spid="430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3012">
                                            <p:txEl>
                                              <p:pRg st="5" end="5"/>
                                            </p:txEl>
                                          </p:spTgt>
                                        </p:tgtEl>
                                        <p:attrNameLst>
                                          <p:attrName>style.visibility</p:attrName>
                                        </p:attrNameLst>
                                      </p:cBhvr>
                                      <p:to>
                                        <p:strVal val="visible"/>
                                      </p:to>
                                    </p:set>
                                    <p:animEffect transition="in" filter="wipe(left)">
                                      <p:cBhvr>
                                        <p:cTn id="32" dur="1000"/>
                                        <p:tgtEl>
                                          <p:spTgt spid="430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ChangeArrowheads="1"/>
          </p:cNvSpPr>
          <p:nvPr/>
        </p:nvSpPr>
        <p:spPr bwMode="auto">
          <a:xfrm>
            <a:off x="0" y="0"/>
            <a:ext cx="9144000" cy="1373188"/>
          </a:xfrm>
          <a:prstGeom prst="rect">
            <a:avLst/>
          </a:prstGeom>
          <a:noFill/>
          <a:ln w="9525">
            <a:noFill/>
            <a:miter lim="800000"/>
            <a:headEnd/>
            <a:tailEnd/>
          </a:ln>
        </p:spPr>
        <p:txBody>
          <a:bodyPr>
            <a:spAutoFit/>
          </a:bodyPr>
          <a:lstStyle/>
          <a:p>
            <a:r>
              <a:rPr lang="en-US" sz="2800" b="1">
                <a:latin typeface="Times New Roman" pitchFamily="18" charset="0"/>
                <a:hlinkClick r:id="rId2"/>
              </a:rPr>
              <a:t>Triangle Fire</a:t>
            </a:r>
            <a:r>
              <a:rPr lang="en-US" sz="2800" b="1">
                <a:latin typeface="Times New Roman" pitchFamily="18" charset="0"/>
              </a:rPr>
              <a:t> – (1911) </a:t>
            </a:r>
            <a:r>
              <a:rPr lang="en-US" sz="2800" b="1" i="1">
                <a:latin typeface="Times New Roman" pitchFamily="18" charset="0"/>
              </a:rPr>
              <a:t>One hundred and fifty </a:t>
            </a:r>
            <a:r>
              <a:rPr lang="en-US" sz="2800">
                <a:latin typeface="Times New Roman" pitchFamily="18" charset="0"/>
              </a:rPr>
              <a:t>people, mostly young </a:t>
            </a:r>
            <a:r>
              <a:rPr lang="en-US" sz="2800" b="1" i="1">
                <a:latin typeface="Times New Roman" pitchFamily="18" charset="0"/>
              </a:rPr>
              <a:t>women</a:t>
            </a:r>
            <a:r>
              <a:rPr lang="en-US" sz="2800">
                <a:latin typeface="Times New Roman" pitchFamily="18" charset="0"/>
              </a:rPr>
              <a:t>, </a:t>
            </a:r>
            <a:r>
              <a:rPr lang="en-US" sz="2800" b="1" i="1">
                <a:latin typeface="Times New Roman" pitchFamily="18" charset="0"/>
              </a:rPr>
              <a:t>died </a:t>
            </a:r>
            <a:r>
              <a:rPr lang="en-US" sz="2800">
                <a:latin typeface="Times New Roman" pitchFamily="18" charset="0"/>
              </a:rPr>
              <a:t>in a fire at the </a:t>
            </a:r>
            <a:r>
              <a:rPr lang="en-US" sz="2800" b="1" i="1">
                <a:latin typeface="Times New Roman" pitchFamily="18" charset="0"/>
              </a:rPr>
              <a:t>Triangle</a:t>
            </a:r>
            <a:r>
              <a:rPr lang="en-US" sz="2800">
                <a:latin typeface="Times New Roman" pitchFamily="18" charset="0"/>
              </a:rPr>
              <a:t> Shirtwaist Factory in New York City.</a:t>
            </a:r>
            <a:endParaRPr lang="en-US" sz="2800" b="1">
              <a:latin typeface="Times New Roman" pitchFamily="18" charset="0"/>
            </a:endParaRPr>
          </a:p>
        </p:txBody>
      </p:sp>
      <p:pic>
        <p:nvPicPr>
          <p:cNvPr id="7173" name="Picture 5" descr="5780pbx39ff15d"/>
          <p:cNvPicPr>
            <a:picLocks noChangeAspect="1" noChangeArrowheads="1"/>
          </p:cNvPicPr>
          <p:nvPr/>
        </p:nvPicPr>
        <p:blipFill>
          <a:blip r:embed="rId3"/>
          <a:srcRect b="3999"/>
          <a:stretch>
            <a:fillRect/>
          </a:stretch>
        </p:blipFill>
        <p:spPr bwMode="auto">
          <a:xfrm>
            <a:off x="0" y="1371600"/>
            <a:ext cx="4533900" cy="5486400"/>
          </a:xfrm>
          <a:prstGeom prst="rect">
            <a:avLst/>
          </a:prstGeom>
          <a:noFill/>
          <a:ln w="9525">
            <a:noFill/>
            <a:miter lim="800000"/>
            <a:headEnd/>
            <a:tailEnd/>
          </a:ln>
        </p:spPr>
      </p:pic>
      <p:sp>
        <p:nvSpPr>
          <p:cNvPr id="7174" name="Text Box 6"/>
          <p:cNvSpPr txBox="1">
            <a:spLocks noChangeArrowheads="1"/>
          </p:cNvSpPr>
          <p:nvPr/>
        </p:nvSpPr>
        <p:spPr bwMode="auto">
          <a:xfrm>
            <a:off x="4572000" y="1371600"/>
            <a:ext cx="4572000" cy="5251450"/>
          </a:xfrm>
          <a:prstGeom prst="rect">
            <a:avLst/>
          </a:prstGeom>
          <a:noFill/>
          <a:ln w="9525">
            <a:noFill/>
            <a:miter lim="800000"/>
            <a:headEnd/>
            <a:tailEnd/>
          </a:ln>
        </p:spPr>
        <p:txBody>
          <a:bodyPr>
            <a:spAutoFit/>
          </a:bodyPr>
          <a:lstStyle/>
          <a:p>
            <a:pPr>
              <a:spcBef>
                <a:spcPct val="50000"/>
              </a:spcBef>
            </a:pPr>
            <a:r>
              <a:rPr lang="en-US" sz="2600" i="1">
                <a:latin typeface="Times New Roman" pitchFamily="18" charset="0"/>
              </a:rPr>
              <a:t>Fire fighters arrived soon after the alarm was sounded but ladders only reached the 6th floor and pumps could not raise water to the highest floors of the 10-story building.  Still the fire was quickly controlled and was essentially extinguished in half an hour.  In this fire-proof building, 146 men, women, and children lost their lives and many others were seriously injured.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box(in)">
                                      <p:cBhvr>
                                        <p:cTn id="7" dur="500"/>
                                        <p:tgtEl>
                                          <p:spTgt spid="71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7173"/>
                                        </p:tgtEl>
                                        <p:attrNameLst>
                                          <p:attrName>style.visibility</p:attrName>
                                        </p:attrNameLst>
                                      </p:cBhvr>
                                      <p:to>
                                        <p:strVal val="visible"/>
                                      </p:to>
                                    </p:set>
                                    <p:anim calcmode="lin" valueType="num">
                                      <p:cBhvr>
                                        <p:cTn id="12" dur="1000" fill="hold"/>
                                        <p:tgtEl>
                                          <p:spTgt spid="7173"/>
                                        </p:tgtEl>
                                        <p:attrNameLst>
                                          <p:attrName>ppt_w</p:attrName>
                                        </p:attrNameLst>
                                      </p:cBhvr>
                                      <p:tavLst>
                                        <p:tav tm="0">
                                          <p:val>
                                            <p:fltVal val="0"/>
                                          </p:val>
                                        </p:tav>
                                        <p:tav tm="100000">
                                          <p:val>
                                            <p:strVal val="#ppt_w"/>
                                          </p:val>
                                        </p:tav>
                                      </p:tavLst>
                                    </p:anim>
                                    <p:anim calcmode="lin" valueType="num">
                                      <p:cBhvr>
                                        <p:cTn id="13" dur="1000" fill="hold"/>
                                        <p:tgtEl>
                                          <p:spTgt spid="7173"/>
                                        </p:tgtEl>
                                        <p:attrNameLst>
                                          <p:attrName>ppt_h</p:attrName>
                                        </p:attrNameLst>
                                      </p:cBhvr>
                                      <p:tavLst>
                                        <p:tav tm="0">
                                          <p:val>
                                            <p:fltVal val="0"/>
                                          </p:val>
                                        </p:tav>
                                        <p:tav tm="100000">
                                          <p:val>
                                            <p:strVal val="#ppt_h"/>
                                          </p:val>
                                        </p:tav>
                                      </p:tavLst>
                                    </p:anim>
                                    <p:anim calcmode="lin" valueType="num">
                                      <p:cBhvr>
                                        <p:cTn id="14" dur="1000" fill="hold"/>
                                        <p:tgtEl>
                                          <p:spTgt spid="7173"/>
                                        </p:tgtEl>
                                        <p:attrNameLst>
                                          <p:attrName>style.rotation</p:attrName>
                                        </p:attrNameLst>
                                      </p:cBhvr>
                                      <p:tavLst>
                                        <p:tav tm="0">
                                          <p:val>
                                            <p:fltVal val="90"/>
                                          </p:val>
                                        </p:tav>
                                        <p:tav tm="100000">
                                          <p:val>
                                            <p:fltVal val="0"/>
                                          </p:val>
                                        </p:tav>
                                      </p:tavLst>
                                    </p:anim>
                                    <p:animEffect transition="in" filter="fade">
                                      <p:cBhvr>
                                        <p:cTn id="15" dur="1000"/>
                                        <p:tgtEl>
                                          <p:spTgt spid="717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7174"/>
                                        </p:tgtEl>
                                        <p:attrNameLst>
                                          <p:attrName>style.visibility</p:attrName>
                                        </p:attrNameLst>
                                      </p:cBhvr>
                                      <p:to>
                                        <p:strVal val="visible"/>
                                      </p:to>
                                    </p:set>
                                    <p:animEffect transition="in" filter="box(in)">
                                      <p:cBhvr>
                                        <p:cTn id="20"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4"/>
          <p:cNvPicPr>
            <a:picLocks noChangeAspect="1" noChangeArrowheads="1"/>
          </p:cNvPicPr>
          <p:nvPr/>
        </p:nvPicPr>
        <p:blipFill>
          <a:blip r:embed="rId2"/>
          <a:srcRect/>
          <a:stretch>
            <a:fillRect/>
          </a:stretch>
        </p:blipFill>
        <p:spPr bwMode="auto">
          <a:xfrm>
            <a:off x="762000" y="0"/>
            <a:ext cx="7620000" cy="5581650"/>
          </a:xfrm>
          <a:prstGeom prst="rect">
            <a:avLst/>
          </a:prstGeom>
          <a:noFill/>
          <a:ln w="9525">
            <a:noFill/>
            <a:miter lim="800000"/>
            <a:headEnd/>
            <a:tailEnd/>
          </a:ln>
        </p:spPr>
      </p:pic>
      <p:sp>
        <p:nvSpPr>
          <p:cNvPr id="24578" name="Rectangle 5"/>
          <p:cNvSpPr>
            <a:spLocks noChangeArrowheads="1"/>
          </p:cNvSpPr>
          <p:nvPr/>
        </p:nvSpPr>
        <p:spPr bwMode="auto">
          <a:xfrm>
            <a:off x="0" y="5484813"/>
            <a:ext cx="9144000" cy="1373187"/>
          </a:xfrm>
          <a:prstGeom prst="rect">
            <a:avLst/>
          </a:prstGeom>
          <a:noFill/>
          <a:ln w="9525">
            <a:noFill/>
            <a:miter lim="800000"/>
            <a:headEnd/>
            <a:tailEnd/>
          </a:ln>
        </p:spPr>
        <p:txBody>
          <a:bodyPr anchor="ctr">
            <a:spAutoFit/>
          </a:bodyPr>
          <a:lstStyle/>
          <a:p>
            <a:r>
              <a:rPr lang="en-US" sz="2800" i="1">
                <a:latin typeface="Times New Roman" pitchFamily="18" charset="0"/>
              </a:rPr>
              <a:t>Horse-drawn fire engines in street, on their way to the Triangle Shirtwaist Company fire, New York City (March 25, 1911)</a:t>
            </a:r>
            <a:r>
              <a:rPr lang="en-US"/>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5" descr="workshopafterfire"/>
          <p:cNvPicPr>
            <a:picLocks noChangeAspect="1" noChangeArrowheads="1"/>
          </p:cNvPicPr>
          <p:nvPr/>
        </p:nvPicPr>
        <p:blipFill>
          <a:blip r:embed="rId2"/>
          <a:srcRect t="8176"/>
          <a:stretch>
            <a:fillRect/>
          </a:stretch>
        </p:blipFill>
        <p:spPr bwMode="auto">
          <a:xfrm>
            <a:off x="838200" y="0"/>
            <a:ext cx="7705725" cy="4648200"/>
          </a:xfrm>
          <a:prstGeom prst="rect">
            <a:avLst/>
          </a:prstGeom>
          <a:noFill/>
          <a:ln w="9525">
            <a:noFill/>
            <a:miter lim="800000"/>
            <a:headEnd/>
            <a:tailEnd/>
          </a:ln>
        </p:spPr>
      </p:pic>
      <p:sp>
        <p:nvSpPr>
          <p:cNvPr id="25602" name="Text Box 6"/>
          <p:cNvSpPr txBox="1">
            <a:spLocks noChangeArrowheads="1"/>
          </p:cNvSpPr>
          <p:nvPr/>
        </p:nvSpPr>
        <p:spPr bwMode="auto">
          <a:xfrm>
            <a:off x="0" y="4630738"/>
            <a:ext cx="9144000" cy="2227262"/>
          </a:xfrm>
          <a:prstGeom prst="rect">
            <a:avLst/>
          </a:prstGeom>
          <a:noFill/>
          <a:ln w="9525">
            <a:noFill/>
            <a:miter lim="800000"/>
            <a:headEnd/>
            <a:tailEnd/>
          </a:ln>
        </p:spPr>
        <p:txBody>
          <a:bodyPr>
            <a:spAutoFit/>
          </a:bodyPr>
          <a:lstStyle/>
          <a:p>
            <a:pPr>
              <a:spcBef>
                <a:spcPct val="50000"/>
              </a:spcBef>
            </a:pPr>
            <a:r>
              <a:rPr lang="en-US" sz="2800" i="1">
                <a:latin typeface="Times New Roman" pitchFamily="18" charset="0"/>
              </a:rPr>
              <a:t>The 240 employees sewing shirtwaists on the ninth floor had their escape blocked by back-to-back chairs and workbaskets in the aisles.  The 75-foot long paired sewing machine tables obstructed essential access to the windows, stairs, and elevators.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descr="5780pbx39ff16e_ur"/>
          <p:cNvPicPr>
            <a:picLocks noChangeAspect="1" noChangeArrowheads="1"/>
          </p:cNvPicPr>
          <p:nvPr/>
        </p:nvPicPr>
        <p:blipFill>
          <a:blip r:embed="rId2"/>
          <a:srcRect l="22427" t="16478" r="10680" b="7571"/>
          <a:stretch>
            <a:fillRect/>
          </a:stretch>
        </p:blipFill>
        <p:spPr bwMode="auto">
          <a:xfrm>
            <a:off x="0" y="0"/>
            <a:ext cx="5942013" cy="5453063"/>
          </a:xfrm>
          <a:prstGeom prst="rect">
            <a:avLst/>
          </a:prstGeom>
          <a:noFill/>
          <a:ln w="9525">
            <a:noFill/>
            <a:miter lim="800000"/>
            <a:headEnd/>
            <a:tailEnd/>
          </a:ln>
        </p:spPr>
      </p:pic>
      <p:sp>
        <p:nvSpPr>
          <p:cNvPr id="26626" name="Text Box 6"/>
          <p:cNvSpPr txBox="1">
            <a:spLocks noChangeArrowheads="1"/>
          </p:cNvSpPr>
          <p:nvPr/>
        </p:nvSpPr>
        <p:spPr bwMode="auto">
          <a:xfrm>
            <a:off x="5943600" y="0"/>
            <a:ext cx="3200400" cy="6924675"/>
          </a:xfrm>
          <a:prstGeom prst="rect">
            <a:avLst/>
          </a:prstGeom>
          <a:noFill/>
          <a:ln w="9525">
            <a:noFill/>
            <a:miter lim="800000"/>
            <a:headEnd/>
            <a:tailEnd/>
          </a:ln>
        </p:spPr>
        <p:txBody>
          <a:bodyPr>
            <a:spAutoFit/>
          </a:bodyPr>
          <a:lstStyle/>
          <a:p>
            <a:pPr>
              <a:spcBef>
                <a:spcPct val="50000"/>
              </a:spcBef>
            </a:pPr>
            <a:r>
              <a:rPr lang="en-US" sz="2800" i="1">
                <a:latin typeface="Times New Roman" pitchFamily="18" charset="0"/>
              </a:rPr>
              <a:t>For endless hours, police officers held lanterns to light the bodies while crowds filed past victims laid out in numbered rough brown coffins.  As the dead were identified the coffin was closed and moved aside.  Forty-three were identified by sunrise on Sunday. Six days later 7 were still unrecognized.  </a:t>
            </a:r>
          </a:p>
        </p:txBody>
      </p:sp>
      <p:pic>
        <p:nvPicPr>
          <p:cNvPr id="11273" name="Picture 9" descr="6153PB1S14G400C"/>
          <p:cNvPicPr>
            <a:picLocks noChangeAspect="1" noChangeArrowheads="1"/>
          </p:cNvPicPr>
          <p:nvPr/>
        </p:nvPicPr>
        <p:blipFill>
          <a:blip r:embed="rId3"/>
          <a:srcRect l="6477" t="4849" r="9334" b="14546"/>
          <a:stretch>
            <a:fillRect/>
          </a:stretch>
        </p:blipFill>
        <p:spPr bwMode="auto">
          <a:xfrm>
            <a:off x="0" y="0"/>
            <a:ext cx="5942013" cy="4692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11269"/>
                                        </p:tgtEl>
                                      </p:cBhvr>
                                    </p:animEffect>
                                    <p:set>
                                      <p:cBhvr>
                                        <p:cTn id="7" dur="1" fill="hold">
                                          <p:stCondLst>
                                            <p:cond delay="1999"/>
                                          </p:stCondLst>
                                        </p:cTn>
                                        <p:tgtEl>
                                          <p:spTgt spid="1126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1273"/>
                                        </p:tgtEl>
                                        <p:attrNameLst>
                                          <p:attrName>style.visibility</p:attrName>
                                        </p:attrNameLst>
                                      </p:cBhvr>
                                      <p:to>
                                        <p:strVal val="visible"/>
                                      </p:to>
                                    </p:set>
                                    <p:animEffect transition="in" filter="fade">
                                      <p:cBhvr>
                                        <p:cTn id="10" dur="2000"/>
                                        <p:tgtEl>
                                          <p:spTgt spid="11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5" descr="5780pbx39ff17d"/>
          <p:cNvPicPr>
            <a:picLocks noChangeAspect="1" noChangeArrowheads="1"/>
          </p:cNvPicPr>
          <p:nvPr/>
        </p:nvPicPr>
        <p:blipFill>
          <a:blip r:embed="rId2"/>
          <a:srcRect b="2797"/>
          <a:stretch>
            <a:fillRect/>
          </a:stretch>
        </p:blipFill>
        <p:spPr bwMode="auto">
          <a:xfrm>
            <a:off x="1752600" y="0"/>
            <a:ext cx="6399213" cy="4800600"/>
          </a:xfrm>
          <a:prstGeom prst="rect">
            <a:avLst/>
          </a:prstGeom>
          <a:noFill/>
          <a:ln w="9525">
            <a:noFill/>
            <a:miter lim="800000"/>
            <a:headEnd/>
            <a:tailEnd/>
          </a:ln>
        </p:spPr>
      </p:pic>
      <p:sp>
        <p:nvSpPr>
          <p:cNvPr id="27650" name="Text Box 6"/>
          <p:cNvSpPr txBox="1">
            <a:spLocks noChangeArrowheads="1"/>
          </p:cNvSpPr>
          <p:nvPr/>
        </p:nvSpPr>
        <p:spPr bwMode="auto">
          <a:xfrm>
            <a:off x="0" y="4710113"/>
            <a:ext cx="9144000" cy="2147887"/>
          </a:xfrm>
          <a:prstGeom prst="rect">
            <a:avLst/>
          </a:prstGeom>
          <a:noFill/>
          <a:ln w="9525">
            <a:noFill/>
            <a:miter lim="800000"/>
            <a:headEnd/>
            <a:tailEnd/>
          </a:ln>
        </p:spPr>
        <p:txBody>
          <a:bodyPr>
            <a:spAutoFit/>
          </a:bodyPr>
          <a:lstStyle/>
          <a:p>
            <a:pPr>
              <a:spcBef>
                <a:spcPct val="50000"/>
              </a:spcBef>
            </a:pPr>
            <a:r>
              <a:rPr lang="en-US" sz="2700" i="1">
                <a:latin typeface="Times New Roman" pitchFamily="18" charset="0"/>
              </a:rPr>
              <a:t>Labor unions, religious communities, political groups and social reform organizations assembled to mourn the lost lives and demand real progress in worker protection.  At times their differences in methods and priorities threatened to take back gains made in public awareness and the commitment to act.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5" descr="5780Pbx39ff15A"/>
          <p:cNvPicPr>
            <a:picLocks noChangeAspect="1" noChangeArrowheads="1"/>
          </p:cNvPicPr>
          <p:nvPr/>
        </p:nvPicPr>
        <p:blipFill>
          <a:blip r:embed="rId2"/>
          <a:srcRect/>
          <a:stretch>
            <a:fillRect/>
          </a:stretch>
        </p:blipFill>
        <p:spPr bwMode="auto">
          <a:xfrm>
            <a:off x="0" y="4763"/>
            <a:ext cx="2889250" cy="6853237"/>
          </a:xfrm>
          <a:prstGeom prst="rect">
            <a:avLst/>
          </a:prstGeom>
          <a:noFill/>
          <a:ln w="9525">
            <a:noFill/>
            <a:miter lim="800000"/>
            <a:headEnd/>
            <a:tailEnd/>
          </a:ln>
        </p:spPr>
      </p:pic>
      <p:sp>
        <p:nvSpPr>
          <p:cNvPr id="28674" name="Text Box 6"/>
          <p:cNvSpPr txBox="1">
            <a:spLocks noChangeArrowheads="1"/>
          </p:cNvSpPr>
          <p:nvPr/>
        </p:nvSpPr>
        <p:spPr bwMode="auto">
          <a:xfrm>
            <a:off x="2895600" y="0"/>
            <a:ext cx="6248400" cy="6405563"/>
          </a:xfrm>
          <a:prstGeom prst="rect">
            <a:avLst/>
          </a:prstGeom>
          <a:noFill/>
          <a:ln w="9525">
            <a:noFill/>
            <a:miter lim="800000"/>
            <a:headEnd/>
            <a:tailEnd/>
          </a:ln>
        </p:spPr>
        <p:txBody>
          <a:bodyPr>
            <a:spAutoFit/>
          </a:bodyPr>
          <a:lstStyle/>
          <a:p>
            <a:pPr>
              <a:spcBef>
                <a:spcPct val="50000"/>
              </a:spcBef>
            </a:pPr>
            <a:r>
              <a:rPr lang="en-US" sz="2800" i="1">
                <a:latin typeface="Times New Roman" pitchFamily="18" charset="0"/>
              </a:rPr>
              <a:t>Few of the terrified workers on the 9th floor knew that a fire escape was hidden behind iron window shutters. The ladder descended next to the building forcing those fleeing to climb down through flames as they struggled past other shutters stuck open across their path.  The design had been deemed inadequate and the material from which it was made was insubstantial.  After a few made their way down, the heat of the fire and weight of the people caused the ladder to twist and collapse dropping many who had chosen it as their lifeline. </a:t>
            </a:r>
            <a:r>
              <a:rPr lang="en-US" sz="2200" i="1"/>
              <a:t> </a:t>
            </a:r>
            <a:br>
              <a:rPr lang="en-US" sz="2200" i="1"/>
            </a:br>
            <a:endParaRPr lang="en-US" sz="2200" i="1"/>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lockeddoor"/>
          <p:cNvPicPr>
            <a:picLocks noChangeAspect="1" noChangeArrowheads="1"/>
          </p:cNvPicPr>
          <p:nvPr/>
        </p:nvPicPr>
        <p:blipFill>
          <a:blip r:embed="rId2"/>
          <a:srcRect l="4500" b="2769"/>
          <a:stretch>
            <a:fillRect/>
          </a:stretch>
        </p:blipFill>
        <p:spPr bwMode="auto">
          <a:xfrm>
            <a:off x="-3175" y="0"/>
            <a:ext cx="9140825" cy="6530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p:cTn id="7" dur="500" fill="hold"/>
                                        <p:tgtEl>
                                          <p:spTgt spid="2457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457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457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45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8" name="Picture 10" descr="inspectorofbuildings"/>
          <p:cNvPicPr>
            <a:picLocks noChangeAspect="1" noChangeArrowheads="1"/>
          </p:cNvPicPr>
          <p:nvPr/>
        </p:nvPicPr>
        <p:blipFill>
          <a:blip r:embed="rId2"/>
          <a:srcRect l="9081" t="2280" r="8109" b="2280"/>
          <a:stretch>
            <a:fillRect/>
          </a:stretch>
        </p:blipFill>
        <p:spPr bwMode="auto">
          <a:xfrm>
            <a:off x="3175" y="-1588"/>
            <a:ext cx="3802063" cy="6859588"/>
          </a:xfrm>
          <a:prstGeom prst="rect">
            <a:avLst/>
          </a:prstGeom>
          <a:noFill/>
          <a:ln w="9525">
            <a:noFill/>
            <a:miter lim="800000"/>
            <a:headEnd/>
            <a:tailEnd/>
          </a:ln>
        </p:spPr>
      </p:pic>
      <p:sp>
        <p:nvSpPr>
          <p:cNvPr id="12300" name="Rectangle 12"/>
          <p:cNvSpPr>
            <a:spLocks noChangeArrowheads="1"/>
          </p:cNvSpPr>
          <p:nvPr/>
        </p:nvSpPr>
        <p:spPr bwMode="auto">
          <a:xfrm>
            <a:off x="3886200" y="533400"/>
            <a:ext cx="5257800" cy="946150"/>
          </a:xfrm>
          <a:prstGeom prst="rect">
            <a:avLst/>
          </a:prstGeom>
          <a:noFill/>
          <a:ln w="9525">
            <a:noFill/>
            <a:miter lim="800000"/>
            <a:headEnd/>
            <a:tailEnd/>
          </a:ln>
        </p:spPr>
        <p:txBody>
          <a:bodyPr>
            <a:spAutoFit/>
          </a:bodyPr>
          <a:lstStyle/>
          <a:p>
            <a:r>
              <a:rPr lang="en-US" sz="2800">
                <a:latin typeface="Times New Roman" pitchFamily="18" charset="0"/>
              </a:rPr>
              <a:t>- After the fire, new </a:t>
            </a:r>
            <a:r>
              <a:rPr lang="en-US" sz="2800" b="1" i="1">
                <a:latin typeface="Times New Roman" pitchFamily="18" charset="0"/>
              </a:rPr>
              <a:t>laws</a:t>
            </a:r>
            <a:r>
              <a:rPr lang="en-US" sz="2800">
                <a:latin typeface="Times New Roman" pitchFamily="18" charset="0"/>
              </a:rPr>
              <a:t> were passed to protect </a:t>
            </a:r>
            <a:r>
              <a:rPr lang="en-US" sz="2800" b="1" i="1">
                <a:latin typeface="Times New Roman" pitchFamily="18" charset="0"/>
              </a:rPr>
              <a:t>factory</a:t>
            </a:r>
            <a:r>
              <a:rPr lang="en-US" sz="2800">
                <a:latin typeface="Times New Roman" pitchFamily="18" charset="0"/>
              </a:rPr>
              <a:t> workers.</a:t>
            </a:r>
          </a:p>
        </p:txBody>
      </p:sp>
      <p:sp>
        <p:nvSpPr>
          <p:cNvPr id="6" name="TextBox 5"/>
          <p:cNvSpPr txBox="1">
            <a:spLocks noChangeArrowheads="1"/>
          </p:cNvSpPr>
          <p:nvPr/>
        </p:nvSpPr>
        <p:spPr bwMode="auto">
          <a:xfrm>
            <a:off x="3810000" y="5965825"/>
            <a:ext cx="5334000" cy="892175"/>
          </a:xfrm>
          <a:prstGeom prst="rect">
            <a:avLst/>
          </a:prstGeom>
          <a:noFill/>
          <a:ln w="9525">
            <a:noFill/>
            <a:miter lim="800000"/>
            <a:headEnd/>
            <a:tailEnd/>
          </a:ln>
        </p:spPr>
        <p:txBody>
          <a:bodyPr>
            <a:spAutoFit/>
          </a:bodyPr>
          <a:lstStyle/>
          <a:p>
            <a:r>
              <a:rPr lang="en-US" sz="2600" b="1" i="1">
                <a:latin typeface="Times New Roman" pitchFamily="18" charset="0"/>
                <a:cs typeface="Times New Roman" pitchFamily="18" charset="0"/>
                <a:hlinkClick r:id="rId3"/>
              </a:rPr>
              <a:t>Webpage for the HBO documentary “Triangle: Remembering the Fire”</a:t>
            </a:r>
            <a:endParaRPr lang="en-US" sz="2600" b="1" i="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12298"/>
                                        </p:tgtEl>
                                        <p:attrNameLst>
                                          <p:attrName>style.visibility</p:attrName>
                                        </p:attrNameLst>
                                      </p:cBhvr>
                                      <p:to>
                                        <p:strVal val="visible"/>
                                      </p:to>
                                    </p:set>
                                    <p:anim calcmode="lin" valueType="num">
                                      <p:cBhvr>
                                        <p:cTn id="7" dur="1000" fill="hold"/>
                                        <p:tgtEl>
                                          <p:spTgt spid="1229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2298"/>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2298"/>
                                        </p:tgtEl>
                                        <p:attrNameLst>
                                          <p:attrName>ppt_y</p:attrName>
                                        </p:attrNameLst>
                                      </p:cBhvr>
                                      <p:tavLst>
                                        <p:tav tm="0">
                                          <p:val>
                                            <p:strVal val="#ppt_y"/>
                                          </p:val>
                                        </p:tav>
                                        <p:tav tm="100000">
                                          <p:val>
                                            <p:strVal val="#ppt_y"/>
                                          </p:val>
                                        </p:tav>
                                      </p:tavLst>
                                    </p:anim>
                                    <p:animEffect transition="in" filter="fade">
                                      <p:cBhvr>
                                        <p:cTn id="10" dur="1000"/>
                                        <p:tgtEl>
                                          <p:spTgt spid="1229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2300"/>
                                        </p:tgtEl>
                                        <p:attrNameLst>
                                          <p:attrName>style.visibility</p:attrName>
                                        </p:attrNameLst>
                                      </p:cBhvr>
                                      <p:to>
                                        <p:strVal val="visible"/>
                                      </p:to>
                                    </p:set>
                                    <p:animEffect transition="in" filter="checkerboard(across)">
                                      <p:cBhvr>
                                        <p:cTn id="15" dur="500"/>
                                        <p:tgtEl>
                                          <p:spTgt spid="1230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ox(i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0" grpId="0"/>
      <p:bldP spid="6"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491</TotalTime>
  <Words>410</Words>
  <Application>Microsoft Office PowerPoint</Application>
  <PresentationFormat>On-screen Show (4:3)</PresentationFormat>
  <Paragraphs>17</Paragraphs>
  <Slides>10</Slides>
  <Notes>0</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10</vt:i4>
      </vt:variant>
    </vt:vector>
  </HeadingPairs>
  <TitlesOfParts>
    <vt:vector size="14" baseType="lpstr">
      <vt:lpstr>Arial</vt:lpstr>
      <vt:lpstr>Calibri</vt:lpstr>
      <vt:lpstr>Times New Roman</vt:lpstr>
      <vt:lpstr>Default Design</vt:lpstr>
      <vt:lpstr>Slide 1</vt:lpstr>
      <vt:lpstr>Slide 2</vt:lpstr>
      <vt:lpstr>Slide 3</vt:lpstr>
      <vt:lpstr>Slide 4</vt:lpstr>
      <vt:lpstr>Slide 5</vt:lpstr>
      <vt:lpstr>Slide 6</vt:lpstr>
      <vt:lpstr>Slide 7</vt:lpstr>
      <vt:lpstr>Slide 8</vt:lpstr>
      <vt:lpstr>Slide 9</vt:lpstr>
      <vt:lpstr>Out of the Ashes</vt:lpstr>
    </vt:vector>
  </TitlesOfParts>
  <Company>SeaChange International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Adam Berlin</dc:creator>
  <cp:lastModifiedBy>Teacher</cp:lastModifiedBy>
  <cp:revision>42</cp:revision>
  <dcterms:created xsi:type="dcterms:W3CDTF">2007-07-08T01:01:48Z</dcterms:created>
  <dcterms:modified xsi:type="dcterms:W3CDTF">2011-10-07T13:49:49Z</dcterms:modified>
</cp:coreProperties>
</file>