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28.xml" ContentType="application/vnd.openxmlformats-officedocument.presentationml.tags+xml"/>
  <Override PartName="/ppt/notesSlides/notesSlide42.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tags/tag30.xml" ContentType="application/vnd.openxmlformats-officedocument.presentationml.tags+xml"/>
  <Override PartName="/ppt/notesSlides/notesSlide44.xml" ContentType="application/vnd.openxmlformats-officedocument.presentationml.notesSlide+xml"/>
  <Override PartName="/ppt/tags/tag31.xml" ContentType="application/vnd.openxmlformats-officedocument.presentationml.tags+xml"/>
  <Override PartName="/ppt/notesSlides/notesSlide45.xml" ContentType="application/vnd.openxmlformats-officedocument.presentationml.notesSlide+xml"/>
  <Override PartName="/ppt/tags/tag32.xml" ContentType="application/vnd.openxmlformats-officedocument.presentationml.tags+xml"/>
  <Override PartName="/ppt/notesSlides/notesSlide46.xml" ContentType="application/vnd.openxmlformats-officedocument.presentationml.notesSlide+xml"/>
  <Override PartName="/ppt/tags/tag33.xml" ContentType="application/vnd.openxmlformats-officedocument.presentationml.tags+xml"/>
  <Override PartName="/ppt/notesSlides/notesSlide47.xml" ContentType="application/vnd.openxmlformats-officedocument.presentationml.notesSlide+xml"/>
  <Override PartName="/ppt/tags/tag34.xml" ContentType="application/vnd.openxmlformats-officedocument.presentationml.tags+xml"/>
  <Override PartName="/ppt/notesSlides/notesSlide48.xml" ContentType="application/vnd.openxmlformats-officedocument.presentationml.notesSlide+xml"/>
  <Override PartName="/ppt/tags/tag35.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6.xml" ContentType="application/vnd.openxmlformats-officedocument.presentationml.tags+xml"/>
  <Override PartName="/ppt/notesSlides/notesSlide51.xml" ContentType="application/vnd.openxmlformats-officedocument.presentationml.notesSlide+xml"/>
  <Override PartName="/ppt/tags/tag37.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62"/>
  </p:notesMasterIdLst>
  <p:handoutMasterIdLst>
    <p:handoutMasterId r:id="rId63"/>
  </p:handoutMasterIdLst>
  <p:sldIdLst>
    <p:sldId id="499" r:id="rId2"/>
    <p:sldId id="578" r:id="rId3"/>
    <p:sldId id="569" r:id="rId4"/>
    <p:sldId id="594" r:id="rId5"/>
    <p:sldId id="692" r:id="rId6"/>
    <p:sldId id="484" r:id="rId7"/>
    <p:sldId id="786" r:id="rId8"/>
    <p:sldId id="787" r:id="rId9"/>
    <p:sldId id="861" r:id="rId10"/>
    <p:sldId id="490" r:id="rId11"/>
    <p:sldId id="862" r:id="rId12"/>
    <p:sldId id="863" r:id="rId13"/>
    <p:sldId id="790" r:id="rId14"/>
    <p:sldId id="864" r:id="rId15"/>
    <p:sldId id="791" r:id="rId16"/>
    <p:sldId id="504" r:id="rId17"/>
    <p:sldId id="505" r:id="rId18"/>
    <p:sldId id="506" r:id="rId19"/>
    <p:sldId id="814" r:id="rId20"/>
    <p:sldId id="877" r:id="rId21"/>
    <p:sldId id="878" r:id="rId22"/>
    <p:sldId id="596" r:id="rId23"/>
    <p:sldId id="865" r:id="rId24"/>
    <p:sldId id="534" r:id="rId25"/>
    <p:sldId id="818" r:id="rId26"/>
    <p:sldId id="807" r:id="rId27"/>
    <p:sldId id="709" r:id="rId28"/>
    <p:sldId id="823" r:id="rId29"/>
    <p:sldId id="824" r:id="rId30"/>
    <p:sldId id="825" r:id="rId31"/>
    <p:sldId id="826" r:id="rId32"/>
    <p:sldId id="872" r:id="rId33"/>
    <p:sldId id="827" r:id="rId34"/>
    <p:sldId id="867" r:id="rId35"/>
    <p:sldId id="868" r:id="rId36"/>
    <p:sldId id="869" r:id="rId37"/>
    <p:sldId id="870" r:id="rId38"/>
    <p:sldId id="873" r:id="rId39"/>
    <p:sldId id="874" r:id="rId40"/>
    <p:sldId id="835" r:id="rId41"/>
    <p:sldId id="875" r:id="rId42"/>
    <p:sldId id="876" r:id="rId43"/>
    <p:sldId id="837" r:id="rId44"/>
    <p:sldId id="838" r:id="rId45"/>
    <p:sldId id="839" r:id="rId46"/>
    <p:sldId id="879" r:id="rId47"/>
    <p:sldId id="836" r:id="rId48"/>
    <p:sldId id="880" r:id="rId49"/>
    <p:sldId id="845" r:id="rId50"/>
    <p:sldId id="881" r:id="rId51"/>
    <p:sldId id="853" r:id="rId52"/>
    <p:sldId id="855" r:id="rId53"/>
    <p:sldId id="856" r:id="rId54"/>
    <p:sldId id="857" r:id="rId55"/>
    <p:sldId id="858" r:id="rId56"/>
    <p:sldId id="859" r:id="rId57"/>
    <p:sldId id="620" r:id="rId58"/>
    <p:sldId id="811" r:id="rId59"/>
    <p:sldId id="882" r:id="rId60"/>
    <p:sldId id="883" r:id="rId61"/>
  </p:sldIdLst>
  <p:sldSz cx="9144000" cy="6858000" type="screen4x3"/>
  <p:notesSz cx="7086600" cy="9296400"/>
  <p:custDataLst>
    <p:tags r:id="rId64"/>
  </p:custDataLst>
  <p:defaultTextStyle>
    <a:defPPr>
      <a:defRPr lang="en-US"/>
    </a:defPPr>
    <a:lvl1pPr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1pPr>
    <a:lvl2pPr marL="4572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2pPr>
    <a:lvl3pPr marL="9144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3pPr>
    <a:lvl4pPr marL="13716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4pPr>
    <a:lvl5pPr marL="18288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3744">
          <p15:clr>
            <a:srgbClr val="A4A3A4"/>
          </p15:clr>
        </p15:guide>
        <p15:guide id="4" pos="2880">
          <p15:clr>
            <a:srgbClr val="A4A3A4"/>
          </p15:clr>
        </p15:guide>
        <p15:guide id="5" pos="624">
          <p15:clr>
            <a:srgbClr val="A4A3A4"/>
          </p15:clr>
        </p15:guide>
        <p15:guide id="6" pos="2976">
          <p15:clr>
            <a:srgbClr val="A4A3A4"/>
          </p15:clr>
        </p15:guide>
      </p15:sldGuideLst>
    </p:ext>
    <p:ext uri="{2D200454-40CA-4A62-9FC3-DE9A4176ACB9}">
      <p15:notesGuideLst xmlns:p15="http://schemas.microsoft.com/office/powerpoint/2012/main">
        <p15:guide id="1" orient="horz" pos="2928">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9AA3"/>
    <a:srgbClr val="EE6471"/>
    <a:srgbClr val="A9D8C3"/>
    <a:srgbClr val="BF0000"/>
    <a:srgbClr val="E0E9ED"/>
    <a:srgbClr val="F9F5B4"/>
    <a:srgbClr val="F4F4F4"/>
    <a:srgbClr val="073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8" autoAdjust="0"/>
    <p:restoredTop sz="91615" autoAdjust="0"/>
  </p:normalViewPr>
  <p:slideViewPr>
    <p:cSldViewPr>
      <p:cViewPr varScale="1">
        <p:scale>
          <a:sx n="68" d="100"/>
          <a:sy n="68" d="100"/>
        </p:scale>
        <p:origin x="480" y="66"/>
      </p:cViewPr>
      <p:guideLst>
        <p:guide orient="horz" pos="2160"/>
        <p:guide orient="horz" pos="864"/>
        <p:guide orient="horz" pos="3744"/>
        <p:guide pos="2880"/>
        <p:guide pos="624"/>
        <p:guide pos="297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2070" y="-84"/>
      </p:cViewPr>
      <p:guideLst>
        <p:guide orient="horz" pos="2928"/>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endParaRPr lang="en-US" altLang="en-US"/>
          </a:p>
        </p:txBody>
      </p:sp>
      <p:sp>
        <p:nvSpPr>
          <p:cNvPr id="409603" name="Rectangle 3"/>
          <p:cNvSpPr>
            <a:spLocks noGrp="1" noChangeArrowheads="1"/>
          </p:cNvSpPr>
          <p:nvPr>
            <p:ph type="dt" sz="quarter"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endParaRPr lang="en-US" altLang="en-US"/>
          </a:p>
        </p:txBody>
      </p:sp>
      <p:sp>
        <p:nvSpPr>
          <p:cNvPr id="409604" name="Rectangle 4"/>
          <p:cNvSpPr>
            <a:spLocks noGrp="1" noChangeArrowheads="1"/>
          </p:cNvSpPr>
          <p:nvPr>
            <p:ph type="ftr" sz="quarter" idx="2"/>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endParaRPr lang="en-US" altLang="en-US"/>
          </a:p>
        </p:txBody>
      </p:sp>
      <p:sp>
        <p:nvSpPr>
          <p:cNvPr id="409605" name="Rectangle 5"/>
          <p:cNvSpPr>
            <a:spLocks noGrp="1" noChangeArrowheads="1"/>
          </p:cNvSpPr>
          <p:nvPr>
            <p:ph type="sldNum" sz="quarter" idx="3"/>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fld id="{12942A53-DCA2-421C-ACD7-62EA01C768A4}" type="slidenum">
              <a:rPr lang="en-US" altLang="en-US"/>
              <a:pPr/>
              <a:t>‹#›</a:t>
            </a:fld>
            <a:endParaRPr lang="en-US" altLang="en-US"/>
          </a:p>
        </p:txBody>
      </p:sp>
    </p:spTree>
    <p:extLst>
      <p:ext uri="{BB962C8B-B14F-4D97-AF65-F5344CB8AC3E}">
        <p14:creationId xmlns:p14="http://schemas.microsoft.com/office/powerpoint/2010/main" val="153954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3" name="Rectangle 3"/>
          <p:cNvSpPr>
            <a:spLocks noGrp="1" noChangeArrowheads="1"/>
          </p:cNvSpPr>
          <p:nvPr>
            <p:ph type="dt"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4" name="Rectangle 4"/>
          <p:cNvSpPr>
            <a:spLocks noRot="1" noChangeArrowheads="1" noTextEdit="1"/>
          </p:cNvSpPr>
          <p:nvPr>
            <p:ph type="sldImg" idx="2"/>
          </p:nvPr>
        </p:nvSpPr>
        <p:spPr bwMode="auto">
          <a:xfrm>
            <a:off x="12192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08025" y="4416425"/>
            <a:ext cx="56705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7" name="Rectangle 7"/>
          <p:cNvSpPr>
            <a:spLocks noGrp="1" noChangeArrowheads="1"/>
          </p:cNvSpPr>
          <p:nvPr>
            <p:ph type="sldNum" sz="quarter" idx="5"/>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fld id="{2ED6E7CB-B414-489E-938C-F726468720C5}" type="slidenum">
              <a:rPr lang="en-US" altLang="en-US"/>
              <a:pPr/>
              <a:t>‹#›</a:t>
            </a:fld>
            <a:endParaRPr lang="en-US" altLang="en-US"/>
          </a:p>
        </p:txBody>
      </p:sp>
    </p:spTree>
    <p:extLst>
      <p:ext uri="{BB962C8B-B14F-4D97-AF65-F5344CB8AC3E}">
        <p14:creationId xmlns:p14="http://schemas.microsoft.com/office/powerpoint/2010/main" val="25846367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BEF42-FD03-4F73-B571-38E8ACB4D548}" type="slidenum">
              <a:rPr lang="en-US" altLang="en-US"/>
              <a:pPr/>
              <a:t>1</a:t>
            </a:fld>
            <a:endParaRPr lang="en-US" altLang="en-US"/>
          </a:p>
        </p:txBody>
      </p:sp>
      <p:sp>
        <p:nvSpPr>
          <p:cNvPr id="626690" name="Rectangle 2"/>
          <p:cNvSpPr>
            <a:spLocks noRo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30046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DEE87-13A5-4003-8A05-55ADA4AA0ABC}" type="slidenum">
              <a:rPr lang="en-US" altLang="en-US"/>
              <a:pPr/>
              <a:t>10</a:t>
            </a:fld>
            <a:endParaRPr lang="en-US" altLang="en-US"/>
          </a:p>
        </p:txBody>
      </p:sp>
      <p:sp>
        <p:nvSpPr>
          <p:cNvPr id="606210" name="Rectangle 2"/>
          <p:cNvSpPr>
            <a:spLocks noRo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192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202CA-2EA5-49AF-9C6B-D81188E9B97B}" type="slidenum">
              <a:rPr lang="en-US" altLang="en-US"/>
              <a:pPr/>
              <a:t>11</a:t>
            </a:fld>
            <a:endParaRPr lang="en-US" altLang="en-US"/>
          </a:p>
        </p:txBody>
      </p:sp>
      <p:sp>
        <p:nvSpPr>
          <p:cNvPr id="1431554" name="Rectangle 2"/>
          <p:cNvSpPr>
            <a:spLocks noRot="1" noChangeArrowheads="1" noTextEdit="1"/>
          </p:cNvSpPr>
          <p:nvPr>
            <p:ph type="sldImg"/>
          </p:nvPr>
        </p:nvSpPr>
        <p:spPr>
          <a:ln/>
        </p:spPr>
      </p:sp>
      <p:sp>
        <p:nvSpPr>
          <p:cNvPr id="1431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074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FBCB4-84D8-4C80-AE83-87E7D2EF30DE}" type="slidenum">
              <a:rPr lang="en-US" altLang="en-US"/>
              <a:pPr/>
              <a:t>12</a:t>
            </a:fld>
            <a:endParaRPr lang="en-US" altLang="en-US"/>
          </a:p>
        </p:txBody>
      </p:sp>
      <p:sp>
        <p:nvSpPr>
          <p:cNvPr id="1433602" name="Rectangle 2"/>
          <p:cNvSpPr>
            <a:spLocks noRot="1" noChangeArrowheads="1" noTextEdit="1"/>
          </p:cNvSpPr>
          <p:nvPr>
            <p:ph type="sldImg"/>
          </p:nvPr>
        </p:nvSpPr>
        <p:spPr>
          <a:ln/>
        </p:spPr>
      </p:sp>
      <p:sp>
        <p:nvSpPr>
          <p:cNvPr id="1433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98118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6EB40-6E40-42B7-8E7D-6F08E670B8C0}" type="slidenum">
              <a:rPr lang="en-US" altLang="en-US"/>
              <a:pPr/>
              <a:t>13</a:t>
            </a:fld>
            <a:endParaRPr lang="en-US" altLang="en-US"/>
          </a:p>
        </p:txBody>
      </p:sp>
      <p:sp>
        <p:nvSpPr>
          <p:cNvPr id="1280002" name="Rectangle 2"/>
          <p:cNvSpPr>
            <a:spLocks noRo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0057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5028D-2A1F-458C-ADA5-EC1DA9604495}" type="slidenum">
              <a:rPr lang="en-US" altLang="en-US"/>
              <a:pPr/>
              <a:t>14</a:t>
            </a:fld>
            <a:endParaRPr lang="en-US" altLang="en-US"/>
          </a:p>
        </p:txBody>
      </p:sp>
      <p:sp>
        <p:nvSpPr>
          <p:cNvPr id="1435650" name="Rectangle 2"/>
          <p:cNvSpPr>
            <a:spLocks noRot="1" noChangeArrowheads="1" noTextEdit="1"/>
          </p:cNvSpPr>
          <p:nvPr>
            <p:ph type="sldImg"/>
          </p:nvPr>
        </p:nvSpPr>
        <p:spPr>
          <a:ln/>
        </p:spPr>
      </p:sp>
      <p:sp>
        <p:nvSpPr>
          <p:cNvPr id="143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82861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A1811-D53E-4BC8-BE15-F1F10B558C23}" type="slidenum">
              <a:rPr lang="en-US" altLang="en-US"/>
              <a:pPr/>
              <a:t>15</a:t>
            </a:fld>
            <a:endParaRPr lang="en-US" altLang="en-US"/>
          </a:p>
        </p:txBody>
      </p:sp>
      <p:sp>
        <p:nvSpPr>
          <p:cNvPr id="1282050" name="Rectangle 2"/>
          <p:cNvSpPr>
            <a:spLocks noRot="1" noChangeArrowheads="1" noTextEdit="1"/>
          </p:cNvSpPr>
          <p:nvPr>
            <p:ph type="sldImg"/>
          </p:nvPr>
        </p:nvSpPr>
        <p:spPr>
          <a:ln/>
        </p:spPr>
      </p:sp>
      <p:sp>
        <p:nvSpPr>
          <p:cNvPr id="1282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396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7829F-2136-42F4-90EB-131EA9012085}" type="slidenum">
              <a:rPr lang="en-US" altLang="en-US"/>
              <a:pPr/>
              <a:t>16</a:t>
            </a:fld>
            <a:endParaRPr lang="en-US" altLang="en-US"/>
          </a:p>
        </p:txBody>
      </p:sp>
      <p:sp>
        <p:nvSpPr>
          <p:cNvPr id="638978" name="Rectangle 2"/>
          <p:cNvSpPr>
            <a:spLocks noRo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444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EA4EE-A351-42AA-BC37-98E3EE8E4B44}" type="slidenum">
              <a:rPr lang="en-US" altLang="en-US"/>
              <a:pPr/>
              <a:t>17</a:t>
            </a:fld>
            <a:endParaRPr lang="en-US" altLang="en-US"/>
          </a:p>
        </p:txBody>
      </p:sp>
      <p:sp>
        <p:nvSpPr>
          <p:cNvPr id="641026" name="Rectangle 2"/>
          <p:cNvSpPr>
            <a:spLocks noRo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77752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22AD3-629E-4CD4-928E-CEE1FF957882}" type="slidenum">
              <a:rPr lang="en-US" altLang="en-US"/>
              <a:pPr/>
              <a:t>18</a:t>
            </a:fld>
            <a:endParaRPr lang="en-US" altLang="en-US"/>
          </a:p>
        </p:txBody>
      </p:sp>
      <p:sp>
        <p:nvSpPr>
          <p:cNvPr id="643074" name="Rectangle 2"/>
          <p:cNvSpPr>
            <a:spLocks noRo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127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6346C-3020-45CC-8667-50E1828A6216}" type="slidenum">
              <a:rPr lang="en-US" altLang="en-US"/>
              <a:pPr/>
              <a:t>19</a:t>
            </a:fld>
            <a:endParaRPr lang="en-US" altLang="en-US"/>
          </a:p>
        </p:txBody>
      </p:sp>
      <p:sp>
        <p:nvSpPr>
          <p:cNvPr id="1331202" name="Rectangle 2"/>
          <p:cNvSpPr>
            <a:spLocks noRot="1" noChangeArrowheads="1" noTextEdit="1"/>
          </p:cNvSpPr>
          <p:nvPr>
            <p:ph type="sldImg"/>
          </p:nvPr>
        </p:nvSpPr>
        <p:spPr>
          <a:ln/>
        </p:spPr>
      </p:sp>
      <p:sp>
        <p:nvSpPr>
          <p:cNvPr id="1331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785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9E816-A066-4463-B1BB-86D61C8538A2}" type="slidenum">
              <a:rPr lang="en-US" altLang="en-US"/>
              <a:pPr/>
              <a:t>2</a:t>
            </a:fld>
            <a:endParaRPr lang="en-US" altLang="en-US"/>
          </a:p>
        </p:txBody>
      </p:sp>
      <p:sp>
        <p:nvSpPr>
          <p:cNvPr id="799746" name="Rectangle 2"/>
          <p:cNvSpPr>
            <a:spLocks noRot="1" noChangeArrowheads="1" noTextEdit="1"/>
          </p:cNvSpPr>
          <p:nvPr>
            <p:ph type="sldImg"/>
          </p:nvPr>
        </p:nvSpPr>
        <p:spPr>
          <a:ln/>
        </p:spPr>
      </p:sp>
      <p:sp>
        <p:nvSpPr>
          <p:cNvPr id="799747"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91619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45CF1-9742-4FD2-AEAF-5D81A54658EA}" type="slidenum">
              <a:rPr lang="en-US" altLang="en-US"/>
              <a:pPr/>
              <a:t>20</a:t>
            </a:fld>
            <a:endParaRPr lang="en-US" altLang="en-US"/>
          </a:p>
        </p:txBody>
      </p:sp>
      <p:sp>
        <p:nvSpPr>
          <p:cNvPr id="1462274" name="Rectangle 2"/>
          <p:cNvSpPr>
            <a:spLocks noRot="1" noChangeArrowheads="1" noTextEdit="1"/>
          </p:cNvSpPr>
          <p:nvPr>
            <p:ph type="sldImg"/>
          </p:nvPr>
        </p:nvSpPr>
        <p:spPr>
          <a:ln/>
        </p:spPr>
      </p:sp>
      <p:sp>
        <p:nvSpPr>
          <p:cNvPr id="1462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814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4CA21A-814F-43C6-A213-07CE1AC0F954}" type="slidenum">
              <a:rPr lang="en-US" altLang="en-US"/>
              <a:pPr/>
              <a:t>21</a:t>
            </a:fld>
            <a:endParaRPr lang="en-US" altLang="en-US"/>
          </a:p>
        </p:txBody>
      </p:sp>
      <p:sp>
        <p:nvSpPr>
          <p:cNvPr id="1464322" name="Rectangle 2"/>
          <p:cNvSpPr>
            <a:spLocks noRot="1" noChangeArrowheads="1" noTextEdit="1"/>
          </p:cNvSpPr>
          <p:nvPr>
            <p:ph type="sldImg"/>
          </p:nvPr>
        </p:nvSpPr>
        <p:spPr>
          <a:ln/>
        </p:spPr>
      </p:sp>
      <p:sp>
        <p:nvSpPr>
          <p:cNvPr id="1464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94061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14DFE-412E-4585-B22B-97E7F60C7E73}" type="slidenum">
              <a:rPr lang="en-US" altLang="en-US"/>
              <a:pPr/>
              <a:t>22</a:t>
            </a:fld>
            <a:endParaRPr lang="en-US" altLang="en-US"/>
          </a:p>
        </p:txBody>
      </p:sp>
      <p:sp>
        <p:nvSpPr>
          <p:cNvPr id="836610" name="Rectangle 2"/>
          <p:cNvSpPr>
            <a:spLocks noRot="1"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3576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72C330-3E6B-4A02-9D99-1A4EDABB8D33}" type="slidenum">
              <a:rPr lang="en-US" altLang="en-US"/>
              <a:pPr/>
              <a:t>23</a:t>
            </a:fld>
            <a:endParaRPr lang="en-US" altLang="en-US"/>
          </a:p>
        </p:txBody>
      </p:sp>
      <p:sp>
        <p:nvSpPr>
          <p:cNvPr id="1437698" name="Rectangle 2"/>
          <p:cNvSpPr>
            <a:spLocks noRot="1" noChangeArrowheads="1" noTextEdit="1"/>
          </p:cNvSpPr>
          <p:nvPr>
            <p:ph type="sldImg"/>
          </p:nvPr>
        </p:nvSpPr>
        <p:spPr>
          <a:ln/>
        </p:spPr>
      </p:sp>
      <p:sp>
        <p:nvSpPr>
          <p:cNvPr id="1437699"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514257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3566C-AC0F-4CFF-9AF2-1E97280DAE65}" type="slidenum">
              <a:rPr lang="en-US" altLang="en-US"/>
              <a:pPr/>
              <a:t>24</a:t>
            </a:fld>
            <a:endParaRPr lang="en-US" altLang="en-US"/>
          </a:p>
        </p:txBody>
      </p:sp>
      <p:sp>
        <p:nvSpPr>
          <p:cNvPr id="700418" name="Rectangle 2"/>
          <p:cNvSpPr>
            <a:spLocks noRo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47789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FCB93-C9EB-4288-825D-965FA2A40AD4}" type="slidenum">
              <a:rPr lang="en-US" altLang="en-US"/>
              <a:pPr/>
              <a:t>25</a:t>
            </a:fld>
            <a:endParaRPr lang="en-US" altLang="en-US"/>
          </a:p>
        </p:txBody>
      </p:sp>
      <p:sp>
        <p:nvSpPr>
          <p:cNvPr id="1339394" name="Rectangle 2"/>
          <p:cNvSpPr>
            <a:spLocks noRot="1" noChangeArrowheads="1" noTextEdit="1"/>
          </p:cNvSpPr>
          <p:nvPr>
            <p:ph type="sldImg"/>
          </p:nvPr>
        </p:nvSpPr>
        <p:spPr>
          <a:ln/>
        </p:spPr>
      </p:sp>
      <p:sp>
        <p:nvSpPr>
          <p:cNvPr id="1339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66489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2B74-CCCE-4A8C-B5F2-D214DF8FE099}" type="slidenum">
              <a:rPr lang="en-US" altLang="en-US"/>
              <a:pPr/>
              <a:t>26</a:t>
            </a:fld>
            <a:endParaRPr lang="en-US" altLang="en-US"/>
          </a:p>
        </p:txBody>
      </p:sp>
      <p:sp>
        <p:nvSpPr>
          <p:cNvPr id="1316866" name="Rectangle 2"/>
          <p:cNvSpPr>
            <a:spLocks noRot="1" noChangeArrowheads="1" noTextEdit="1"/>
          </p:cNvSpPr>
          <p:nvPr>
            <p:ph type="sldImg"/>
          </p:nvPr>
        </p:nvSpPr>
        <p:spPr>
          <a:ln/>
        </p:spPr>
      </p:sp>
      <p:sp>
        <p:nvSpPr>
          <p:cNvPr id="1316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6936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C2615-50E9-4433-BAAF-11853174F627}" type="slidenum">
              <a:rPr lang="en-US" altLang="en-US"/>
              <a:pPr/>
              <a:t>27</a:t>
            </a:fld>
            <a:endParaRPr lang="en-US" altLang="en-US"/>
          </a:p>
        </p:txBody>
      </p:sp>
      <p:sp>
        <p:nvSpPr>
          <p:cNvPr id="1103874" name="Rectangle 2"/>
          <p:cNvSpPr>
            <a:spLocks noRot="1" noChangeArrowheads="1" noTextEdit="1"/>
          </p:cNvSpPr>
          <p:nvPr>
            <p:ph type="sldImg"/>
          </p:nvPr>
        </p:nvSpPr>
        <p:spPr>
          <a:ln/>
        </p:spPr>
      </p:sp>
      <p:sp>
        <p:nvSpPr>
          <p:cNvPr id="1103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7986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6F8F6-3981-42E6-BECD-E961EE9F04B0}" type="slidenum">
              <a:rPr lang="en-US" altLang="en-US"/>
              <a:pPr/>
              <a:t>28</a:t>
            </a:fld>
            <a:endParaRPr lang="en-US" altLang="en-US"/>
          </a:p>
        </p:txBody>
      </p:sp>
      <p:sp>
        <p:nvSpPr>
          <p:cNvPr id="1349634" name="Rectangle 2"/>
          <p:cNvSpPr>
            <a:spLocks noRot="1" noChangeArrowheads="1" noTextEdit="1"/>
          </p:cNvSpPr>
          <p:nvPr>
            <p:ph type="sldImg"/>
          </p:nvPr>
        </p:nvSpPr>
        <p:spPr>
          <a:ln/>
        </p:spPr>
      </p:sp>
      <p:sp>
        <p:nvSpPr>
          <p:cNvPr id="134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32229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63F95-5698-4766-948A-06BE2AB658CA}" type="slidenum">
              <a:rPr lang="en-US" altLang="en-US"/>
              <a:pPr/>
              <a:t>29</a:t>
            </a:fld>
            <a:endParaRPr lang="en-US" altLang="en-US"/>
          </a:p>
        </p:txBody>
      </p:sp>
      <p:sp>
        <p:nvSpPr>
          <p:cNvPr id="1351682" name="Rectangle 2"/>
          <p:cNvSpPr>
            <a:spLocks noRot="1" noChangeArrowheads="1" noTextEdit="1"/>
          </p:cNvSpPr>
          <p:nvPr>
            <p:ph type="sldImg"/>
          </p:nvPr>
        </p:nvSpPr>
        <p:spPr>
          <a:ln/>
        </p:spPr>
      </p:sp>
      <p:sp>
        <p:nvSpPr>
          <p:cNvPr id="135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5944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C6B3E-5462-47DA-8C7E-B75551C912C4}" type="slidenum">
              <a:rPr lang="en-US" altLang="en-US"/>
              <a:pPr/>
              <a:t>3</a:t>
            </a:fld>
            <a:endParaRPr lang="en-US" altLang="en-US"/>
          </a:p>
        </p:txBody>
      </p:sp>
      <p:sp>
        <p:nvSpPr>
          <p:cNvPr id="775170" name="Rectangle 2"/>
          <p:cNvSpPr>
            <a:spLocks noRo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8184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09884-1363-4D9D-95C8-403DA123F9EB}" type="slidenum">
              <a:rPr lang="en-US" altLang="en-US"/>
              <a:pPr/>
              <a:t>30</a:t>
            </a:fld>
            <a:endParaRPr lang="en-US" altLang="en-US"/>
          </a:p>
        </p:txBody>
      </p:sp>
      <p:sp>
        <p:nvSpPr>
          <p:cNvPr id="1353730" name="Rectangle 2"/>
          <p:cNvSpPr>
            <a:spLocks noRot="1" noChangeArrowheads="1" noTextEdit="1"/>
          </p:cNvSpPr>
          <p:nvPr>
            <p:ph type="sldImg"/>
          </p:nvPr>
        </p:nvSpPr>
        <p:spPr>
          <a:ln/>
        </p:spPr>
      </p:sp>
      <p:sp>
        <p:nvSpPr>
          <p:cNvPr id="1353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24907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C8600-2A28-47A2-823F-071533F9AD66}" type="slidenum">
              <a:rPr lang="en-US" altLang="en-US"/>
              <a:pPr/>
              <a:t>31</a:t>
            </a:fld>
            <a:endParaRPr lang="en-US" altLang="en-US"/>
          </a:p>
        </p:txBody>
      </p:sp>
      <p:sp>
        <p:nvSpPr>
          <p:cNvPr id="1355778" name="Rectangle 2"/>
          <p:cNvSpPr>
            <a:spLocks noRot="1" noChangeArrowheads="1" noTextEdit="1"/>
          </p:cNvSpPr>
          <p:nvPr>
            <p:ph type="sldImg"/>
          </p:nvPr>
        </p:nvSpPr>
        <p:spPr>
          <a:ln/>
        </p:spPr>
      </p:sp>
      <p:sp>
        <p:nvSpPr>
          <p:cNvPr id="1355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0012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9627D-B710-457D-97E8-D3C18B240458}" type="slidenum">
              <a:rPr lang="en-US" altLang="en-US"/>
              <a:pPr/>
              <a:t>32</a:t>
            </a:fld>
            <a:endParaRPr lang="en-US" altLang="en-US"/>
          </a:p>
        </p:txBody>
      </p:sp>
      <p:sp>
        <p:nvSpPr>
          <p:cNvPr id="1452034" name="Rectangle 2"/>
          <p:cNvSpPr>
            <a:spLocks noRot="1" noChangeArrowheads="1" noTextEdit="1"/>
          </p:cNvSpPr>
          <p:nvPr>
            <p:ph type="sldImg"/>
          </p:nvPr>
        </p:nvSpPr>
        <p:spPr>
          <a:ln/>
        </p:spPr>
      </p:sp>
      <p:sp>
        <p:nvSpPr>
          <p:cNvPr id="1452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0257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9986A-3F39-4D8C-9DF9-A0C1798188F0}" type="slidenum">
              <a:rPr lang="en-US" altLang="en-US"/>
              <a:pPr/>
              <a:t>33</a:t>
            </a:fld>
            <a:endParaRPr lang="en-US" altLang="en-US"/>
          </a:p>
        </p:txBody>
      </p:sp>
      <p:sp>
        <p:nvSpPr>
          <p:cNvPr id="1357826" name="Rectangle 2"/>
          <p:cNvSpPr>
            <a:spLocks noRot="1" noChangeArrowheads="1" noTextEdit="1"/>
          </p:cNvSpPr>
          <p:nvPr>
            <p:ph type="sldImg"/>
          </p:nvPr>
        </p:nvSpPr>
        <p:spPr>
          <a:ln/>
        </p:spPr>
      </p:sp>
      <p:sp>
        <p:nvSpPr>
          <p:cNvPr id="1357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9901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B205E-5FD6-4B89-806C-36C634639AA1}" type="slidenum">
              <a:rPr lang="en-US" altLang="en-US"/>
              <a:pPr/>
              <a:t>34</a:t>
            </a:fld>
            <a:endParaRPr lang="en-US" altLang="en-US"/>
          </a:p>
        </p:txBody>
      </p:sp>
      <p:sp>
        <p:nvSpPr>
          <p:cNvPr id="1441794" name="Rectangle 2"/>
          <p:cNvSpPr>
            <a:spLocks noRot="1" noChangeArrowheads="1" noTextEdit="1"/>
          </p:cNvSpPr>
          <p:nvPr>
            <p:ph type="sldImg"/>
          </p:nvPr>
        </p:nvSpPr>
        <p:spPr>
          <a:ln/>
        </p:spPr>
      </p:sp>
      <p:sp>
        <p:nvSpPr>
          <p:cNvPr id="1441795"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640440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3D9CA-0299-4233-B991-93BB5E24D04E}" type="slidenum">
              <a:rPr lang="en-US" altLang="en-US"/>
              <a:pPr/>
              <a:t>35</a:t>
            </a:fld>
            <a:endParaRPr lang="en-US" altLang="en-US"/>
          </a:p>
        </p:txBody>
      </p:sp>
      <p:sp>
        <p:nvSpPr>
          <p:cNvPr id="1443842" name="Rectangle 2"/>
          <p:cNvSpPr>
            <a:spLocks noRot="1" noChangeArrowheads="1" noTextEdit="1"/>
          </p:cNvSpPr>
          <p:nvPr>
            <p:ph type="sldImg"/>
          </p:nvPr>
        </p:nvSpPr>
        <p:spPr>
          <a:ln/>
        </p:spPr>
      </p:sp>
      <p:sp>
        <p:nvSpPr>
          <p:cNvPr id="1443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23379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AC1B7-9DFF-4BC6-8E52-573F08AAC4F7}" type="slidenum">
              <a:rPr lang="en-US" altLang="en-US"/>
              <a:pPr/>
              <a:t>36</a:t>
            </a:fld>
            <a:endParaRPr lang="en-US" altLang="en-US"/>
          </a:p>
        </p:txBody>
      </p:sp>
      <p:sp>
        <p:nvSpPr>
          <p:cNvPr id="1445890" name="Rectangle 2"/>
          <p:cNvSpPr>
            <a:spLocks noRot="1" noChangeArrowheads="1" noTextEdit="1"/>
          </p:cNvSpPr>
          <p:nvPr>
            <p:ph type="sldImg"/>
          </p:nvPr>
        </p:nvSpPr>
        <p:spPr>
          <a:ln/>
        </p:spPr>
      </p:sp>
      <p:sp>
        <p:nvSpPr>
          <p:cNvPr id="1445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0201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37831-1CB0-4F29-869F-51CAAEABC48A}" type="slidenum">
              <a:rPr lang="en-US" altLang="en-US"/>
              <a:pPr/>
              <a:t>37</a:t>
            </a:fld>
            <a:endParaRPr lang="en-US" altLang="en-US"/>
          </a:p>
        </p:txBody>
      </p:sp>
      <p:sp>
        <p:nvSpPr>
          <p:cNvPr id="1447938" name="Rectangle 2"/>
          <p:cNvSpPr>
            <a:spLocks noRot="1" noChangeArrowheads="1" noTextEdit="1"/>
          </p:cNvSpPr>
          <p:nvPr>
            <p:ph type="sldImg"/>
          </p:nvPr>
        </p:nvSpPr>
        <p:spPr>
          <a:ln/>
        </p:spPr>
      </p:sp>
      <p:sp>
        <p:nvSpPr>
          <p:cNvPr id="1447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4694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7CD69-FC13-4C23-8294-268D994FBE40}" type="slidenum">
              <a:rPr lang="en-US" altLang="en-US"/>
              <a:pPr/>
              <a:t>38</a:t>
            </a:fld>
            <a:endParaRPr lang="en-US" altLang="en-US"/>
          </a:p>
        </p:txBody>
      </p:sp>
      <p:sp>
        <p:nvSpPr>
          <p:cNvPr id="1454082" name="Rectangle 2"/>
          <p:cNvSpPr>
            <a:spLocks noRot="1" noChangeArrowheads="1" noTextEdit="1"/>
          </p:cNvSpPr>
          <p:nvPr>
            <p:ph type="sldImg"/>
          </p:nvPr>
        </p:nvSpPr>
        <p:spPr>
          <a:ln/>
        </p:spPr>
      </p:sp>
      <p:sp>
        <p:nvSpPr>
          <p:cNvPr id="145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7951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D856E-FDE3-4547-99D2-DAE618DDD419}" type="slidenum">
              <a:rPr lang="en-US" altLang="en-US"/>
              <a:pPr/>
              <a:t>39</a:t>
            </a:fld>
            <a:endParaRPr lang="en-US" altLang="en-US"/>
          </a:p>
        </p:txBody>
      </p:sp>
      <p:sp>
        <p:nvSpPr>
          <p:cNvPr id="1456130" name="Rectangle 2"/>
          <p:cNvSpPr>
            <a:spLocks noRot="1" noChangeArrowheads="1" noTextEdit="1"/>
          </p:cNvSpPr>
          <p:nvPr>
            <p:ph type="sldImg"/>
          </p:nvPr>
        </p:nvSpPr>
        <p:spPr>
          <a:ln/>
        </p:spPr>
      </p:sp>
      <p:sp>
        <p:nvSpPr>
          <p:cNvPr id="1456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707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7377B-F925-43C8-9656-8DE679B5FEDE}" type="slidenum">
              <a:rPr lang="en-US" altLang="en-US"/>
              <a:pPr/>
              <a:t>4</a:t>
            </a:fld>
            <a:endParaRPr lang="en-US" altLang="en-US"/>
          </a:p>
        </p:txBody>
      </p:sp>
      <p:sp>
        <p:nvSpPr>
          <p:cNvPr id="832514" name="Rectangle 2"/>
          <p:cNvSpPr>
            <a:spLocks noRo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7958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A66B-CCAE-4BA0-BECE-39A99780B39F}" type="slidenum">
              <a:rPr lang="en-US" altLang="en-US"/>
              <a:pPr/>
              <a:t>40</a:t>
            </a:fld>
            <a:endParaRPr lang="en-US" altLang="en-US"/>
          </a:p>
        </p:txBody>
      </p:sp>
      <p:sp>
        <p:nvSpPr>
          <p:cNvPr id="1376258" name="Rectangle 2"/>
          <p:cNvSpPr>
            <a:spLocks noRot="1" noChangeArrowheads="1" noTextEdit="1"/>
          </p:cNvSpPr>
          <p:nvPr>
            <p:ph type="sldImg"/>
          </p:nvPr>
        </p:nvSpPr>
        <p:spPr>
          <a:ln/>
        </p:spPr>
      </p:sp>
      <p:sp>
        <p:nvSpPr>
          <p:cNvPr id="1376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3815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DE394-1D29-425C-88B7-04FD1A59805D}" type="slidenum">
              <a:rPr lang="en-US" altLang="en-US"/>
              <a:pPr/>
              <a:t>41</a:t>
            </a:fld>
            <a:endParaRPr lang="en-US" altLang="en-US"/>
          </a:p>
        </p:txBody>
      </p:sp>
      <p:sp>
        <p:nvSpPr>
          <p:cNvPr id="1458178" name="Rectangle 2"/>
          <p:cNvSpPr>
            <a:spLocks noRo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9404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8D7C9-8C5A-4B88-943C-964F6AF609B2}" type="slidenum">
              <a:rPr lang="en-US" altLang="en-US"/>
              <a:pPr/>
              <a:t>42</a:t>
            </a:fld>
            <a:endParaRPr lang="en-US" altLang="en-US"/>
          </a:p>
        </p:txBody>
      </p:sp>
      <p:sp>
        <p:nvSpPr>
          <p:cNvPr id="1460226" name="Rectangle 2"/>
          <p:cNvSpPr>
            <a:spLocks noRot="1" noChangeArrowheads="1" noTextEdit="1"/>
          </p:cNvSpPr>
          <p:nvPr>
            <p:ph type="sldImg"/>
          </p:nvPr>
        </p:nvSpPr>
        <p:spPr>
          <a:ln/>
        </p:spPr>
      </p:sp>
      <p:sp>
        <p:nvSpPr>
          <p:cNvPr id="1460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842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8F132-0AB9-4889-997B-D453D4EEF8EA}" type="slidenum">
              <a:rPr lang="en-US" altLang="en-US"/>
              <a:pPr/>
              <a:t>43</a:t>
            </a:fld>
            <a:endParaRPr lang="en-US" altLang="en-US"/>
          </a:p>
        </p:txBody>
      </p:sp>
      <p:sp>
        <p:nvSpPr>
          <p:cNvPr id="1380354" name="Rectangle 2"/>
          <p:cNvSpPr>
            <a:spLocks noRot="1" noChangeArrowheads="1" noTextEdit="1"/>
          </p:cNvSpPr>
          <p:nvPr>
            <p:ph type="sldImg"/>
          </p:nvPr>
        </p:nvSpPr>
        <p:spPr>
          <a:ln/>
        </p:spPr>
      </p:sp>
      <p:sp>
        <p:nvSpPr>
          <p:cNvPr id="1380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71727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108E4-533B-4B60-89AE-21EE8EB9A2D4}" type="slidenum">
              <a:rPr lang="en-US" altLang="en-US"/>
              <a:pPr/>
              <a:t>44</a:t>
            </a:fld>
            <a:endParaRPr lang="en-US" altLang="en-US"/>
          </a:p>
        </p:txBody>
      </p:sp>
      <p:sp>
        <p:nvSpPr>
          <p:cNvPr id="1382402" name="Rectangle 2"/>
          <p:cNvSpPr>
            <a:spLocks noRot="1" noChangeArrowheads="1" noTextEdit="1"/>
          </p:cNvSpPr>
          <p:nvPr>
            <p:ph type="sldImg"/>
          </p:nvPr>
        </p:nvSpPr>
        <p:spPr>
          <a:ln/>
        </p:spPr>
      </p:sp>
      <p:sp>
        <p:nvSpPr>
          <p:cNvPr id="1382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7513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DA1A2-3A3B-4B85-BE2A-8D9460D7BF01}" type="slidenum">
              <a:rPr lang="en-US" altLang="en-US"/>
              <a:pPr/>
              <a:t>45</a:t>
            </a:fld>
            <a:endParaRPr lang="en-US" altLang="en-US"/>
          </a:p>
        </p:txBody>
      </p:sp>
      <p:sp>
        <p:nvSpPr>
          <p:cNvPr id="1384450" name="Rectangle 2"/>
          <p:cNvSpPr>
            <a:spLocks noRot="1" noChangeArrowheads="1" noTextEdit="1"/>
          </p:cNvSpPr>
          <p:nvPr>
            <p:ph type="sldImg"/>
          </p:nvPr>
        </p:nvSpPr>
        <p:spPr>
          <a:ln/>
        </p:spPr>
      </p:sp>
      <p:sp>
        <p:nvSpPr>
          <p:cNvPr id="1384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3180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B68C2-9F11-4A71-AD93-0AD53FEFD18E}" type="slidenum">
              <a:rPr lang="en-US" altLang="en-US"/>
              <a:pPr/>
              <a:t>46</a:t>
            </a:fld>
            <a:endParaRPr lang="en-US" altLang="en-US"/>
          </a:p>
        </p:txBody>
      </p:sp>
      <p:sp>
        <p:nvSpPr>
          <p:cNvPr id="1466370" name="Rectangle 2"/>
          <p:cNvSpPr>
            <a:spLocks noRot="1" noChangeArrowheads="1" noTextEdit="1"/>
          </p:cNvSpPr>
          <p:nvPr>
            <p:ph type="sldImg"/>
          </p:nvPr>
        </p:nvSpPr>
        <p:spPr>
          <a:ln/>
        </p:spPr>
      </p:sp>
      <p:sp>
        <p:nvSpPr>
          <p:cNvPr id="1466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57154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D7486-841D-40CF-9476-8688447F22E2}" type="slidenum">
              <a:rPr lang="en-US" altLang="en-US"/>
              <a:pPr/>
              <a:t>47</a:t>
            </a:fld>
            <a:endParaRPr lang="en-US" altLang="en-US"/>
          </a:p>
        </p:txBody>
      </p:sp>
      <p:sp>
        <p:nvSpPr>
          <p:cNvPr id="1378306" name="Rectangle 2"/>
          <p:cNvSpPr>
            <a:spLocks noRot="1" noChangeArrowheads="1" noTextEdit="1"/>
          </p:cNvSpPr>
          <p:nvPr>
            <p:ph type="sldImg"/>
          </p:nvPr>
        </p:nvSpPr>
        <p:spPr>
          <a:ln/>
        </p:spPr>
      </p:sp>
      <p:sp>
        <p:nvSpPr>
          <p:cNvPr id="137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63439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ED7A4-F22F-43FD-AED4-8076D206FFAD}" type="slidenum">
              <a:rPr lang="en-US" altLang="en-US"/>
              <a:pPr/>
              <a:t>48</a:t>
            </a:fld>
            <a:endParaRPr lang="en-US" altLang="en-US"/>
          </a:p>
        </p:txBody>
      </p:sp>
      <p:sp>
        <p:nvSpPr>
          <p:cNvPr id="1468418" name="Rectangle 2"/>
          <p:cNvSpPr>
            <a:spLocks noRot="1" noChangeArrowheads="1" noTextEdit="1"/>
          </p:cNvSpPr>
          <p:nvPr>
            <p:ph type="sldImg"/>
          </p:nvPr>
        </p:nvSpPr>
        <p:spPr>
          <a:ln/>
        </p:spPr>
      </p:sp>
      <p:sp>
        <p:nvSpPr>
          <p:cNvPr id="146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2931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E552C-78C6-4392-A96E-12C778DA0A00}" type="slidenum">
              <a:rPr lang="en-US" altLang="en-US"/>
              <a:pPr/>
              <a:t>49</a:t>
            </a:fld>
            <a:endParaRPr lang="en-US" altLang="en-US"/>
          </a:p>
        </p:txBody>
      </p:sp>
      <p:sp>
        <p:nvSpPr>
          <p:cNvPr id="1396738" name="Rectangle 2"/>
          <p:cNvSpPr>
            <a:spLocks noRot="1" noChangeArrowheads="1" noTextEdit="1"/>
          </p:cNvSpPr>
          <p:nvPr>
            <p:ph type="sldImg"/>
          </p:nvPr>
        </p:nvSpPr>
        <p:spPr>
          <a:ln/>
        </p:spPr>
      </p:sp>
      <p:sp>
        <p:nvSpPr>
          <p:cNvPr id="139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7133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5167F-C5AF-4F55-86AD-6766AC7AE4DD}" type="slidenum">
              <a:rPr lang="en-US" altLang="en-US"/>
              <a:pPr/>
              <a:t>5</a:t>
            </a:fld>
            <a:endParaRPr lang="en-US" altLang="en-US"/>
          </a:p>
        </p:txBody>
      </p:sp>
      <p:sp>
        <p:nvSpPr>
          <p:cNvPr id="1062914" name="Rectangle 2"/>
          <p:cNvSpPr>
            <a:spLocks noRo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48951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D1076-9704-47EE-B5DF-0E0DFBADBDA8}" type="slidenum">
              <a:rPr lang="en-US" altLang="en-US"/>
              <a:pPr/>
              <a:t>50</a:t>
            </a:fld>
            <a:endParaRPr lang="en-US" altLang="en-US"/>
          </a:p>
        </p:txBody>
      </p:sp>
      <p:sp>
        <p:nvSpPr>
          <p:cNvPr id="1470466" name="Rectangle 2"/>
          <p:cNvSpPr>
            <a:spLocks noRot="1" noChangeArrowheads="1" noTextEdit="1"/>
          </p:cNvSpPr>
          <p:nvPr>
            <p:ph type="sldImg"/>
          </p:nvPr>
        </p:nvSpPr>
        <p:spPr>
          <a:ln/>
        </p:spPr>
      </p:sp>
      <p:sp>
        <p:nvSpPr>
          <p:cNvPr id="147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98278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C9B39-0662-4CC8-8799-3593749FECDB}" type="slidenum">
              <a:rPr lang="en-US" altLang="en-US"/>
              <a:pPr/>
              <a:t>51</a:t>
            </a:fld>
            <a:endParaRPr lang="en-US" altLang="en-US"/>
          </a:p>
        </p:txBody>
      </p:sp>
      <p:sp>
        <p:nvSpPr>
          <p:cNvPr id="1413122" name="Rectangle 2"/>
          <p:cNvSpPr>
            <a:spLocks noRot="1" noChangeArrowheads="1" noTextEdit="1"/>
          </p:cNvSpPr>
          <p:nvPr>
            <p:ph type="sldImg"/>
          </p:nvPr>
        </p:nvSpPr>
        <p:spPr>
          <a:ln/>
        </p:spPr>
      </p:sp>
      <p:sp>
        <p:nvSpPr>
          <p:cNvPr id="141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5653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BEC55-395C-4615-901E-6E1F438B41D1}" type="slidenum">
              <a:rPr lang="en-US" altLang="en-US"/>
              <a:pPr/>
              <a:t>52</a:t>
            </a:fld>
            <a:endParaRPr lang="en-US" altLang="en-US"/>
          </a:p>
        </p:txBody>
      </p:sp>
      <p:sp>
        <p:nvSpPr>
          <p:cNvPr id="1417218" name="Rectangle 2"/>
          <p:cNvSpPr>
            <a:spLocks noRot="1" noChangeArrowheads="1" noTextEdit="1"/>
          </p:cNvSpPr>
          <p:nvPr>
            <p:ph type="sldImg"/>
          </p:nvPr>
        </p:nvSpPr>
        <p:spPr>
          <a:ln/>
        </p:spPr>
      </p:sp>
      <p:sp>
        <p:nvSpPr>
          <p:cNvPr id="1417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068827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9DC6F-20D0-4A8F-84DA-22661936AC34}" type="slidenum">
              <a:rPr lang="en-US" altLang="en-US"/>
              <a:pPr/>
              <a:t>53</a:t>
            </a:fld>
            <a:endParaRPr lang="en-US" altLang="en-US"/>
          </a:p>
        </p:txBody>
      </p:sp>
      <p:sp>
        <p:nvSpPr>
          <p:cNvPr id="1419266" name="Rectangle 2"/>
          <p:cNvSpPr>
            <a:spLocks noRot="1" noChangeArrowheads="1" noTextEdit="1"/>
          </p:cNvSpPr>
          <p:nvPr>
            <p:ph type="sldImg"/>
          </p:nvPr>
        </p:nvSpPr>
        <p:spPr>
          <a:ln/>
        </p:spPr>
      </p:sp>
      <p:sp>
        <p:nvSpPr>
          <p:cNvPr id="1419267"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795710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8205A-425B-431F-90DF-A7D5E1CA4F47}" type="slidenum">
              <a:rPr lang="en-US" altLang="en-US"/>
              <a:pPr/>
              <a:t>54</a:t>
            </a:fld>
            <a:endParaRPr lang="en-US" altLang="en-US"/>
          </a:p>
        </p:txBody>
      </p:sp>
      <p:sp>
        <p:nvSpPr>
          <p:cNvPr id="1421314" name="Rectangle 2"/>
          <p:cNvSpPr>
            <a:spLocks noRot="1" noChangeArrowheads="1" noTextEdit="1"/>
          </p:cNvSpPr>
          <p:nvPr>
            <p:ph type="sldImg"/>
          </p:nvPr>
        </p:nvSpPr>
        <p:spPr>
          <a:ln/>
        </p:spPr>
      </p:sp>
      <p:sp>
        <p:nvSpPr>
          <p:cNvPr id="1421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99238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22968-FD3C-47E0-A37F-CD82EF74BE66}" type="slidenum">
              <a:rPr lang="en-US" altLang="en-US"/>
              <a:pPr/>
              <a:t>55</a:t>
            </a:fld>
            <a:endParaRPr lang="en-US" altLang="en-US"/>
          </a:p>
        </p:txBody>
      </p:sp>
      <p:sp>
        <p:nvSpPr>
          <p:cNvPr id="1423362" name="Rectangle 2"/>
          <p:cNvSpPr>
            <a:spLocks noRot="1" noChangeArrowheads="1" noTextEdit="1"/>
          </p:cNvSpPr>
          <p:nvPr>
            <p:ph type="sldImg"/>
          </p:nvPr>
        </p:nvSpPr>
        <p:spPr>
          <a:ln/>
        </p:spPr>
      </p:sp>
      <p:sp>
        <p:nvSpPr>
          <p:cNvPr id="1423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869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7463C-1E18-4561-A62C-DA424C6689E4}" type="slidenum">
              <a:rPr lang="en-US" altLang="en-US"/>
              <a:pPr/>
              <a:t>56</a:t>
            </a:fld>
            <a:endParaRPr lang="en-US" altLang="en-US"/>
          </a:p>
        </p:txBody>
      </p:sp>
      <p:sp>
        <p:nvSpPr>
          <p:cNvPr id="1425410" name="Rectangle 2"/>
          <p:cNvSpPr>
            <a:spLocks noRot="1" noChangeArrowheads="1" noTextEdit="1"/>
          </p:cNvSpPr>
          <p:nvPr>
            <p:ph type="sldImg"/>
          </p:nvPr>
        </p:nvSpPr>
        <p:spPr>
          <a:ln/>
        </p:spPr>
      </p:sp>
      <p:sp>
        <p:nvSpPr>
          <p:cNvPr id="1425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6539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6C091-15B0-47CA-953D-4A77445D20A6}" type="slidenum">
              <a:rPr lang="en-US" altLang="en-US"/>
              <a:pPr/>
              <a:t>57</a:t>
            </a:fld>
            <a:endParaRPr lang="en-US" altLang="en-US"/>
          </a:p>
        </p:txBody>
      </p:sp>
      <p:sp>
        <p:nvSpPr>
          <p:cNvPr id="887810" name="Rectangle 2"/>
          <p:cNvSpPr>
            <a:spLocks noRot="1" noChangeArrowheads="1" noTextEdit="1"/>
          </p:cNvSpPr>
          <p:nvPr>
            <p:ph type="sldImg"/>
          </p:nvPr>
        </p:nvSpPr>
        <p:spPr>
          <a:ln/>
        </p:spPr>
      </p:sp>
      <p:sp>
        <p:nvSpPr>
          <p:cNvPr id="88781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480553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BDCAB-C08B-4753-9B43-8B5D7B6C179F}" type="slidenum">
              <a:rPr lang="en-US" altLang="en-US"/>
              <a:pPr/>
              <a:t>58</a:t>
            </a:fld>
            <a:endParaRPr lang="en-US" altLang="en-US"/>
          </a:p>
        </p:txBody>
      </p:sp>
      <p:sp>
        <p:nvSpPr>
          <p:cNvPr id="1325058" name="Rectangle 2"/>
          <p:cNvSpPr>
            <a:spLocks noRot="1" noChangeArrowheads="1" noTextEdit="1"/>
          </p:cNvSpPr>
          <p:nvPr>
            <p:ph type="sldImg"/>
          </p:nvPr>
        </p:nvSpPr>
        <p:spPr>
          <a:ln/>
        </p:spPr>
      </p:sp>
      <p:sp>
        <p:nvSpPr>
          <p:cNvPr id="1325059"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6055239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1F3219-F1FC-4900-AD1F-E87CEEC298DE}" type="slidenum">
              <a:rPr lang="en-US" altLang="en-US"/>
              <a:pPr/>
              <a:t>59</a:t>
            </a:fld>
            <a:endParaRPr lang="en-US" altLang="en-US"/>
          </a:p>
        </p:txBody>
      </p:sp>
      <p:sp>
        <p:nvSpPr>
          <p:cNvPr id="1472514" name="Rectangle 2"/>
          <p:cNvSpPr>
            <a:spLocks noRot="1" noChangeArrowheads="1" noTextEdit="1"/>
          </p:cNvSpPr>
          <p:nvPr>
            <p:ph type="sldImg"/>
          </p:nvPr>
        </p:nvSpPr>
        <p:spPr>
          <a:ln/>
        </p:spPr>
      </p:sp>
      <p:sp>
        <p:nvSpPr>
          <p:cNvPr id="147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1156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B76B4-2D7A-4142-A8F9-BB8C0F3712F3}" type="slidenum">
              <a:rPr lang="en-US" altLang="en-US"/>
              <a:pPr/>
              <a:t>6</a:t>
            </a:fld>
            <a:endParaRPr lang="en-US" altLang="en-US"/>
          </a:p>
        </p:txBody>
      </p:sp>
      <p:sp>
        <p:nvSpPr>
          <p:cNvPr id="593922" name="Rectangle 2"/>
          <p:cNvSpPr>
            <a:spLocks noRo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29423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8B0DB-E6C3-4F1E-A891-68A87A76E9A7}" type="slidenum">
              <a:rPr lang="en-US" altLang="en-US"/>
              <a:pPr/>
              <a:t>60</a:t>
            </a:fld>
            <a:endParaRPr lang="en-US" altLang="en-US"/>
          </a:p>
        </p:txBody>
      </p:sp>
      <p:sp>
        <p:nvSpPr>
          <p:cNvPr id="1474562" name="Rectangle 2"/>
          <p:cNvSpPr>
            <a:spLocks noRot="1" noChangeArrowheads="1" noTextEdit="1"/>
          </p:cNvSpPr>
          <p:nvPr>
            <p:ph type="sldImg"/>
          </p:nvPr>
        </p:nvSpPr>
        <p:spPr>
          <a:ln/>
        </p:spPr>
      </p:sp>
      <p:sp>
        <p:nvSpPr>
          <p:cNvPr id="147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271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25F4A-5DFC-404D-BCA1-6016A4481B5E}" type="slidenum">
              <a:rPr lang="en-US" altLang="en-US"/>
              <a:pPr/>
              <a:t>7</a:t>
            </a:fld>
            <a:endParaRPr lang="en-US" altLang="en-US"/>
          </a:p>
        </p:txBody>
      </p:sp>
      <p:sp>
        <p:nvSpPr>
          <p:cNvPr id="1269762" name="Rectangle 2"/>
          <p:cNvSpPr>
            <a:spLocks noRot="1" noChangeArrowheads="1" noTextEdit="1"/>
          </p:cNvSpPr>
          <p:nvPr>
            <p:ph type="sldImg"/>
          </p:nvPr>
        </p:nvSpPr>
        <p:spPr>
          <a:ln/>
        </p:spPr>
      </p:sp>
      <p:sp>
        <p:nvSpPr>
          <p:cNvPr id="1269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7203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5FB61-CBD9-4C2F-B610-97694F95ABCA}" type="slidenum">
              <a:rPr lang="en-US" altLang="en-US"/>
              <a:pPr/>
              <a:t>8</a:t>
            </a:fld>
            <a:endParaRPr lang="en-US" altLang="en-US"/>
          </a:p>
        </p:txBody>
      </p:sp>
      <p:sp>
        <p:nvSpPr>
          <p:cNvPr id="1271810" name="Rectangle 2"/>
          <p:cNvSpPr>
            <a:spLocks noRot="1" noChangeArrowheads="1" noTextEdit="1"/>
          </p:cNvSpPr>
          <p:nvPr>
            <p:ph type="sldImg"/>
          </p:nvPr>
        </p:nvSpPr>
        <p:spPr>
          <a:ln/>
        </p:spPr>
      </p:sp>
      <p:sp>
        <p:nvSpPr>
          <p:cNvPr id="1271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0549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91159-AB1F-44B3-8223-EAC53EF3699F}" type="slidenum">
              <a:rPr lang="en-US" altLang="en-US"/>
              <a:pPr/>
              <a:t>9</a:t>
            </a:fld>
            <a:endParaRPr lang="en-US" altLang="en-US"/>
          </a:p>
        </p:txBody>
      </p:sp>
      <p:sp>
        <p:nvSpPr>
          <p:cNvPr id="1429506" name="Rectangle 2"/>
          <p:cNvSpPr>
            <a:spLocks noRot="1" noChangeArrowheads="1" noTextEdit="1"/>
          </p:cNvSpPr>
          <p:nvPr>
            <p:ph type="sldImg"/>
          </p:nvPr>
        </p:nvSpPr>
        <p:spPr>
          <a:ln/>
        </p:spPr>
      </p:sp>
      <p:sp>
        <p:nvSpPr>
          <p:cNvPr id="142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2525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990936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9777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81199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34967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3398657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46079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9877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414852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1972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2368305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449368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5471" name="Text Box 15"/>
          <p:cNvSpPr txBox="1">
            <a:spLocks noChangeArrowheads="1"/>
          </p:cNvSpPr>
          <p:nvPr/>
        </p:nvSpPr>
        <p:spPr bwMode="auto">
          <a:xfrm>
            <a:off x="76200" y="0"/>
            <a:ext cx="4953000" cy="393700"/>
          </a:xfrm>
          <a:prstGeom prst="rect">
            <a:avLst/>
          </a:prstGeom>
          <a:noFill/>
          <a:ln>
            <a:noFill/>
          </a:ln>
          <a:effectLst/>
          <a:extLst>
            <a:ext uri="{909E8E84-426E-40DD-AFC4-6F175D3DCCD1}">
              <a14:hiddenFill xmlns:a14="http://schemas.microsoft.com/office/drawing/2010/main">
                <a:solidFill>
                  <a:srgbClr val="E2F4FE">
                    <a:alpha val="41000"/>
                  </a:srgbClr>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n-US" sz="1800" b="1">
                <a:solidFill>
                  <a:schemeClr val="bg1"/>
                </a:solidFill>
                <a:latin typeface="Arial" panose="020B0604020202020204" pitchFamily="34" charset="0"/>
              </a:rPr>
              <a:t>Intelligence</a:t>
            </a:r>
            <a:endParaRPr lang="en-US" altLang="en-US" b="1">
              <a:solidFill>
                <a:schemeClr val="bg1"/>
              </a:solidFill>
            </a:endParaRPr>
          </a:p>
        </p:txBody>
      </p:sp>
      <p:sp>
        <p:nvSpPr>
          <p:cNvPr id="275480" name="Rectangle 24">
            <a:hlinkClick r:id="" action="ppaction://hlinkshowjump?jump=previousslide"/>
          </p:cNvPr>
          <p:cNvSpPr>
            <a:spLocks noChangeArrowheads="1"/>
          </p:cNvSpPr>
          <p:nvPr/>
        </p:nvSpPr>
        <p:spPr bwMode="auto">
          <a:xfrm>
            <a:off x="2286000" y="6172200"/>
            <a:ext cx="9906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1" name="Rectangle 25">
            <a:hlinkClick r:id="" action="ppaction://hlinkshowjump?jump=nextslide"/>
          </p:cNvPr>
          <p:cNvSpPr>
            <a:spLocks noChangeArrowheads="1"/>
          </p:cNvSpPr>
          <p:nvPr/>
        </p:nvSpPr>
        <p:spPr bwMode="auto">
          <a:xfrm>
            <a:off x="3352800" y="6172200"/>
            <a:ext cx="838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2" name="Rectangle 26">
            <a:hlinkClick r:id="" action="ppaction://hlinkshowjump?jump=firstslide"/>
          </p:cNvPr>
          <p:cNvSpPr>
            <a:spLocks noChangeArrowheads="1"/>
          </p:cNvSpPr>
          <p:nvPr/>
        </p:nvSpPr>
        <p:spPr bwMode="auto">
          <a:xfrm>
            <a:off x="4267200" y="6172200"/>
            <a:ext cx="1600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3" name="Rectangle 27">
            <a:hlinkClick r:id="" action="ppaction://hlinkshowjump?jump=endshow"/>
          </p:cNvPr>
          <p:cNvSpPr>
            <a:spLocks noChangeArrowheads="1"/>
          </p:cNvSpPr>
          <p:nvPr/>
        </p:nvSpPr>
        <p:spPr bwMode="auto">
          <a:xfrm>
            <a:off x="5943600" y="6172200"/>
            <a:ext cx="9144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6" name="Text Box 30"/>
          <p:cNvSpPr txBox="1">
            <a:spLocks noChangeArrowheads="1"/>
          </p:cNvSpPr>
          <p:nvPr/>
        </p:nvSpPr>
        <p:spPr bwMode="auto">
          <a:xfrm>
            <a:off x="152400" y="6630988"/>
            <a:ext cx="7772400" cy="227012"/>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800">
                <a:solidFill>
                  <a:schemeClr val="bg1"/>
                </a:solidFill>
              </a:rPr>
              <a:t>Original Content Copyright  by HOLT McDougal. Additions and changes to the original content are the responsibility of the instructor.</a:t>
            </a:r>
            <a:endParaRPr lang="en-US" altLang="en-US" sz="2400">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nLst>
      <p:par>
        <p:cTn id="1" dur="indefinite" restart="never" nodeType="tmRoot"/>
      </p:par>
    </p:tnLst>
  </p:timing>
  <p:txStyles>
    <p:titleStyle>
      <a:lvl1pPr algn="ctr" rtl="0" fontAlgn="base">
        <a:spcBef>
          <a:spcPct val="0"/>
        </a:spcBef>
        <a:spcAft>
          <a:spcPct val="0"/>
        </a:spcAft>
        <a:defRPr sz="2800" b="1" kern="1200">
          <a:solidFill>
            <a:schemeClr val="tx2"/>
          </a:solidFill>
          <a:latin typeface="+mj-lt"/>
          <a:ea typeface="+mj-ea"/>
          <a:cs typeface="+mj-cs"/>
        </a:defRPr>
      </a:lvl1pPr>
      <a:lvl2pPr algn="ctr" rtl="0" fontAlgn="base">
        <a:spcBef>
          <a:spcPct val="0"/>
        </a:spcBef>
        <a:spcAft>
          <a:spcPct val="0"/>
        </a:spcAft>
        <a:defRPr sz="2800" b="1">
          <a:solidFill>
            <a:schemeClr val="tx2"/>
          </a:solidFill>
          <a:latin typeface="Arial" panose="020B0604020202020204" pitchFamily="34" charset="0"/>
        </a:defRPr>
      </a:lvl2pPr>
      <a:lvl3pPr algn="ctr" rtl="0" fontAlgn="base">
        <a:spcBef>
          <a:spcPct val="0"/>
        </a:spcBef>
        <a:spcAft>
          <a:spcPct val="0"/>
        </a:spcAft>
        <a:defRPr sz="2800" b="1">
          <a:solidFill>
            <a:schemeClr val="tx2"/>
          </a:solidFill>
          <a:latin typeface="Arial" panose="020B0604020202020204" pitchFamily="34" charset="0"/>
        </a:defRPr>
      </a:lvl3pPr>
      <a:lvl4pPr algn="ctr" rtl="0" fontAlgn="base">
        <a:spcBef>
          <a:spcPct val="0"/>
        </a:spcBef>
        <a:spcAft>
          <a:spcPct val="0"/>
        </a:spcAft>
        <a:defRPr sz="2800" b="1">
          <a:solidFill>
            <a:schemeClr val="tx2"/>
          </a:solidFill>
          <a:latin typeface="Arial" panose="020B0604020202020204" pitchFamily="34" charset="0"/>
        </a:defRPr>
      </a:lvl4pPr>
      <a:lvl5pPr algn="ctr" rtl="0" fontAlgn="base">
        <a:spcBef>
          <a:spcPct val="0"/>
        </a:spcBef>
        <a:spcAft>
          <a:spcPct val="0"/>
        </a:spcAft>
        <a:defRPr sz="2800" b="1">
          <a:solidFill>
            <a:schemeClr val="tx2"/>
          </a:solidFill>
          <a:latin typeface="Arial" panose="020B0604020202020204" pitchFamily="34" charset="0"/>
        </a:defRPr>
      </a:lvl5pPr>
      <a:lvl6pPr marL="457200" algn="ctr" rtl="0" fontAlgn="base">
        <a:spcBef>
          <a:spcPct val="0"/>
        </a:spcBef>
        <a:spcAft>
          <a:spcPct val="0"/>
        </a:spcAft>
        <a:defRPr sz="2800" b="1">
          <a:solidFill>
            <a:schemeClr val="tx2"/>
          </a:solidFill>
          <a:latin typeface="Arial" panose="020B0604020202020204" pitchFamily="34" charset="0"/>
        </a:defRPr>
      </a:lvl6pPr>
      <a:lvl7pPr marL="914400" algn="ctr" rtl="0" fontAlgn="base">
        <a:spcBef>
          <a:spcPct val="0"/>
        </a:spcBef>
        <a:spcAft>
          <a:spcPct val="0"/>
        </a:spcAft>
        <a:defRPr sz="2800" b="1">
          <a:solidFill>
            <a:schemeClr val="tx2"/>
          </a:solidFill>
          <a:latin typeface="Arial" panose="020B0604020202020204" pitchFamily="34" charset="0"/>
        </a:defRPr>
      </a:lvl7pPr>
      <a:lvl8pPr marL="1371600" algn="ctr" rtl="0" fontAlgn="base">
        <a:spcBef>
          <a:spcPct val="0"/>
        </a:spcBef>
        <a:spcAft>
          <a:spcPct val="0"/>
        </a:spcAft>
        <a:defRPr sz="2800" b="1">
          <a:solidFill>
            <a:schemeClr val="tx2"/>
          </a:solidFill>
          <a:latin typeface="Arial" panose="020B0604020202020204" pitchFamily="34" charset="0"/>
        </a:defRPr>
      </a:lvl8pPr>
      <a:lvl9pPr marL="1828800" algn="ctr" rtl="0" fontAlgn="base">
        <a:spcBef>
          <a:spcPct val="0"/>
        </a:spcBef>
        <a:spcAft>
          <a:spcPct val="0"/>
        </a:spcAft>
        <a:defRPr sz="28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slide" Target="slide2.xml"/><Relationship Id="rId7" Type="http://schemas.openxmlformats.org/officeDocument/2006/relationships/slide" Target="slide4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6.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ifs/ch09/psych_ch09_if.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5.jpe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image" Target="../media/image16.jpeg"/><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1054100" y="762000"/>
            <a:ext cx="7010400" cy="4587875"/>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sz="3000" b="1">
                <a:solidFill>
                  <a:srgbClr val="073499"/>
                </a:solidFill>
              </a:rPr>
              <a:t>Chapter 9: Intelligence</a:t>
            </a:r>
          </a:p>
          <a:p>
            <a:pPr algn="ctr">
              <a:spcBef>
                <a:spcPct val="50000"/>
              </a:spcBef>
            </a:pPr>
            <a:endParaRPr lang="en-US" altLang="en-US" sz="2000"/>
          </a:p>
          <a:p>
            <a:pPr>
              <a:spcBef>
                <a:spcPct val="50000"/>
              </a:spcBef>
            </a:pPr>
            <a:r>
              <a:rPr lang="en-US" altLang="en-US" sz="2400" b="1"/>
              <a:t>Case Study:</a:t>
            </a:r>
            <a:r>
              <a:rPr lang="en-US" altLang="en-US" sz="2400"/>
              <a:t> </a:t>
            </a:r>
            <a:r>
              <a:rPr lang="en-US" altLang="en-US" sz="2400">
                <a:hlinkClick r:id="rId3" action="ppaction://hlinksldjump"/>
              </a:rPr>
              <a:t>What Makes a Creative Genius?</a:t>
            </a:r>
            <a:endParaRPr lang="en-US" altLang="en-US" sz="2400"/>
          </a:p>
          <a:p>
            <a:pPr>
              <a:spcBef>
                <a:spcPct val="50000"/>
              </a:spcBef>
            </a:pPr>
            <a:r>
              <a:rPr lang="en-US" altLang="en-US" sz="2400" b="1"/>
              <a:t>Section 1:</a:t>
            </a:r>
            <a:r>
              <a:rPr lang="en-US" altLang="en-US" sz="2400"/>
              <a:t> </a:t>
            </a:r>
            <a:r>
              <a:rPr lang="en-US" altLang="en-US" sz="2400">
                <a:hlinkClick r:id="rId4" action="ppaction://hlinksldjump"/>
              </a:rPr>
              <a:t>What Is Intelligence?</a:t>
            </a:r>
            <a:endParaRPr lang="en-US" altLang="en-US" sz="2400"/>
          </a:p>
          <a:p>
            <a:pPr>
              <a:spcBef>
                <a:spcPct val="50000"/>
              </a:spcBef>
            </a:pPr>
            <a:r>
              <a:rPr lang="en-US" altLang="en-US" sz="2400" b="1"/>
              <a:t>Section 2:</a:t>
            </a:r>
            <a:r>
              <a:rPr lang="en-US" altLang="en-US" sz="2400"/>
              <a:t> </a:t>
            </a:r>
            <a:r>
              <a:rPr lang="en-US" altLang="en-US" sz="2400">
                <a:hlinkClick r:id="rId5" action="ppaction://hlinksldjump"/>
              </a:rPr>
              <a:t>Measurement of Intelligence</a:t>
            </a:r>
            <a:endParaRPr lang="en-US" altLang="en-US" sz="2400"/>
          </a:p>
          <a:p>
            <a:pPr>
              <a:spcBef>
                <a:spcPct val="50000"/>
              </a:spcBef>
            </a:pPr>
            <a:r>
              <a:rPr lang="en-US" altLang="en-US" sz="2400" b="1"/>
              <a:t>Section 3:</a:t>
            </a:r>
            <a:r>
              <a:rPr lang="en-US" altLang="en-US" sz="2400"/>
              <a:t> </a:t>
            </a:r>
            <a:r>
              <a:rPr lang="en-US" altLang="en-US" sz="2400">
                <a:hlinkClick r:id="rId6" action="ppaction://hlinksldjump"/>
              </a:rPr>
              <a:t>Differences in Intelligence</a:t>
            </a:r>
            <a:endParaRPr lang="en-US" altLang="en-US" sz="2400"/>
          </a:p>
          <a:p>
            <a:pPr>
              <a:spcBef>
                <a:spcPct val="50000"/>
              </a:spcBef>
            </a:pPr>
            <a:r>
              <a:rPr lang="en-US" altLang="en-US" sz="2400" b="1"/>
              <a:t>Section 4:</a:t>
            </a:r>
            <a:r>
              <a:rPr lang="en-US" altLang="en-US" sz="2400"/>
              <a:t> </a:t>
            </a:r>
            <a:r>
              <a:rPr lang="en-US" altLang="en-US" sz="2400">
                <a:hlinkClick r:id="rId7" action="ppaction://hlinksldjump"/>
              </a:rPr>
              <a:t>What Influences Intelligence?</a:t>
            </a:r>
            <a:endParaRPr lang="en-US" altLang="en-US" sz="2400"/>
          </a:p>
          <a:p>
            <a:pPr>
              <a:spcBef>
                <a:spcPct val="50000"/>
              </a:spcBef>
            </a:pPr>
            <a:r>
              <a:rPr lang="en-US" altLang="en-US" sz="2400" b="1"/>
              <a:t>Lab:</a:t>
            </a:r>
            <a:r>
              <a:rPr lang="en-US" altLang="en-US" sz="2400"/>
              <a:t> </a:t>
            </a:r>
            <a:r>
              <a:rPr lang="en-US" altLang="en-US" sz="2400">
                <a:hlinkClick r:id="rId8" action="ppaction://hlinksldjump"/>
              </a:rPr>
              <a:t>Applying What You’ve Learned</a:t>
            </a:r>
            <a:endParaRPr lang="en-US" altLang="en-US" sz="24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05187" name="Rectangle 3"/>
          <p:cNvSpPr>
            <a:spLocks noChangeArrowheads="1"/>
          </p:cNvSpPr>
          <p:nvPr/>
        </p:nvSpPr>
        <p:spPr bwMode="auto">
          <a:xfrm>
            <a:off x="457200" y="3962400"/>
            <a:ext cx="8229600" cy="1600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Achievement refers to knowledge and skills gained from experience, whereas intelligence gives people the ability to learn from experience.</a:t>
            </a:r>
          </a:p>
        </p:txBody>
      </p:sp>
      <p:sp>
        <p:nvSpPr>
          <p:cNvPr id="605188" name="Rectangle 4"/>
          <p:cNvSpPr>
            <a:spLocks noChangeArrowheads="1"/>
          </p:cNvSpPr>
          <p:nvPr/>
        </p:nvSpPr>
        <p:spPr bwMode="auto">
          <a:xfrm>
            <a:off x="457200" y="1447800"/>
            <a:ext cx="8229600" cy="2286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Analyze</a:t>
            </a:r>
          </a:p>
          <a:p>
            <a:pPr>
              <a:lnSpc>
                <a:spcPct val="100000"/>
              </a:lnSpc>
              <a:spcBef>
                <a:spcPct val="0"/>
              </a:spcBef>
              <a:spcAft>
                <a:spcPct val="30000"/>
              </a:spcAft>
            </a:pPr>
            <a:r>
              <a:rPr lang="en-US" altLang="en-US"/>
              <a:t>What is the difference between achievement and intelligence?</a:t>
            </a:r>
          </a:p>
        </p:txBody>
      </p:sp>
      <p:sp>
        <p:nvSpPr>
          <p:cNvPr id="6051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605191" name="AutoShape 7"/>
          <p:cNvSpPr>
            <a:spLocks noChangeArrowheads="1"/>
          </p:cNvSpPr>
          <p:nvPr/>
        </p:nvSpPr>
        <p:spPr bwMode="auto">
          <a:xfrm flipH="1" flipV="1">
            <a:off x="8458200" y="3784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5191"/>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05187"/>
                                        </p:tgtEl>
                                        <p:attrNameLst>
                                          <p:attrName>style.visibility</p:attrName>
                                        </p:attrNameLst>
                                      </p:cBhvr>
                                      <p:to>
                                        <p:strVal val="visible"/>
                                      </p:to>
                                    </p:set>
                                    <p:animEffect transition="in" filter="wipe(up)">
                                      <p:cBhvr>
                                        <p:cTn id="10" dur="500"/>
                                        <p:tgtEl>
                                          <p:spTgt spid="605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animBg="1"/>
      <p:bldP spid="6051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30531" name="Rectangle 3"/>
          <p:cNvSpPr>
            <a:spLocks noChangeArrowheads="1"/>
          </p:cNvSpPr>
          <p:nvPr/>
        </p:nvSpPr>
        <p:spPr bwMode="auto">
          <a:xfrm>
            <a:off x="457200" y="3124200"/>
            <a:ext cx="8229600" cy="2514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Thurstone’s Theory of Primary Mental Abilities</a:t>
            </a:r>
            <a:endParaRPr lang="en-US" altLang="en-US" sz="2400" b="1"/>
          </a:p>
          <a:p>
            <a:pPr algn="l">
              <a:lnSpc>
                <a:spcPct val="100000"/>
              </a:lnSpc>
              <a:spcBef>
                <a:spcPct val="0"/>
              </a:spcBef>
              <a:spcAft>
                <a:spcPct val="30000"/>
              </a:spcAft>
              <a:buFontTx/>
              <a:buChar char="•"/>
            </a:pPr>
            <a:r>
              <a:rPr lang="en-US" altLang="en-US" sz="2000"/>
              <a:t>There are seven “primary mental abilities.”</a:t>
            </a:r>
          </a:p>
          <a:p>
            <a:pPr algn="l">
              <a:lnSpc>
                <a:spcPct val="100000"/>
              </a:lnSpc>
              <a:spcBef>
                <a:spcPct val="0"/>
              </a:spcBef>
              <a:spcAft>
                <a:spcPct val="30000"/>
              </a:spcAft>
              <a:buFontTx/>
              <a:buChar char="•"/>
            </a:pPr>
            <a:r>
              <a:rPr lang="en-US" altLang="en-US" sz="2000"/>
              <a:t>They are: word fluency, verbal comprehension, spatial visualization, facility with numbers, memory, reasoning, and perceptual speed.</a:t>
            </a:r>
          </a:p>
        </p:txBody>
      </p:sp>
      <p:sp>
        <p:nvSpPr>
          <p:cNvPr id="1430532" name="Rectangle 4"/>
          <p:cNvSpPr>
            <a:spLocks noChangeArrowheads="1"/>
          </p:cNvSpPr>
          <p:nvPr/>
        </p:nvSpPr>
        <p:spPr bwMode="auto">
          <a:xfrm>
            <a:off x="457200" y="1143000"/>
            <a:ext cx="8229600" cy="1828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Spearman’s Two-factor Theory</a:t>
            </a:r>
            <a:endParaRPr lang="en-US" altLang="en-US" sz="2400" b="1"/>
          </a:p>
          <a:p>
            <a:pPr algn="l">
              <a:lnSpc>
                <a:spcPct val="100000"/>
              </a:lnSpc>
              <a:spcBef>
                <a:spcPct val="0"/>
              </a:spcBef>
              <a:spcAft>
                <a:spcPct val="30000"/>
              </a:spcAft>
              <a:buFontTx/>
              <a:buChar char="•"/>
            </a:pPr>
            <a:r>
              <a:rPr lang="en-US" altLang="en-US" sz="2000"/>
              <a:t>The </a:t>
            </a:r>
            <a:r>
              <a:rPr lang="en-US" altLang="en-US" sz="2000" i="1"/>
              <a:t>g</a:t>
            </a:r>
            <a:r>
              <a:rPr lang="en-US" altLang="en-US" sz="2000"/>
              <a:t> factor, or general intelligence, represents the abilities to reason and to solve problems.</a:t>
            </a:r>
          </a:p>
          <a:p>
            <a:pPr algn="l">
              <a:lnSpc>
                <a:spcPct val="100000"/>
              </a:lnSpc>
              <a:spcBef>
                <a:spcPct val="0"/>
              </a:spcBef>
              <a:spcAft>
                <a:spcPct val="30000"/>
              </a:spcAft>
              <a:buFontTx/>
              <a:buChar char="•"/>
            </a:pPr>
            <a:r>
              <a:rPr lang="en-US" altLang="en-US" sz="2000"/>
              <a:t>Specific, or </a:t>
            </a:r>
            <a:r>
              <a:rPr lang="en-US" altLang="en-US" sz="2000" i="1"/>
              <a:t>s</a:t>
            </a:r>
            <a:r>
              <a:rPr lang="en-US" altLang="en-US" sz="2000"/>
              <a:t>, factors account for people’s specific abilities. </a:t>
            </a:r>
          </a:p>
        </p:txBody>
      </p:sp>
      <p:sp>
        <p:nvSpPr>
          <p:cNvPr id="1430533"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Theories of Intelligence</a:t>
            </a:r>
            <a:endParaRPr lang="en-US" altLang="en-US">
              <a:solidFill>
                <a:srgbClr val="FFCC00"/>
              </a:solidFill>
            </a:endParaRPr>
          </a:p>
        </p:txBody>
      </p:sp>
      <p:sp>
        <p:nvSpPr>
          <p:cNvPr id="1430534" name="AutoShape 6"/>
          <p:cNvSpPr>
            <a:spLocks noChangeArrowheads="1"/>
          </p:cNvSpPr>
          <p:nvPr/>
        </p:nvSpPr>
        <p:spPr bwMode="auto">
          <a:xfrm flipH="1" flipV="1">
            <a:off x="8458200" y="3048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3053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430531"/>
                                        </p:tgtEl>
                                        <p:attrNameLst>
                                          <p:attrName>style.visibility</p:attrName>
                                        </p:attrNameLst>
                                      </p:cBhvr>
                                      <p:to>
                                        <p:strVal val="visible"/>
                                      </p:to>
                                    </p:set>
                                    <p:animEffect transition="in" filter="wipe(up)">
                                      <p:cBhvr>
                                        <p:cTn id="10" dur="500"/>
                                        <p:tgtEl>
                                          <p:spTgt spid="1430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531" grpId="0" animBg="1"/>
      <p:bldP spid="14305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32579" name="Rectangle 3"/>
          <p:cNvSpPr>
            <a:spLocks noChangeArrowheads="1"/>
          </p:cNvSpPr>
          <p:nvPr/>
        </p:nvSpPr>
        <p:spPr bwMode="auto">
          <a:xfrm>
            <a:off x="457200" y="3352800"/>
            <a:ext cx="8229600" cy="2587625"/>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Sternberg’s Triarchic Theory</a:t>
            </a:r>
            <a:r>
              <a:rPr lang="en-US" altLang="en-US" sz="2400" b="1"/>
              <a:t> </a:t>
            </a:r>
          </a:p>
          <a:p>
            <a:pPr algn="l">
              <a:lnSpc>
                <a:spcPct val="100000"/>
              </a:lnSpc>
              <a:spcBef>
                <a:spcPct val="0"/>
              </a:spcBef>
              <a:spcAft>
                <a:spcPct val="25000"/>
              </a:spcAft>
              <a:buFontTx/>
              <a:buChar char="•"/>
            </a:pPr>
            <a:r>
              <a:rPr lang="en-US" altLang="en-US" sz="2000"/>
              <a:t>Intelligence has three factors: analytical intelligence, creative intelligence, and practical intelligence.</a:t>
            </a:r>
          </a:p>
          <a:p>
            <a:pPr algn="l">
              <a:lnSpc>
                <a:spcPct val="100000"/>
              </a:lnSpc>
              <a:spcBef>
                <a:spcPct val="0"/>
              </a:spcBef>
              <a:spcAft>
                <a:spcPct val="25000"/>
              </a:spcAft>
              <a:buFontTx/>
              <a:buChar char="•"/>
            </a:pPr>
            <a:r>
              <a:rPr lang="en-US" altLang="en-US" sz="2000"/>
              <a:t>People use more than one factor at the same time.</a:t>
            </a:r>
            <a:endParaRPr lang="en-US" altLang="en-US" sz="2000">
              <a:cs typeface="Arial" panose="020B0604020202020204" pitchFamily="34" charset="0"/>
            </a:endParaRPr>
          </a:p>
        </p:txBody>
      </p:sp>
      <p:sp>
        <p:nvSpPr>
          <p:cNvPr id="1432580" name="Rectangle 4"/>
          <p:cNvSpPr>
            <a:spLocks noChangeArrowheads="1"/>
          </p:cNvSpPr>
          <p:nvPr/>
        </p:nvSpPr>
        <p:spPr bwMode="auto">
          <a:xfrm>
            <a:off x="457200" y="685800"/>
            <a:ext cx="8229600" cy="2590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Gardner’s Theory of Multiple Intelligences  </a:t>
            </a:r>
          </a:p>
          <a:p>
            <a:pPr algn="l">
              <a:lnSpc>
                <a:spcPct val="100000"/>
              </a:lnSpc>
              <a:spcAft>
                <a:spcPct val="25000"/>
              </a:spcAft>
              <a:buFontTx/>
              <a:buChar char="•"/>
            </a:pPr>
            <a:r>
              <a:rPr lang="en-US" altLang="en-US" sz="2000"/>
              <a:t>There are nine types of intelligences that are independent of one another.</a:t>
            </a:r>
          </a:p>
          <a:p>
            <a:pPr algn="l">
              <a:lnSpc>
                <a:spcPct val="100000"/>
              </a:lnSpc>
              <a:spcAft>
                <a:spcPct val="25000"/>
              </a:spcAft>
              <a:buFontTx/>
              <a:buChar char="•"/>
            </a:pPr>
            <a:r>
              <a:rPr lang="en-US" altLang="en-US" sz="2000"/>
              <a:t>They are: verbal or linguistic; logical-mathematical; visual-spatial, bodily-kinesthetic, musical-rhythmic, intrapersonal, interpersonal, naturalist, and existential.</a:t>
            </a:r>
          </a:p>
        </p:txBody>
      </p:sp>
      <p:sp>
        <p:nvSpPr>
          <p:cNvPr id="1432581" name="AutoShape 5"/>
          <p:cNvSpPr>
            <a:spLocks noChangeArrowheads="1"/>
          </p:cNvSpPr>
          <p:nvPr/>
        </p:nvSpPr>
        <p:spPr bwMode="auto">
          <a:xfrm flipH="1" flipV="1">
            <a:off x="8458200" y="33401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32580"/>
                                        </p:tgtEl>
                                        <p:attrNameLst>
                                          <p:attrName>style.visibility</p:attrName>
                                        </p:attrNameLst>
                                      </p:cBhvr>
                                      <p:to>
                                        <p:strVal val="visible"/>
                                      </p:to>
                                    </p:set>
                                    <p:animEffect transition="in" filter="wipe(up)">
                                      <p:cBhvr>
                                        <p:cTn id="7" dur="500"/>
                                        <p:tgtEl>
                                          <p:spTgt spid="143258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325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32581"/>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1" fill="hold" grpId="0" nodeType="afterEffect">
                                  <p:stCondLst>
                                    <p:cond delay="0"/>
                                  </p:stCondLst>
                                  <p:childTnLst>
                                    <p:set>
                                      <p:cBhvr>
                                        <p:cTn id="17" dur="1" fill="hold">
                                          <p:stCondLst>
                                            <p:cond delay="0"/>
                                          </p:stCondLst>
                                        </p:cTn>
                                        <p:tgtEl>
                                          <p:spTgt spid="1432579"/>
                                        </p:tgtEl>
                                        <p:attrNameLst>
                                          <p:attrName>style.visibility</p:attrName>
                                        </p:attrNameLst>
                                      </p:cBhvr>
                                      <p:to>
                                        <p:strVal val="visible"/>
                                      </p:to>
                                    </p:set>
                                    <p:animEffect transition="in" filter="wipe(up)">
                                      <p:cBhvr>
                                        <p:cTn id="18" dur="500"/>
                                        <p:tgtEl>
                                          <p:spTgt spid="1432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579" grpId="0" animBg="1"/>
      <p:bldP spid="1432580" grpId="0" animBg="1"/>
      <p:bldP spid="1432581" grpId="0" animBg="1"/>
      <p:bldP spid="143258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8979" name="Picture 3" descr="psych_2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800" y="685800"/>
            <a:ext cx="4225925"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278979"/>
                                        </p:tgtEl>
                                        <p:attrNameLst>
                                          <p:attrName>style.visibility</p:attrName>
                                        </p:attrNameLst>
                                      </p:cBhvr>
                                      <p:to>
                                        <p:strVal val="visible"/>
                                      </p:to>
                                    </p:set>
                                    <p:animEffect transition="in" filter="slide(fromLeft)">
                                      <p:cBhvr>
                                        <p:cTn id="7" dur="1000"/>
                                        <p:tgtEl>
                                          <p:spTgt spid="1278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1026"/>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34627" name="Rectangle 1027"/>
          <p:cNvSpPr>
            <a:spLocks noChangeArrowheads="1"/>
          </p:cNvSpPr>
          <p:nvPr/>
        </p:nvSpPr>
        <p:spPr bwMode="auto">
          <a:xfrm>
            <a:off x="457200" y="1143000"/>
            <a:ext cx="8229600" cy="2590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Emotional Intelligence</a:t>
            </a:r>
            <a:endParaRPr lang="en-US" altLang="en-US" sz="2400" b="1"/>
          </a:p>
          <a:p>
            <a:pPr algn="l">
              <a:lnSpc>
                <a:spcPct val="100000"/>
              </a:lnSpc>
              <a:spcBef>
                <a:spcPct val="0"/>
              </a:spcBef>
              <a:spcAft>
                <a:spcPct val="30000"/>
              </a:spcAft>
              <a:buFontTx/>
              <a:buChar char="•"/>
            </a:pPr>
            <a:r>
              <a:rPr lang="en-US" altLang="en-US" sz="2000"/>
              <a:t>The emotional intelligence theory consists of five factors that are involved with success in school or on the job. </a:t>
            </a:r>
          </a:p>
          <a:p>
            <a:pPr algn="l">
              <a:lnSpc>
                <a:spcPct val="100000"/>
              </a:lnSpc>
              <a:spcBef>
                <a:spcPct val="0"/>
              </a:spcBef>
              <a:spcAft>
                <a:spcPct val="30000"/>
              </a:spcAft>
              <a:buFontTx/>
              <a:buChar char="•"/>
            </a:pPr>
            <a:r>
              <a:rPr lang="en-US" altLang="en-US" sz="2000"/>
              <a:t>The five factors are: self-awareness, mood management, self-motivation, impulse control, and people skills. </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281027" name="Rectangle 3"/>
          <p:cNvSpPr>
            <a:spLocks noChangeArrowheads="1"/>
          </p:cNvSpPr>
          <p:nvPr/>
        </p:nvSpPr>
        <p:spPr bwMode="auto">
          <a:xfrm>
            <a:off x="457200" y="3886200"/>
            <a:ext cx="8229600" cy="2057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400" i="1"/>
              <a:t>Spearman’s two-factor theory; general intelligence, or </a:t>
            </a:r>
            <a:r>
              <a:rPr lang="en-US" altLang="en-US" sz="2400"/>
              <a:t>g,</a:t>
            </a:r>
            <a:r>
              <a:rPr lang="en-US" altLang="en-US" sz="2400" i="1"/>
              <a:t> represents abilities to reason, solve problems, underlies intellectual abilities.</a:t>
            </a:r>
            <a:endParaRPr lang="en-US" altLang="en-US" sz="2400"/>
          </a:p>
        </p:txBody>
      </p:sp>
      <p:sp>
        <p:nvSpPr>
          <p:cNvPr id="1281028" name="Rectangle 4"/>
          <p:cNvSpPr>
            <a:spLocks noChangeArrowheads="1"/>
          </p:cNvSpPr>
          <p:nvPr/>
        </p:nvSpPr>
        <p:spPr bwMode="auto">
          <a:xfrm>
            <a:off x="457200" y="1447800"/>
            <a:ext cx="8229600" cy="2286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Name and describe the theory of intelligence that suggested that there was a single, basic intelligence.</a:t>
            </a:r>
          </a:p>
        </p:txBody>
      </p:sp>
      <p:sp>
        <p:nvSpPr>
          <p:cNvPr id="128102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281030" name="AutoShape 6"/>
          <p:cNvSpPr>
            <a:spLocks noChangeArrowheads="1"/>
          </p:cNvSpPr>
          <p:nvPr/>
        </p:nvSpPr>
        <p:spPr bwMode="auto">
          <a:xfrm flipH="1" flipV="1">
            <a:off x="8458200" y="37973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8103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281027"/>
                                        </p:tgtEl>
                                        <p:attrNameLst>
                                          <p:attrName>style.visibility</p:attrName>
                                        </p:attrNameLst>
                                      </p:cBhvr>
                                      <p:to>
                                        <p:strVal val="visible"/>
                                      </p:to>
                                    </p:set>
                                    <p:animEffect transition="in" filter="wipe(up)">
                                      <p:cBhvr>
                                        <p:cTn id="10" dur="500"/>
                                        <p:tgtEl>
                                          <p:spTgt spid="128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027" grpId="0" animBg="1"/>
      <p:bldP spid="12810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37955" name="Rectangle 3"/>
          <p:cNvSpPr>
            <a:spLocks noChangeArrowheads="1"/>
          </p:cNvSpPr>
          <p:nvPr/>
        </p:nvSpPr>
        <p:spPr bwMode="auto">
          <a:xfrm>
            <a:off x="381000" y="1371600"/>
            <a:ext cx="8229600" cy="3124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Measurement of Intelligence</a:t>
            </a:r>
          </a:p>
          <a:p>
            <a:pPr algn="l">
              <a:lnSpc>
                <a:spcPct val="100000"/>
              </a:lnSpc>
              <a:spcBef>
                <a:spcPct val="0"/>
              </a:spcBef>
              <a:spcAft>
                <a:spcPct val="30000"/>
              </a:spcAft>
              <a:buFontTx/>
              <a:buChar char="•"/>
            </a:pPr>
            <a:r>
              <a:rPr lang="en-US" altLang="en-US" sz="2400"/>
              <a:t>Psychologists use tests to measure a person’s intelligence.</a:t>
            </a:r>
          </a:p>
          <a:p>
            <a:pPr algn="l">
              <a:lnSpc>
                <a:spcPct val="100000"/>
              </a:lnSpc>
              <a:spcBef>
                <a:spcPct val="0"/>
              </a:spcBef>
              <a:spcAft>
                <a:spcPct val="30000"/>
              </a:spcAft>
              <a:buFontTx/>
              <a:buChar char="•"/>
            </a:pPr>
            <a:r>
              <a:rPr lang="en-US" altLang="en-US" sz="2400"/>
              <a:t>Intelligence tests must be both reliable and valid.</a:t>
            </a:r>
          </a:p>
          <a:p>
            <a:pPr algn="l">
              <a:lnSpc>
                <a:spcPct val="100000"/>
              </a:lnSpc>
              <a:spcBef>
                <a:spcPct val="0"/>
              </a:spcBef>
              <a:spcAft>
                <a:spcPct val="30000"/>
              </a:spcAft>
              <a:buFontTx/>
              <a:buChar char="•"/>
            </a:pPr>
            <a:r>
              <a:rPr lang="en-US" altLang="en-US" sz="2400"/>
              <a:t>Problems with the use and design of intelligence tests have led to some controversies.</a:t>
            </a:r>
          </a:p>
        </p:txBody>
      </p:sp>
      <p:sp>
        <p:nvSpPr>
          <p:cNvPr id="63795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2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7955"/>
                                        </p:tgtEl>
                                        <p:attrNameLst>
                                          <p:attrName>style.visibility</p:attrName>
                                        </p:attrNameLst>
                                      </p:cBhvr>
                                      <p:to>
                                        <p:strVal val="visible"/>
                                      </p:to>
                                    </p:set>
                                    <p:animEffect transition="in" filter="wipe(up)">
                                      <p:cBhvr>
                                        <p:cTn id="7" dur="1000"/>
                                        <p:tgtEl>
                                          <p:spTgt spid="637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40003" name="Rectangle 3"/>
          <p:cNvSpPr>
            <a:spLocks noChangeArrowheads="1"/>
          </p:cNvSpPr>
          <p:nvPr/>
        </p:nvSpPr>
        <p:spPr bwMode="auto">
          <a:xfrm>
            <a:off x="457200" y="2971800"/>
            <a:ext cx="8229600" cy="2362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are the two most widely used intelligence tests?</a:t>
            </a:r>
          </a:p>
          <a:p>
            <a:pPr algn="l">
              <a:lnSpc>
                <a:spcPct val="100000"/>
              </a:lnSpc>
              <a:spcBef>
                <a:spcPct val="0"/>
              </a:spcBef>
              <a:spcAft>
                <a:spcPct val="30000"/>
              </a:spcAft>
              <a:buFontTx/>
              <a:buChar char="•"/>
            </a:pPr>
            <a:r>
              <a:rPr lang="en-US" altLang="en-US" sz="2000"/>
              <a:t>How are test reliability and validity measured?</a:t>
            </a:r>
          </a:p>
          <a:p>
            <a:pPr algn="l">
              <a:lnSpc>
                <a:spcPct val="100000"/>
              </a:lnSpc>
              <a:spcBef>
                <a:spcPct val="0"/>
              </a:spcBef>
              <a:spcAft>
                <a:spcPct val="30000"/>
              </a:spcAft>
              <a:buFontTx/>
              <a:buChar char="•"/>
            </a:pPr>
            <a:r>
              <a:rPr lang="en-US" altLang="en-US" sz="2000"/>
              <a:t>What are some controversies and problems associated with intelligence tests?</a:t>
            </a:r>
          </a:p>
        </p:txBody>
      </p:sp>
      <p:sp>
        <p:nvSpPr>
          <p:cNvPr id="640004"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Psychologists have developed different kinds of intelligence tests. To be useful, the tests must be reliable and valid.</a:t>
            </a:r>
          </a:p>
        </p:txBody>
      </p:sp>
      <p:sp>
        <p:nvSpPr>
          <p:cNvPr id="640005"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Measurement of Intelligence</a:t>
            </a:r>
            <a:endParaRPr lang="en-US" altLang="en-US">
              <a:solidFill>
                <a:srgbClr val="FFCC00"/>
              </a:solidFill>
            </a:endParaRPr>
          </a:p>
        </p:txBody>
      </p:sp>
      <p:sp>
        <p:nvSpPr>
          <p:cNvPr id="640006" name="AutoShape 6"/>
          <p:cNvSpPr>
            <a:spLocks noChangeArrowheads="1"/>
          </p:cNvSpPr>
          <p:nvPr/>
        </p:nvSpPr>
        <p:spPr bwMode="auto">
          <a:xfrm flipH="1" flipV="1">
            <a:off x="8458200" y="28067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000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40003"/>
                                        </p:tgtEl>
                                        <p:attrNameLst>
                                          <p:attrName>style.visibility</p:attrName>
                                        </p:attrNameLst>
                                      </p:cBhvr>
                                      <p:to>
                                        <p:strVal val="visible"/>
                                      </p:to>
                                    </p:set>
                                    <p:animEffect transition="in" filter="wipe(up)">
                                      <p:cBhvr>
                                        <p:cTn id="10" dur="500"/>
                                        <p:tgtEl>
                                          <p:spTgt spid="640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animBg="1"/>
      <p:bldP spid="6400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642053" name="Picture 5" descr="psych_2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736600"/>
            <a:ext cx="5105400" cy="5054600"/>
          </a:xfrm>
          <a:prstGeom prst="rect">
            <a:avLst/>
          </a:prstGeom>
          <a:noFill/>
          <a:extLst>
            <a:ext uri="{909E8E84-426E-40DD-AFC4-6F175D3DCCD1}">
              <a14:hiddenFill xmlns:a14="http://schemas.microsoft.com/office/drawing/2010/main">
                <a:solidFill>
                  <a:srgbClr val="FFFFFF"/>
                </a:solidFill>
              </a14:hiddenFill>
            </a:ext>
          </a:extLst>
        </p:spPr>
      </p:pic>
      <p:sp>
        <p:nvSpPr>
          <p:cNvPr id="642055" name="Text Box 7"/>
          <p:cNvSpPr txBox="1">
            <a:spLocks noChangeArrowheads="1"/>
          </p:cNvSpPr>
          <p:nvPr/>
        </p:nvSpPr>
        <p:spPr bwMode="auto">
          <a:xfrm>
            <a:off x="5867400" y="2589213"/>
            <a:ext cx="2971800" cy="1296987"/>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Why do scores keep rising on intelligence tests?</a:t>
            </a:r>
          </a:p>
        </p:txBody>
      </p:sp>
      <p:pic>
        <p:nvPicPr>
          <p:cNvPr id="642056" name="Picture 8"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42053"/>
                                        </p:tgtEl>
                                        <p:attrNameLst>
                                          <p:attrName>style.visibility</p:attrName>
                                        </p:attrNameLst>
                                      </p:cBhvr>
                                      <p:to>
                                        <p:strVal val="visible"/>
                                      </p:to>
                                    </p:set>
                                    <p:animEffect transition="in" filter="dissolve">
                                      <p:cBhvr>
                                        <p:cTn id="7" dur="1000"/>
                                        <p:tgtEl>
                                          <p:spTgt spid="64205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42055"/>
                                        </p:tgtEl>
                                        <p:attrNameLst>
                                          <p:attrName>style.visibility</p:attrName>
                                        </p:attrNameLst>
                                      </p:cBhvr>
                                      <p:to>
                                        <p:strVal val="visible"/>
                                      </p:to>
                                    </p:set>
                                    <p:animEffect transition="in" filter="wipe(left)">
                                      <p:cBhvr>
                                        <p:cTn id="11" dur="500"/>
                                        <p:tgtEl>
                                          <p:spTgt spid="64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Text Box 2"/>
          <p:cNvSpPr txBox="1">
            <a:spLocks noChangeArrowheads="1"/>
          </p:cNvSpPr>
          <p:nvPr/>
        </p:nvSpPr>
        <p:spPr bwMode="auto">
          <a:xfrm>
            <a:off x="457200" y="1447800"/>
            <a:ext cx="4038600" cy="4648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The Stanford-Binet Scale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Original test first used in 1905</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Gave a score called a </a:t>
            </a:r>
            <a:r>
              <a:rPr lang="en-US" altLang="en-US" sz="1800" b="1">
                <a:latin typeface="Arial" panose="020B0604020202020204" pitchFamily="34" charset="0"/>
              </a:rPr>
              <a:t>mental age </a:t>
            </a:r>
            <a:r>
              <a:rPr lang="en-US" altLang="en-US" sz="1800">
                <a:latin typeface="Arial" panose="020B0604020202020204" pitchFamily="34" charset="0"/>
              </a:rPr>
              <a:t>(MA), which shows the intellectual level at which a child is functioning</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After 1916, known as the Stanford-Binet Intelligence Scale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Version used today gives an </a:t>
            </a:r>
            <a:r>
              <a:rPr lang="en-US" altLang="en-US" sz="1800" b="1">
                <a:latin typeface="Arial" panose="020B0604020202020204" pitchFamily="34" charset="0"/>
              </a:rPr>
              <a:t>intelligence quotient </a:t>
            </a:r>
            <a:r>
              <a:rPr lang="en-US" altLang="en-US" sz="1800">
                <a:latin typeface="Arial" panose="020B0604020202020204" pitchFamily="34" charset="0"/>
              </a:rPr>
              <a:t>(IQ), or a number that reflects the relationship between mental age and chronological age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IQ is an example of a </a:t>
            </a:r>
            <a:r>
              <a:rPr lang="en-US" altLang="en-US" sz="1800" b="1">
                <a:latin typeface="Arial" panose="020B0604020202020204" pitchFamily="34" charset="0"/>
              </a:rPr>
              <a:t>transformed score</a:t>
            </a:r>
            <a:endParaRPr lang="en-US" altLang="en-US" sz="1800">
              <a:latin typeface="Arial" panose="020B0604020202020204" pitchFamily="34" charset="0"/>
            </a:endParaRPr>
          </a:p>
        </p:txBody>
      </p:sp>
      <p:sp>
        <p:nvSpPr>
          <p:cNvPr id="1330179" name="Text Box 3"/>
          <p:cNvSpPr txBox="1">
            <a:spLocks noChangeArrowheads="1"/>
          </p:cNvSpPr>
          <p:nvPr/>
        </p:nvSpPr>
        <p:spPr bwMode="auto">
          <a:xfrm>
            <a:off x="4648200" y="1447800"/>
            <a:ext cx="4038600" cy="46482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The Wechsler Scales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Revised Wechsler Adult Intelligence Scale (WAIS-R) has subtests, each measuring a different intellectual skill</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Scales do not use mental age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Scales measure both verbal and nonverbal abilities</a:t>
            </a:r>
            <a:endParaRPr lang="en-US" altLang="en-US" sz="1800">
              <a:latin typeface="Arial" panose="020B0604020202020204" pitchFamily="34" charset="0"/>
              <a:cs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WAIS-R scores based on comparisons of a person’s answers with the answers of others in the same age group</a:t>
            </a:r>
          </a:p>
        </p:txBody>
      </p:sp>
      <p:sp>
        <p:nvSpPr>
          <p:cNvPr id="133018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Two Intelligence Tests</a:t>
            </a:r>
            <a:endParaRPr lang="en-US" altLang="en-US">
              <a:solidFill>
                <a:srgbClr val="FFCC00"/>
              </a:solidFill>
            </a:endParaRPr>
          </a:p>
        </p:txBody>
      </p:sp>
      <p:sp>
        <p:nvSpPr>
          <p:cNvPr id="1330181" name="AutoShape 5"/>
          <p:cNvSpPr>
            <a:spLocks noChangeArrowheads="1"/>
          </p:cNvSpPr>
          <p:nvPr/>
        </p:nvSpPr>
        <p:spPr bwMode="auto">
          <a:xfrm flipH="1" flipV="1">
            <a:off x="42291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0178"/>
                                        </p:tgtEl>
                                        <p:attrNameLst>
                                          <p:attrName>style.visibility</p:attrName>
                                        </p:attrNameLst>
                                      </p:cBhvr>
                                      <p:to>
                                        <p:strVal val="visible"/>
                                      </p:to>
                                    </p:set>
                                    <p:animEffect transition="in" filter="wipe(left)">
                                      <p:cBhvr>
                                        <p:cTn id="7" dur="500"/>
                                        <p:tgtEl>
                                          <p:spTgt spid="1330178"/>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301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30181"/>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330179"/>
                                        </p:tgtEl>
                                        <p:attrNameLst>
                                          <p:attrName>style.visibility</p:attrName>
                                        </p:attrNameLst>
                                      </p:cBhvr>
                                      <p:to>
                                        <p:strVal val="visible"/>
                                      </p:to>
                                    </p:set>
                                    <p:animEffect transition="in" filter="wipe(right)">
                                      <p:cBhvr>
                                        <p:cTn id="18" dur="500"/>
                                        <p:tgtEl>
                                          <p:spTgt spid="133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78" grpId="0" animBg="1"/>
      <p:bldP spid="1330179" grpId="0" animBg="1"/>
      <p:bldP spid="1330181" grpId="0" animBg="1"/>
      <p:bldP spid="1330181"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22" name="Text Box 2"/>
          <p:cNvSpPr txBox="1">
            <a:spLocks noChangeArrowheads="1"/>
          </p:cNvSpPr>
          <p:nvPr/>
        </p:nvSpPr>
        <p:spPr bwMode="auto">
          <a:xfrm>
            <a:off x="457200" y="1295400"/>
            <a:ext cx="8229600" cy="1219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000">
                <a:latin typeface="Arial" panose="020B0604020202020204" pitchFamily="34" charset="0"/>
              </a:rPr>
              <a:t>Harvard psychologist Howard Gardner studied some of the most creative people of the 1900s and developed a set of characteristics that describe an Exceptional Creator.</a:t>
            </a:r>
            <a:r>
              <a:rPr lang="en-US" altLang="en-US">
                <a:latin typeface="Arial" panose="020B0604020202020204" pitchFamily="34" charset="0"/>
              </a:rPr>
              <a:t> </a:t>
            </a:r>
          </a:p>
        </p:txBody>
      </p:sp>
      <p:grpSp>
        <p:nvGrpSpPr>
          <p:cNvPr id="798723" name="Group 3"/>
          <p:cNvGrpSpPr>
            <a:grpSpLocks/>
          </p:cNvGrpSpPr>
          <p:nvPr/>
        </p:nvGrpSpPr>
        <p:grpSpPr bwMode="auto">
          <a:xfrm>
            <a:off x="457200" y="2590800"/>
            <a:ext cx="4038600" cy="3429000"/>
            <a:chOff x="288" y="2166"/>
            <a:chExt cx="2448" cy="1338"/>
          </a:xfrm>
        </p:grpSpPr>
        <p:sp>
          <p:nvSpPr>
            <p:cNvPr id="798724"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Sigmund Freud</a:t>
              </a:r>
            </a:p>
            <a:p>
              <a:pPr eaLnBrk="1" hangingPunct="1">
                <a:spcBef>
                  <a:spcPct val="20000"/>
                </a:spcBef>
                <a:buFontTx/>
                <a:buChar char="•"/>
              </a:pPr>
              <a:r>
                <a:rPr lang="en-US" altLang="en-US" sz="2000">
                  <a:latin typeface="Arial" panose="020B0604020202020204" pitchFamily="34" charset="0"/>
                </a:rPr>
                <a:t>Albert Einstein</a:t>
              </a:r>
            </a:p>
            <a:p>
              <a:pPr eaLnBrk="1" hangingPunct="1">
                <a:spcBef>
                  <a:spcPct val="20000"/>
                </a:spcBef>
                <a:buFontTx/>
                <a:buChar char="•"/>
              </a:pPr>
              <a:r>
                <a:rPr lang="en-US" altLang="en-US" sz="2000">
                  <a:latin typeface="Arial" panose="020B0604020202020204" pitchFamily="34" charset="0"/>
                </a:rPr>
                <a:t>Pablo Picasso</a:t>
              </a:r>
            </a:p>
            <a:p>
              <a:pPr eaLnBrk="1" hangingPunct="1">
                <a:spcBef>
                  <a:spcPct val="20000"/>
                </a:spcBef>
                <a:buFontTx/>
                <a:buChar char="•"/>
              </a:pPr>
              <a:r>
                <a:rPr lang="en-US" altLang="en-US" sz="2000">
                  <a:latin typeface="Arial" panose="020B0604020202020204" pitchFamily="34" charset="0"/>
                </a:rPr>
                <a:t>Igor Stravinsky</a:t>
              </a:r>
            </a:p>
            <a:p>
              <a:pPr eaLnBrk="1" hangingPunct="1">
                <a:spcBef>
                  <a:spcPct val="20000"/>
                </a:spcBef>
                <a:buFontTx/>
                <a:buChar char="•"/>
              </a:pPr>
              <a:r>
                <a:rPr lang="en-US" altLang="en-US" sz="2000">
                  <a:latin typeface="Arial" panose="020B0604020202020204" pitchFamily="34" charset="0"/>
                </a:rPr>
                <a:t>T. S. Eliot</a:t>
              </a:r>
            </a:p>
            <a:p>
              <a:pPr eaLnBrk="1" hangingPunct="1">
                <a:spcBef>
                  <a:spcPct val="20000"/>
                </a:spcBef>
                <a:buFontTx/>
                <a:buChar char="•"/>
              </a:pPr>
              <a:r>
                <a:rPr lang="en-US" altLang="en-US" sz="2000">
                  <a:latin typeface="Arial" panose="020B0604020202020204" pitchFamily="34" charset="0"/>
                </a:rPr>
                <a:t>Martha Graham</a:t>
              </a:r>
            </a:p>
            <a:p>
              <a:pPr eaLnBrk="1" hangingPunct="1">
                <a:spcBef>
                  <a:spcPct val="20000"/>
                </a:spcBef>
                <a:buFontTx/>
                <a:buChar char="•"/>
              </a:pPr>
              <a:r>
                <a:rPr lang="en-US" altLang="en-US" sz="2000">
                  <a:latin typeface="Arial" panose="020B0604020202020204" pitchFamily="34" charset="0"/>
                </a:rPr>
                <a:t>Mohandas Gandhi</a:t>
              </a:r>
            </a:p>
          </p:txBody>
        </p:sp>
        <p:sp>
          <p:nvSpPr>
            <p:cNvPr id="798725"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People in Gardner’s Study</a:t>
              </a:r>
              <a:endParaRPr lang="en-US" altLang="en-US" sz="2000" b="1">
                <a:latin typeface="Arial" panose="020B0604020202020204" pitchFamily="34" charset="0"/>
              </a:endParaRPr>
            </a:p>
          </p:txBody>
        </p:sp>
      </p:grpSp>
      <p:sp>
        <p:nvSpPr>
          <p:cNvPr id="798726" name="Rectangle 6"/>
          <p:cNvSpPr>
            <a:spLocks noChangeArrowheads="1"/>
          </p:cNvSpPr>
          <p:nvPr/>
        </p:nvSpPr>
        <p:spPr bwMode="auto">
          <a:xfrm>
            <a:off x="381000" y="6096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Case Study: What Makes a Creative Genius?</a:t>
            </a:r>
            <a:endParaRPr lang="en-US" altLang="en-US">
              <a:solidFill>
                <a:srgbClr val="FFCC00"/>
              </a:solidFill>
            </a:endParaRPr>
          </a:p>
        </p:txBody>
      </p:sp>
      <p:grpSp>
        <p:nvGrpSpPr>
          <p:cNvPr id="798727" name="Group 7"/>
          <p:cNvGrpSpPr>
            <a:grpSpLocks/>
          </p:cNvGrpSpPr>
          <p:nvPr/>
        </p:nvGrpSpPr>
        <p:grpSpPr bwMode="auto">
          <a:xfrm>
            <a:off x="4495800" y="2590800"/>
            <a:ext cx="4038600" cy="3352800"/>
            <a:chOff x="288" y="2166"/>
            <a:chExt cx="2448" cy="1338"/>
          </a:xfrm>
        </p:grpSpPr>
        <p:sp>
          <p:nvSpPr>
            <p:cNvPr id="798728"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Using what he learned, Gardner developed an imaginary person who combines common characteristics of creative people.</a:t>
              </a:r>
            </a:p>
            <a:p>
              <a:pPr eaLnBrk="1" hangingPunct="1">
                <a:spcBef>
                  <a:spcPct val="20000"/>
                </a:spcBef>
                <a:buFontTx/>
                <a:buChar char="•"/>
              </a:pPr>
              <a:r>
                <a:rPr lang="en-US" altLang="en-US" sz="2000">
                  <a:latin typeface="Arial" panose="020B0604020202020204" pitchFamily="34" charset="0"/>
                </a:rPr>
                <a:t>He called the imaginary person an Exceptional Creator.</a:t>
              </a:r>
            </a:p>
          </p:txBody>
        </p:sp>
        <p:sp>
          <p:nvSpPr>
            <p:cNvPr id="798729"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The Exceptional Creator</a:t>
              </a:r>
              <a:endParaRPr lang="en-US" altLang="en-US" sz="2000" b="1">
                <a:latin typeface="Arial" panose="020B0604020202020204" pitchFamily="34" charset="0"/>
              </a:endParaRPr>
            </a:p>
          </p:txBody>
        </p:sp>
      </p:grpSp>
      <p:sp>
        <p:nvSpPr>
          <p:cNvPr id="798730" name="AutoShape 10"/>
          <p:cNvSpPr>
            <a:spLocks noChangeArrowheads="1"/>
          </p:cNvSpPr>
          <p:nvPr/>
        </p:nvSpPr>
        <p:spPr bwMode="auto">
          <a:xfrm flipH="1" flipV="1">
            <a:off x="8458200" y="2590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98731" name="AutoShape 11"/>
          <p:cNvSpPr>
            <a:spLocks noChangeArrowheads="1"/>
          </p:cNvSpPr>
          <p:nvPr/>
        </p:nvSpPr>
        <p:spPr bwMode="auto">
          <a:xfrm flipH="1" flipV="1">
            <a:off x="4191000" y="5791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9873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798723"/>
                                        </p:tgtEl>
                                        <p:attrNameLst>
                                          <p:attrName>style.visibility</p:attrName>
                                        </p:attrNameLst>
                                      </p:cBhvr>
                                      <p:to>
                                        <p:strVal val="visible"/>
                                      </p:to>
                                    </p:set>
                                    <p:animEffect transition="in" filter="wipe(left)">
                                      <p:cBhvr>
                                        <p:cTn id="10" dur="500"/>
                                        <p:tgtEl>
                                          <p:spTgt spid="798723"/>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9873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98731"/>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798727"/>
                                        </p:tgtEl>
                                        <p:attrNameLst>
                                          <p:attrName>style.visibility</p:attrName>
                                        </p:attrNameLst>
                                      </p:cBhvr>
                                      <p:to>
                                        <p:strVal val="visible"/>
                                      </p:to>
                                    </p:set>
                                    <p:animEffect transition="in" filter="wipe(left)">
                                      <p:cBhvr>
                                        <p:cTn id="21" dur="500"/>
                                        <p:tgtEl>
                                          <p:spTgt spid="79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30" grpId="0" animBg="1"/>
      <p:bldP spid="798731" grpId="0" animBg="1"/>
      <p:bldP spid="79873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1251" name="Picture 3" descr="psych_253">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962025"/>
            <a:ext cx="8229600" cy="4981575"/>
          </a:xfrm>
          <a:prstGeom prst="rect">
            <a:avLst/>
          </a:prstGeom>
          <a:noFill/>
          <a:extLst>
            <a:ext uri="{909E8E84-426E-40DD-AFC4-6F175D3DCCD1}">
              <a14:hiddenFill xmlns:a14="http://schemas.microsoft.com/office/drawing/2010/main">
                <a:solidFill>
                  <a:srgbClr val="FFFFFF"/>
                </a:solidFill>
              </a14:hiddenFill>
            </a:ext>
          </a:extLst>
        </p:spPr>
      </p:pic>
      <p:sp>
        <p:nvSpPr>
          <p:cNvPr id="1461252" name="Text Box 4"/>
          <p:cNvSpPr txBox="1">
            <a:spLocks noChangeArrowheads="1"/>
          </p:cNvSpPr>
          <p:nvPr/>
        </p:nvSpPr>
        <p:spPr bwMode="auto">
          <a:xfrm>
            <a:off x="228600" y="609600"/>
            <a:ext cx="6096000" cy="493713"/>
          </a:xfrm>
          <a:prstGeom prst="rect">
            <a:avLst/>
          </a:prstGeom>
          <a:noFill/>
          <a:ln>
            <a:noFill/>
          </a:ln>
          <a:effectLst/>
          <a:extLst>
            <a:ext uri="{909E8E84-426E-40DD-AFC4-6F175D3DCCD1}">
              <a14:hiddenFill xmlns:a14="http://schemas.microsoft.com/office/drawing/2010/main">
                <a:solidFill>
                  <a:srgbClr val="580058"/>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n-US">
                <a:latin typeface="Arial" panose="020B0604020202020204" pitchFamily="34" charset="0"/>
              </a:rPr>
              <a:t>Click on the image to play the Interactive.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3299" name="Picture 1027" descr="psych_2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12763"/>
            <a:ext cx="6096000" cy="5580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463299"/>
                                        </p:tgtEl>
                                        <p:attrNameLst>
                                          <p:attrName>style.visibility</p:attrName>
                                        </p:attrNameLst>
                                      </p:cBhvr>
                                      <p:to>
                                        <p:strVal val="visible"/>
                                      </p:to>
                                    </p:set>
                                    <p:animEffect transition="in" filter="blinds(horizontal)">
                                      <p:cBhvr>
                                        <p:cTn id="7" dur="1000"/>
                                        <p:tgtEl>
                                          <p:spTgt spid="1463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35587" name="Rectangle 3"/>
          <p:cNvSpPr>
            <a:spLocks noChangeArrowheads="1"/>
          </p:cNvSpPr>
          <p:nvPr/>
        </p:nvSpPr>
        <p:spPr bwMode="auto">
          <a:xfrm>
            <a:off x="457200" y="4038600"/>
            <a:ext cx="8229600" cy="1143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the revised Wechsler Adult Intelligence Scale</a:t>
            </a:r>
          </a:p>
        </p:txBody>
      </p:sp>
      <p:sp>
        <p:nvSpPr>
          <p:cNvPr id="835588" name="Rectangle 4"/>
          <p:cNvSpPr>
            <a:spLocks noChangeArrowheads="1"/>
          </p:cNvSpPr>
          <p:nvPr/>
        </p:nvSpPr>
        <p:spPr bwMode="auto">
          <a:xfrm>
            <a:off x="457200" y="1600200"/>
            <a:ext cx="8229600" cy="2209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a:t>
            </a:r>
          </a:p>
          <a:p>
            <a:pPr>
              <a:lnSpc>
                <a:spcPct val="100000"/>
              </a:lnSpc>
              <a:spcBef>
                <a:spcPct val="0"/>
              </a:spcBef>
              <a:spcAft>
                <a:spcPct val="30000"/>
              </a:spcAft>
            </a:pPr>
            <a:r>
              <a:rPr lang="en-US" altLang="en-US"/>
              <a:t>What is now the most widely used intelligence test?</a:t>
            </a:r>
          </a:p>
        </p:txBody>
      </p:sp>
      <p:sp>
        <p:nvSpPr>
          <p:cNvPr id="8355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835590" name="AutoShape 6"/>
          <p:cNvSpPr>
            <a:spLocks noChangeArrowheads="1"/>
          </p:cNvSpPr>
          <p:nvPr/>
        </p:nvSpPr>
        <p:spPr bwMode="auto">
          <a:xfrm flipH="1" flipV="1">
            <a:off x="8458200" y="38735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355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35587"/>
                                        </p:tgtEl>
                                        <p:attrNameLst>
                                          <p:attrName>style.visibility</p:attrName>
                                        </p:attrNameLst>
                                      </p:cBhvr>
                                      <p:to>
                                        <p:strVal val="visible"/>
                                      </p:to>
                                    </p:set>
                                    <p:animEffect transition="in" filter="wipe(up)">
                                      <p:cBhvr>
                                        <p:cTn id="10" dur="500"/>
                                        <p:tgtEl>
                                          <p:spTgt spid="835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animBg="1"/>
      <p:bldP spid="83559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6674" name="Text Box 1026"/>
          <p:cNvSpPr txBox="1">
            <a:spLocks noChangeArrowheads="1"/>
          </p:cNvSpPr>
          <p:nvPr/>
        </p:nvSpPr>
        <p:spPr bwMode="auto">
          <a:xfrm>
            <a:off x="457200" y="1143000"/>
            <a:ext cx="8229600" cy="609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b="1">
                <a:latin typeface="Arial" panose="020B0604020202020204" pitchFamily="34" charset="0"/>
              </a:rPr>
              <a:t> </a:t>
            </a:r>
            <a:r>
              <a:rPr lang="en-US" altLang="en-US" sz="1800">
                <a:latin typeface="Arial" panose="020B0604020202020204" pitchFamily="34" charset="0"/>
              </a:rPr>
              <a:t>Intelligence tests must be reliable and valid.</a:t>
            </a:r>
          </a:p>
        </p:txBody>
      </p:sp>
      <p:grpSp>
        <p:nvGrpSpPr>
          <p:cNvPr id="1436675" name="Group 1027"/>
          <p:cNvGrpSpPr>
            <a:grpSpLocks/>
          </p:cNvGrpSpPr>
          <p:nvPr/>
        </p:nvGrpSpPr>
        <p:grpSpPr bwMode="auto">
          <a:xfrm>
            <a:off x="457200" y="1828800"/>
            <a:ext cx="4038600" cy="4038600"/>
            <a:chOff x="288" y="2166"/>
            <a:chExt cx="2448" cy="1338"/>
          </a:xfrm>
        </p:grpSpPr>
        <p:sp>
          <p:nvSpPr>
            <p:cNvPr id="1436676" name="Text Box 1028"/>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a:latin typeface="Arial" panose="020B0604020202020204" pitchFamily="34" charset="0"/>
                </a:rPr>
                <a:t>The </a:t>
              </a:r>
              <a:r>
                <a:rPr lang="en-US" altLang="en-US" sz="1800" b="1">
                  <a:latin typeface="Arial" panose="020B0604020202020204" pitchFamily="34" charset="0"/>
                </a:rPr>
                <a:t>reliability</a:t>
              </a:r>
              <a:r>
                <a:rPr lang="en-US" altLang="en-US" sz="1800">
                  <a:latin typeface="Arial" panose="020B0604020202020204" pitchFamily="34" charset="0"/>
                </a:rPr>
                <a:t> of a test refers to its consistency.</a:t>
              </a:r>
            </a:p>
            <a:p>
              <a:pPr eaLnBrk="1" hangingPunct="1">
                <a:spcBef>
                  <a:spcPct val="20000"/>
                </a:spcBef>
                <a:buFontTx/>
                <a:buChar char="•"/>
              </a:pPr>
              <a:r>
                <a:rPr lang="en-US" altLang="en-US" sz="1800">
                  <a:latin typeface="Arial" panose="020B0604020202020204" pitchFamily="34" charset="0"/>
                </a:rPr>
                <a:t>One common way to show reliability is called </a:t>
              </a:r>
              <a:r>
                <a:rPr lang="en-US" altLang="en-US" sz="1800" b="1">
                  <a:latin typeface="Arial" panose="020B0604020202020204" pitchFamily="34" charset="0"/>
                </a:rPr>
                <a:t>test-retest reliability</a:t>
              </a:r>
              <a:r>
                <a:rPr lang="en-US" altLang="en-US" sz="1800">
                  <a:latin typeface="Arial" panose="020B0604020202020204" pitchFamily="34" charset="0"/>
                </a:rPr>
                <a:t>, which is determined by comparing scores earned by the same person on the same test taken at different times.</a:t>
              </a:r>
            </a:p>
          </p:txBody>
        </p:sp>
        <p:sp>
          <p:nvSpPr>
            <p:cNvPr id="1436677" name="Text Box 1029"/>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b="1">
                  <a:solidFill>
                    <a:srgbClr val="BF0000"/>
                  </a:solidFill>
                  <a:latin typeface="Arial" panose="020B0604020202020204" pitchFamily="34" charset="0"/>
                </a:rPr>
                <a:t>Test Reliability</a:t>
              </a:r>
              <a:endParaRPr lang="en-US" altLang="en-US" b="1">
                <a:latin typeface="Arial" panose="020B0604020202020204" pitchFamily="34" charset="0"/>
              </a:endParaRPr>
            </a:p>
          </p:txBody>
        </p:sp>
      </p:grpSp>
      <p:sp>
        <p:nvSpPr>
          <p:cNvPr id="1436678" name="Rectangle 1030"/>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Reliability and Validity</a:t>
            </a:r>
          </a:p>
        </p:txBody>
      </p:sp>
      <p:grpSp>
        <p:nvGrpSpPr>
          <p:cNvPr id="1436679" name="Group 1031"/>
          <p:cNvGrpSpPr>
            <a:grpSpLocks/>
          </p:cNvGrpSpPr>
          <p:nvPr/>
        </p:nvGrpSpPr>
        <p:grpSpPr bwMode="auto">
          <a:xfrm>
            <a:off x="4648200" y="1828800"/>
            <a:ext cx="4038600" cy="4343400"/>
            <a:chOff x="288" y="2166"/>
            <a:chExt cx="2448" cy="1338"/>
          </a:xfrm>
        </p:grpSpPr>
        <p:sp>
          <p:nvSpPr>
            <p:cNvPr id="1436680" name="Text Box 1032"/>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a:latin typeface="Arial" panose="020B0604020202020204" pitchFamily="34" charset="0"/>
                </a:rPr>
                <a:t>A test has </a:t>
              </a:r>
              <a:r>
                <a:rPr lang="en-US" altLang="en-US" sz="1800" b="1">
                  <a:latin typeface="Arial" panose="020B0604020202020204" pitchFamily="34" charset="0"/>
                </a:rPr>
                <a:t>validity</a:t>
              </a:r>
              <a:r>
                <a:rPr lang="en-US" altLang="en-US" sz="1800">
                  <a:latin typeface="Arial" panose="020B0604020202020204" pitchFamily="34" charset="0"/>
                </a:rPr>
                <a:t> if it measures what it is supposed to measure. </a:t>
              </a:r>
            </a:p>
            <a:p>
              <a:pPr eaLnBrk="1" hangingPunct="1">
                <a:spcBef>
                  <a:spcPct val="20000"/>
                </a:spcBef>
                <a:buFontTx/>
                <a:buChar char="•"/>
              </a:pPr>
              <a:r>
                <a:rPr lang="en-US" altLang="en-US" sz="1800">
                  <a:latin typeface="Arial" panose="020B0604020202020204" pitchFamily="34" charset="0"/>
                </a:rPr>
                <a:t>Test scores are compared with outside standards or norms to determine test validity.</a:t>
              </a:r>
            </a:p>
            <a:p>
              <a:pPr eaLnBrk="1" hangingPunct="1">
                <a:spcBef>
                  <a:spcPct val="20000"/>
                </a:spcBef>
                <a:buFontTx/>
                <a:buChar char="•"/>
              </a:pPr>
              <a:r>
                <a:rPr lang="en-US" altLang="en-US" sz="1800">
                  <a:latin typeface="Arial" panose="020B0604020202020204" pitchFamily="34" charset="0"/>
                </a:rPr>
                <a:t>Some psychologists believe that it is difficult to make definitive statements about the validity of IQ tests.</a:t>
              </a:r>
            </a:p>
          </p:txBody>
        </p:sp>
        <p:sp>
          <p:nvSpPr>
            <p:cNvPr id="1436681" name="Text Box 1033"/>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b="1">
                  <a:solidFill>
                    <a:srgbClr val="BF0000"/>
                  </a:solidFill>
                  <a:latin typeface="Arial" panose="020B0604020202020204" pitchFamily="34" charset="0"/>
                </a:rPr>
                <a:t>Test Validity</a:t>
              </a:r>
              <a:endParaRPr lang="en-US" altLang="en-US" b="1">
                <a:latin typeface="Arial" panose="020B0604020202020204" pitchFamily="34" charset="0"/>
              </a:endParaRPr>
            </a:p>
          </p:txBody>
        </p:sp>
      </p:grpSp>
      <p:sp>
        <p:nvSpPr>
          <p:cNvPr id="1436682" name="AutoShape 1034"/>
          <p:cNvSpPr>
            <a:spLocks noChangeArrowheads="1"/>
          </p:cNvSpPr>
          <p:nvPr/>
        </p:nvSpPr>
        <p:spPr bwMode="auto">
          <a:xfrm flipH="1" flipV="1">
            <a:off x="8458200" y="18161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6683" name="AutoShape 1035"/>
          <p:cNvSpPr>
            <a:spLocks noChangeArrowheads="1"/>
          </p:cNvSpPr>
          <p:nvPr/>
        </p:nvSpPr>
        <p:spPr bwMode="auto">
          <a:xfrm flipH="1" flipV="1">
            <a:off x="4191000" y="5638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3668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436675"/>
                                        </p:tgtEl>
                                        <p:attrNameLst>
                                          <p:attrName>style.visibility</p:attrName>
                                        </p:attrNameLst>
                                      </p:cBhvr>
                                      <p:to>
                                        <p:strVal val="visible"/>
                                      </p:to>
                                    </p:set>
                                    <p:animEffect transition="in" filter="wipe(left)">
                                      <p:cBhvr>
                                        <p:cTn id="10" dur="500"/>
                                        <p:tgtEl>
                                          <p:spTgt spid="1436675"/>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43668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436683"/>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1436679"/>
                                        </p:tgtEl>
                                        <p:attrNameLst>
                                          <p:attrName>style.visibility</p:attrName>
                                        </p:attrNameLst>
                                      </p:cBhvr>
                                      <p:to>
                                        <p:strVal val="visible"/>
                                      </p:to>
                                    </p:set>
                                    <p:animEffect transition="in" filter="wipe(left)">
                                      <p:cBhvr>
                                        <p:cTn id="21" dur="500"/>
                                        <p:tgtEl>
                                          <p:spTgt spid="1436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82" grpId="0" animBg="1"/>
      <p:bldP spid="1436683" grpId="0" animBg="1"/>
      <p:bldP spid="143668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9939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Most likely, the scores would vary widely.</a:t>
            </a:r>
          </a:p>
        </p:txBody>
      </p:sp>
      <p:sp>
        <p:nvSpPr>
          <p:cNvPr id="699396" name="Rectangle 4"/>
          <p:cNvSpPr>
            <a:spLocks noChangeArrowheads="1"/>
          </p:cNvSpPr>
          <p:nvPr/>
        </p:nvSpPr>
        <p:spPr bwMode="auto">
          <a:xfrm>
            <a:off x="457200" y="1371600"/>
            <a:ext cx="8229600" cy="2133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Infer</a:t>
            </a:r>
          </a:p>
          <a:p>
            <a:pPr>
              <a:lnSpc>
                <a:spcPct val="100000"/>
              </a:lnSpc>
              <a:spcBef>
                <a:spcPct val="0"/>
              </a:spcBef>
              <a:spcAft>
                <a:spcPct val="30000"/>
              </a:spcAft>
            </a:pPr>
            <a:r>
              <a:rPr lang="en-US" altLang="en-US"/>
              <a:t>What scores would you expect if a person took an unreliable test several different times?</a:t>
            </a:r>
          </a:p>
        </p:txBody>
      </p:sp>
      <p:sp>
        <p:nvSpPr>
          <p:cNvPr id="69939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699398" name="AutoShape 6"/>
          <p:cNvSpPr>
            <a:spLocks noChangeArrowheads="1"/>
          </p:cNvSpPr>
          <p:nvPr/>
        </p:nvSpPr>
        <p:spPr bwMode="auto">
          <a:xfrm flipH="1" flipV="1">
            <a:off x="8458200" y="3556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9939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99395"/>
                                        </p:tgtEl>
                                        <p:attrNameLst>
                                          <p:attrName>style.visibility</p:attrName>
                                        </p:attrNameLst>
                                      </p:cBhvr>
                                      <p:to>
                                        <p:strVal val="visible"/>
                                      </p:to>
                                    </p:set>
                                    <p:animEffect transition="in" filter="wipe(up)">
                                      <p:cBhvr>
                                        <p:cTn id="10" dur="500"/>
                                        <p:tgtEl>
                                          <p:spTgt spid="69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animBg="1"/>
      <p:bldP spid="6993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338371" name="Rectangle 3"/>
          <p:cNvSpPr>
            <a:spLocks noChangeArrowheads="1"/>
          </p:cNvSpPr>
          <p:nvPr/>
        </p:nvSpPr>
        <p:spPr bwMode="auto">
          <a:xfrm>
            <a:off x="457200" y="3505200"/>
            <a:ext cx="8229600" cy="2133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Problems</a:t>
            </a:r>
            <a:endParaRPr lang="en-US" altLang="en-US" sz="2400" b="1"/>
          </a:p>
          <a:p>
            <a:pPr algn="l">
              <a:lnSpc>
                <a:spcPct val="100000"/>
              </a:lnSpc>
              <a:spcBef>
                <a:spcPct val="0"/>
              </a:spcBef>
              <a:spcAft>
                <a:spcPct val="30000"/>
              </a:spcAft>
              <a:buFontTx/>
              <a:buChar char="•"/>
            </a:pPr>
            <a:r>
              <a:rPr lang="en-US" altLang="en-US" sz="2000"/>
              <a:t>Education, economic background, and motivation can affect the results of intelligence tests.</a:t>
            </a:r>
          </a:p>
          <a:p>
            <a:pPr algn="l">
              <a:lnSpc>
                <a:spcPct val="100000"/>
              </a:lnSpc>
              <a:spcBef>
                <a:spcPct val="0"/>
              </a:spcBef>
              <a:spcAft>
                <a:spcPct val="30000"/>
              </a:spcAft>
              <a:buFontTx/>
              <a:buChar char="•"/>
            </a:pPr>
            <a:r>
              <a:rPr lang="en-US" altLang="en-US" sz="2000"/>
              <a:t>Stereotype threat is another problem associated with intelligence tests.</a:t>
            </a:r>
          </a:p>
        </p:txBody>
      </p:sp>
      <p:sp>
        <p:nvSpPr>
          <p:cNvPr id="1338372" name="Rectangle 4"/>
          <p:cNvSpPr>
            <a:spLocks noChangeArrowheads="1"/>
          </p:cNvSpPr>
          <p:nvPr/>
        </p:nvSpPr>
        <p:spPr bwMode="auto">
          <a:xfrm>
            <a:off x="457200" y="1143000"/>
            <a:ext cx="8229600" cy="2286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Controversies</a:t>
            </a:r>
            <a:endParaRPr lang="en-US" altLang="en-US" sz="2400" b="1"/>
          </a:p>
          <a:p>
            <a:pPr algn="l">
              <a:lnSpc>
                <a:spcPct val="100000"/>
              </a:lnSpc>
              <a:spcBef>
                <a:spcPct val="0"/>
              </a:spcBef>
              <a:spcAft>
                <a:spcPct val="30000"/>
              </a:spcAft>
              <a:buFontTx/>
              <a:buChar char="•"/>
            </a:pPr>
            <a:r>
              <a:rPr lang="en-US" altLang="en-US" sz="2000"/>
              <a:t>In the early 1900s, intelligence tests were used to limit the number of immigrants entering the United States and many states sterilized “mentally defective” people.</a:t>
            </a:r>
          </a:p>
          <a:p>
            <a:pPr algn="l">
              <a:lnSpc>
                <a:spcPct val="100000"/>
              </a:lnSpc>
              <a:spcBef>
                <a:spcPct val="0"/>
              </a:spcBef>
              <a:spcAft>
                <a:spcPct val="30000"/>
              </a:spcAft>
              <a:buFontTx/>
              <a:buChar char="•"/>
            </a:pPr>
            <a:r>
              <a:rPr lang="en-US" altLang="en-US" sz="2000"/>
              <a:t>Another controversy focused on cultural bias that charges that some tests give an advantage to a particular group of people.</a:t>
            </a:r>
            <a:endParaRPr lang="en-US" altLang="en-US" sz="2000" i="1"/>
          </a:p>
        </p:txBody>
      </p:sp>
      <p:sp>
        <p:nvSpPr>
          <p:cNvPr id="1338373"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Controversies and Problems</a:t>
            </a:r>
            <a:endParaRPr lang="en-US" altLang="en-US">
              <a:solidFill>
                <a:srgbClr val="FFCC00"/>
              </a:solidFill>
            </a:endParaRPr>
          </a:p>
        </p:txBody>
      </p:sp>
      <p:sp>
        <p:nvSpPr>
          <p:cNvPr id="1338374" name="AutoShape 6"/>
          <p:cNvSpPr>
            <a:spLocks noChangeArrowheads="1"/>
          </p:cNvSpPr>
          <p:nvPr/>
        </p:nvSpPr>
        <p:spPr bwMode="auto">
          <a:xfrm flipH="1" flipV="1">
            <a:off x="8458200" y="34925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3837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338371"/>
                                        </p:tgtEl>
                                        <p:attrNameLst>
                                          <p:attrName>style.visibility</p:attrName>
                                        </p:attrNameLst>
                                      </p:cBhvr>
                                      <p:to>
                                        <p:strVal val="visible"/>
                                      </p:to>
                                    </p:set>
                                    <p:animEffect transition="in" filter="wipe(up)">
                                      <p:cBhvr>
                                        <p:cTn id="10" dur="500"/>
                                        <p:tgtEl>
                                          <p:spTgt spid="133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371" grpId="0" animBg="1"/>
      <p:bldP spid="133837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5843" name="Picture 3" descr="psych_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1066800"/>
            <a:ext cx="3746500" cy="4510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315843"/>
                                        </p:tgtEl>
                                        <p:attrNameLst>
                                          <p:attrName>style.visibility</p:attrName>
                                        </p:attrNameLst>
                                      </p:cBhvr>
                                      <p:to>
                                        <p:strVal val="visible"/>
                                      </p:to>
                                    </p:set>
                                    <p:animEffect transition="in" filter="fade">
                                      <p:cBhvr>
                                        <p:cTn id="7" dur="1000"/>
                                        <p:tgtEl>
                                          <p:spTgt spid="1315843"/>
                                        </p:tgtEl>
                                      </p:cBhvr>
                                    </p:animEffect>
                                    <p:anim calcmode="lin" valueType="num">
                                      <p:cBhvr>
                                        <p:cTn id="8" dur="1000" fill="hold"/>
                                        <p:tgtEl>
                                          <p:spTgt spid="1315843"/>
                                        </p:tgtEl>
                                        <p:attrNameLst>
                                          <p:attrName>ppt_x</p:attrName>
                                        </p:attrNameLst>
                                      </p:cBhvr>
                                      <p:tavLst>
                                        <p:tav tm="0">
                                          <p:val>
                                            <p:strVal val="#ppt_x"/>
                                          </p:val>
                                        </p:tav>
                                        <p:tav tm="100000">
                                          <p:val>
                                            <p:strVal val="#ppt_x"/>
                                          </p:val>
                                        </p:tav>
                                      </p:tavLst>
                                    </p:anim>
                                    <p:anim calcmode="lin" valueType="num">
                                      <p:cBhvr>
                                        <p:cTn id="9" dur="1000" fill="hold"/>
                                        <p:tgtEl>
                                          <p:spTgt spid="13158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02851" name="Rectangle 3"/>
          <p:cNvSpPr>
            <a:spLocks noChangeArrowheads="1"/>
          </p:cNvSpPr>
          <p:nvPr/>
        </p:nvSpPr>
        <p:spPr bwMode="auto">
          <a:xfrm>
            <a:off x="457200" y="3733800"/>
            <a:ext cx="8229600" cy="18288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400" i="1"/>
              <a:t>designed by and for one specific culture; based on factors common to a particular culture</a:t>
            </a:r>
          </a:p>
        </p:txBody>
      </p:sp>
      <p:sp>
        <p:nvSpPr>
          <p:cNvPr id="1102852"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Supporting Details</a:t>
            </a:r>
          </a:p>
          <a:p>
            <a:pPr>
              <a:lnSpc>
                <a:spcPct val="100000"/>
              </a:lnSpc>
              <a:spcBef>
                <a:spcPct val="0"/>
              </a:spcBef>
              <a:spcAft>
                <a:spcPct val="30000"/>
              </a:spcAft>
            </a:pPr>
            <a:r>
              <a:rPr lang="en-US" altLang="en-US"/>
              <a:t>What are two ways in which an intelligence test might show cultural bias?</a:t>
            </a:r>
          </a:p>
        </p:txBody>
      </p:sp>
      <p:sp>
        <p:nvSpPr>
          <p:cNvPr id="1102853"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102854"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0285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02851"/>
                                        </p:tgtEl>
                                        <p:attrNameLst>
                                          <p:attrName>style.visibility</p:attrName>
                                        </p:attrNameLst>
                                      </p:cBhvr>
                                      <p:to>
                                        <p:strVal val="visible"/>
                                      </p:to>
                                    </p:set>
                                    <p:animEffect transition="in" filter="wipe(up)">
                                      <p:cBhvr>
                                        <p:cTn id="10" dur="500"/>
                                        <p:tgtEl>
                                          <p:spTgt spid="1102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1" grpId="0" animBg="1"/>
      <p:bldP spid="11028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348611" name="Rectangle 3"/>
          <p:cNvSpPr>
            <a:spLocks noChangeArrowheads="1"/>
          </p:cNvSpPr>
          <p:nvPr/>
        </p:nvSpPr>
        <p:spPr bwMode="auto">
          <a:xfrm>
            <a:off x="457200" y="19050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Differences in Intelligence</a:t>
            </a:r>
            <a:endParaRPr lang="en-US" altLang="en-US"/>
          </a:p>
          <a:p>
            <a:pPr algn="l">
              <a:lnSpc>
                <a:spcPct val="100000"/>
              </a:lnSpc>
              <a:spcBef>
                <a:spcPct val="0"/>
              </a:spcBef>
              <a:spcAft>
                <a:spcPct val="30000"/>
              </a:spcAft>
              <a:buFontTx/>
              <a:buChar char="•"/>
            </a:pPr>
            <a:r>
              <a:rPr lang="en-US" altLang="en-US" sz="2400"/>
              <a:t>Most people have average intelligence.</a:t>
            </a:r>
          </a:p>
          <a:p>
            <a:pPr algn="l">
              <a:lnSpc>
                <a:spcPct val="100000"/>
              </a:lnSpc>
              <a:spcBef>
                <a:spcPct val="0"/>
              </a:spcBef>
              <a:spcAft>
                <a:spcPct val="30000"/>
              </a:spcAft>
              <a:buFontTx/>
              <a:buChar char="•"/>
            </a:pPr>
            <a:r>
              <a:rPr lang="en-US" altLang="en-US" sz="2400"/>
              <a:t>There are several levels of mental retardation.</a:t>
            </a:r>
          </a:p>
          <a:p>
            <a:pPr algn="l">
              <a:lnSpc>
                <a:spcPct val="100000"/>
              </a:lnSpc>
              <a:spcBef>
                <a:spcPct val="0"/>
              </a:spcBef>
              <a:spcAft>
                <a:spcPct val="30000"/>
              </a:spcAft>
              <a:buFontTx/>
              <a:buChar char="•"/>
            </a:pPr>
            <a:r>
              <a:rPr lang="en-US" altLang="en-US" sz="2400"/>
              <a:t>The gifted have high intelligence and special talent.</a:t>
            </a:r>
          </a:p>
          <a:p>
            <a:pPr algn="l">
              <a:lnSpc>
                <a:spcPct val="100000"/>
              </a:lnSpc>
              <a:spcBef>
                <a:spcPct val="0"/>
              </a:spcBef>
              <a:spcAft>
                <a:spcPct val="30000"/>
              </a:spcAft>
              <a:buFontTx/>
              <a:buChar char="•"/>
            </a:pPr>
            <a:r>
              <a:rPr lang="en-US" altLang="en-US" sz="2400"/>
              <a:t>Creativity is independent of intelligence.</a:t>
            </a:r>
          </a:p>
        </p:txBody>
      </p:sp>
      <p:sp>
        <p:nvSpPr>
          <p:cNvPr id="1348612"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3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48611"/>
                                        </p:tgtEl>
                                        <p:attrNameLst>
                                          <p:attrName>style.visibility</p:attrName>
                                        </p:attrNameLst>
                                      </p:cBhvr>
                                      <p:to>
                                        <p:strVal val="visible"/>
                                      </p:to>
                                    </p:set>
                                    <p:animEffect transition="in" filter="wipe(up)">
                                      <p:cBhvr>
                                        <p:cTn id="7" dur="1000"/>
                                        <p:tgtEl>
                                          <p:spTgt spid="134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1026"/>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350659" name="Rectangle 1027"/>
          <p:cNvSpPr>
            <a:spLocks noChangeArrowheads="1"/>
          </p:cNvSpPr>
          <p:nvPr/>
        </p:nvSpPr>
        <p:spPr bwMode="auto">
          <a:xfrm>
            <a:off x="457200" y="2971800"/>
            <a:ext cx="8229600" cy="2286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is average intelligence?</a:t>
            </a:r>
          </a:p>
          <a:p>
            <a:pPr algn="l">
              <a:lnSpc>
                <a:spcPct val="100000"/>
              </a:lnSpc>
              <a:spcBef>
                <a:spcPct val="0"/>
              </a:spcBef>
              <a:spcAft>
                <a:spcPct val="30000"/>
              </a:spcAft>
              <a:buFontTx/>
              <a:buChar char="•"/>
            </a:pPr>
            <a:r>
              <a:rPr lang="en-US" altLang="en-US" sz="2000"/>
              <a:t>How is mental retardation defined?</a:t>
            </a:r>
          </a:p>
          <a:p>
            <a:pPr algn="l">
              <a:lnSpc>
                <a:spcPct val="100000"/>
              </a:lnSpc>
              <a:spcBef>
                <a:spcPct val="0"/>
              </a:spcBef>
              <a:spcAft>
                <a:spcPct val="30000"/>
              </a:spcAft>
              <a:buFontTx/>
              <a:buChar char="•"/>
            </a:pPr>
            <a:r>
              <a:rPr lang="en-US" altLang="en-US" sz="2000"/>
              <a:t>Does giftedness just mean being very smart?</a:t>
            </a:r>
          </a:p>
          <a:p>
            <a:pPr algn="l">
              <a:lnSpc>
                <a:spcPct val="100000"/>
              </a:lnSpc>
              <a:spcBef>
                <a:spcPct val="0"/>
              </a:spcBef>
              <a:spcAft>
                <a:spcPct val="30000"/>
              </a:spcAft>
              <a:buFontTx/>
              <a:buChar char="•"/>
            </a:pPr>
            <a:r>
              <a:rPr lang="en-US" altLang="en-US" sz="2000"/>
              <a:t>What is creativity?</a:t>
            </a:r>
          </a:p>
        </p:txBody>
      </p:sp>
      <p:sp>
        <p:nvSpPr>
          <p:cNvPr id="1350660" name="Rectangle 1028"/>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Most people have average intelligence. A few have either very high or very low intelligence.</a:t>
            </a:r>
          </a:p>
        </p:txBody>
      </p:sp>
      <p:sp>
        <p:nvSpPr>
          <p:cNvPr id="1350661" name="Rectangle 1029"/>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Differences in Intelligence</a:t>
            </a:r>
            <a:endParaRPr lang="en-US" altLang="en-US">
              <a:solidFill>
                <a:srgbClr val="FFCC00"/>
              </a:solidFill>
            </a:endParaRPr>
          </a:p>
        </p:txBody>
      </p:sp>
      <p:sp>
        <p:nvSpPr>
          <p:cNvPr id="1350662" name="AutoShape 1030"/>
          <p:cNvSpPr>
            <a:spLocks noChangeArrowheads="1"/>
          </p:cNvSpPr>
          <p:nvPr/>
        </p:nvSpPr>
        <p:spPr bwMode="auto">
          <a:xfrm flipH="1" flipV="1">
            <a:off x="8458200" y="2794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5066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350659"/>
                                        </p:tgtEl>
                                        <p:attrNameLst>
                                          <p:attrName>style.visibility</p:attrName>
                                        </p:attrNameLst>
                                      </p:cBhvr>
                                      <p:to>
                                        <p:strVal val="visible"/>
                                      </p:to>
                                    </p:set>
                                    <p:animEffect transition="in" filter="wipe(up)">
                                      <p:cBhvr>
                                        <p:cTn id="10" dur="500"/>
                                        <p:tgtEl>
                                          <p:spTgt spid="135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59" grpId="0" animBg="1"/>
      <p:bldP spid="13506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8" name="Text Box 4"/>
          <p:cNvSpPr txBox="1">
            <a:spLocks noChangeArrowheads="1"/>
          </p:cNvSpPr>
          <p:nvPr/>
        </p:nvSpPr>
        <p:spPr bwMode="auto">
          <a:xfrm>
            <a:off x="457200" y="1066800"/>
            <a:ext cx="7848600" cy="2819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i="1">
                <a:solidFill>
                  <a:srgbClr val="BF0000"/>
                </a:solidFill>
                <a:latin typeface="Arial" panose="020B0604020202020204" pitchFamily="34" charset="0"/>
              </a:rPr>
              <a:t>What do you think?</a:t>
            </a:r>
            <a:endParaRPr lang="en-US" altLang="en-US" b="1" i="1">
              <a:latin typeface="Arial" panose="020B0604020202020204" pitchFamily="34" charset="0"/>
            </a:endParaRPr>
          </a:p>
          <a:p>
            <a:pPr eaLnBrk="1" hangingPunct="1">
              <a:lnSpc>
                <a:spcPct val="100000"/>
              </a:lnSpc>
              <a:spcBef>
                <a:spcPct val="20000"/>
              </a:spcBef>
              <a:spcAft>
                <a:spcPct val="25000"/>
              </a:spcAft>
              <a:buFontTx/>
              <a:buChar char="•"/>
            </a:pPr>
            <a:r>
              <a:rPr lang="en-US" altLang="en-US">
                <a:latin typeface="Arial" panose="020B0604020202020204" pitchFamily="34" charset="0"/>
              </a:rPr>
              <a:t>What seven types of intelligence did Gardner’s Exceptional Creator demonstrate?</a:t>
            </a:r>
          </a:p>
          <a:p>
            <a:pPr eaLnBrk="1" hangingPunct="1">
              <a:lnSpc>
                <a:spcPct val="100000"/>
              </a:lnSpc>
              <a:spcBef>
                <a:spcPct val="20000"/>
              </a:spcBef>
              <a:spcAft>
                <a:spcPct val="25000"/>
              </a:spcAft>
              <a:buFontTx/>
              <a:buChar char="•"/>
            </a:pPr>
            <a:r>
              <a:rPr lang="en-US" altLang="en-US">
                <a:latin typeface="Arial" panose="020B0604020202020204" pitchFamily="34" charset="0"/>
              </a:rPr>
              <a:t>What living person do you consider an Exceptional Creator? How does he or she exhibit the common characteristics of creators?</a:t>
            </a:r>
          </a:p>
        </p:txBody>
      </p:sp>
      <p:sp>
        <p:nvSpPr>
          <p:cNvPr id="77414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endParaRPr lang="en-US" altLang="en-US">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74148"/>
                                        </p:tgtEl>
                                        <p:attrNameLst>
                                          <p:attrName>style.visibility</p:attrName>
                                        </p:attrNameLst>
                                      </p:cBhvr>
                                      <p:to>
                                        <p:strVal val="visible"/>
                                      </p:to>
                                    </p:set>
                                    <p:animEffect transition="in" filter="wipe(right)">
                                      <p:cBhvr>
                                        <p:cTn id="7" dur="500"/>
                                        <p:tgtEl>
                                          <p:spTgt spid="77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1352709" name="Picture 5" descr="psych_2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219200"/>
            <a:ext cx="4786313" cy="4800600"/>
          </a:xfrm>
          <a:prstGeom prst="rect">
            <a:avLst/>
          </a:prstGeom>
          <a:noFill/>
          <a:extLst>
            <a:ext uri="{909E8E84-426E-40DD-AFC4-6F175D3DCCD1}">
              <a14:hiddenFill xmlns:a14="http://schemas.microsoft.com/office/drawing/2010/main">
                <a:solidFill>
                  <a:srgbClr val="FFFFFF"/>
                </a:solidFill>
              </a14:hiddenFill>
            </a:ext>
          </a:extLst>
        </p:spPr>
      </p:pic>
      <p:sp>
        <p:nvSpPr>
          <p:cNvPr id="1352711" name="Text Box 7"/>
          <p:cNvSpPr txBox="1">
            <a:spLocks noChangeArrowheads="1"/>
          </p:cNvSpPr>
          <p:nvPr/>
        </p:nvSpPr>
        <p:spPr bwMode="auto">
          <a:xfrm>
            <a:off x="5638800" y="2665413"/>
            <a:ext cx="3276600" cy="1296987"/>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Does autism help Temple Grandin understand animals?</a:t>
            </a:r>
          </a:p>
        </p:txBody>
      </p:sp>
      <p:pic>
        <p:nvPicPr>
          <p:cNvPr id="1352712" name="Picture 8"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352709"/>
                                        </p:tgtEl>
                                        <p:attrNameLst>
                                          <p:attrName>style.visibility</p:attrName>
                                        </p:attrNameLst>
                                      </p:cBhvr>
                                      <p:to>
                                        <p:strVal val="visible"/>
                                      </p:to>
                                    </p:set>
                                    <p:animEffect transition="in" filter="circle(out)">
                                      <p:cBhvr>
                                        <p:cTn id="7" dur="1000"/>
                                        <p:tgtEl>
                                          <p:spTgt spid="1352709"/>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52711"/>
                                        </p:tgtEl>
                                        <p:attrNameLst>
                                          <p:attrName>style.visibility</p:attrName>
                                        </p:attrNameLst>
                                      </p:cBhvr>
                                      <p:to>
                                        <p:strVal val="visible"/>
                                      </p:to>
                                    </p:set>
                                    <p:animEffect transition="in" filter="wipe(left)">
                                      <p:cBhvr>
                                        <p:cTn id="11" dur="500"/>
                                        <p:tgtEl>
                                          <p:spTgt spid="135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354755" name="Rectangle 3"/>
          <p:cNvSpPr>
            <a:spLocks noChangeArrowheads="1"/>
          </p:cNvSpPr>
          <p:nvPr/>
        </p:nvSpPr>
        <p:spPr bwMode="auto">
          <a:xfrm>
            <a:off x="457200" y="1143000"/>
            <a:ext cx="8229600" cy="4114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Intelligence tests help identify people who are out of the ordinary. </a:t>
            </a:r>
          </a:p>
          <a:p>
            <a:pPr algn="l">
              <a:lnSpc>
                <a:spcPct val="100000"/>
              </a:lnSpc>
              <a:spcBef>
                <a:spcPct val="0"/>
              </a:spcBef>
              <a:spcAft>
                <a:spcPct val="30000"/>
              </a:spcAft>
              <a:buFontTx/>
              <a:buChar char="•"/>
            </a:pPr>
            <a:r>
              <a:rPr lang="en-US" altLang="en-US" sz="2000"/>
              <a:t>The education system best suits people with average intelligence. </a:t>
            </a:r>
          </a:p>
          <a:p>
            <a:pPr algn="l">
              <a:lnSpc>
                <a:spcPct val="100000"/>
              </a:lnSpc>
              <a:spcBef>
                <a:spcPct val="0"/>
              </a:spcBef>
              <a:spcAft>
                <a:spcPct val="30000"/>
              </a:spcAft>
              <a:buFontTx/>
              <a:buChar char="•"/>
            </a:pPr>
            <a:r>
              <a:rPr lang="en-US" altLang="en-US" sz="2000"/>
              <a:t>By design, the average IQ score is 100. </a:t>
            </a:r>
          </a:p>
          <a:p>
            <a:pPr algn="l">
              <a:lnSpc>
                <a:spcPct val="100000"/>
              </a:lnSpc>
              <a:spcBef>
                <a:spcPct val="0"/>
              </a:spcBef>
              <a:spcAft>
                <a:spcPct val="30000"/>
              </a:spcAft>
              <a:buFontTx/>
              <a:buChar char="•"/>
            </a:pPr>
            <a:r>
              <a:rPr lang="en-US" altLang="en-US" sz="2000"/>
              <a:t>About half of the people in the United States have IQ scores in the broad average range of 90 to 110. </a:t>
            </a:r>
          </a:p>
          <a:p>
            <a:pPr algn="l">
              <a:lnSpc>
                <a:spcPct val="100000"/>
              </a:lnSpc>
              <a:spcBef>
                <a:spcPct val="0"/>
              </a:spcBef>
              <a:spcAft>
                <a:spcPct val="30000"/>
              </a:spcAft>
              <a:buFontTx/>
              <a:buChar char="•"/>
            </a:pPr>
            <a:r>
              <a:rPr lang="en-US" altLang="en-US" sz="2000"/>
              <a:t>Nearly 95 percent get scores between 70 and 130.</a:t>
            </a:r>
          </a:p>
          <a:p>
            <a:pPr algn="l">
              <a:lnSpc>
                <a:spcPct val="100000"/>
              </a:lnSpc>
              <a:spcBef>
                <a:spcPct val="0"/>
              </a:spcBef>
              <a:spcAft>
                <a:spcPct val="30000"/>
              </a:spcAft>
              <a:buFontTx/>
              <a:buChar char="•"/>
            </a:pPr>
            <a:r>
              <a:rPr lang="en-US" altLang="en-US" sz="2000"/>
              <a:t>People with scores of 70 or below are defined as having mental retardation.</a:t>
            </a:r>
          </a:p>
          <a:p>
            <a:pPr algn="l">
              <a:lnSpc>
                <a:spcPct val="100000"/>
              </a:lnSpc>
              <a:spcBef>
                <a:spcPct val="0"/>
              </a:spcBef>
              <a:spcAft>
                <a:spcPct val="30000"/>
              </a:spcAft>
              <a:buFontTx/>
              <a:buChar char="•"/>
            </a:pPr>
            <a:r>
              <a:rPr lang="en-US" altLang="en-US" sz="2000"/>
              <a:t>People with scores of 130 or above are regarded as gifted.</a:t>
            </a:r>
          </a:p>
          <a:p>
            <a:pPr algn="l">
              <a:lnSpc>
                <a:spcPct val="100000"/>
              </a:lnSpc>
              <a:spcBef>
                <a:spcPct val="0"/>
              </a:spcBef>
              <a:spcAft>
                <a:spcPct val="30000"/>
              </a:spcAft>
              <a:buFontTx/>
              <a:buChar char="•"/>
            </a:pPr>
            <a:r>
              <a:rPr lang="en-US" altLang="en-US" sz="2000"/>
              <a:t>In both cases, special help is needed.</a:t>
            </a:r>
          </a:p>
          <a:p>
            <a:pPr algn="l">
              <a:lnSpc>
                <a:spcPct val="100000"/>
              </a:lnSpc>
              <a:spcBef>
                <a:spcPct val="0"/>
              </a:spcBef>
              <a:spcAft>
                <a:spcPct val="30000"/>
              </a:spcAft>
              <a:buFontTx/>
              <a:buChar char="•"/>
            </a:pPr>
            <a:endParaRPr lang="en-US" altLang="en-US" sz="2000"/>
          </a:p>
        </p:txBody>
      </p:sp>
      <p:sp>
        <p:nvSpPr>
          <p:cNvPr id="135475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Average Intelligence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54755"/>
                                        </p:tgtEl>
                                        <p:attrNameLst>
                                          <p:attrName>style.visibility</p:attrName>
                                        </p:attrNameLst>
                                      </p:cBhvr>
                                      <p:to>
                                        <p:strVal val="visible"/>
                                      </p:to>
                                    </p:set>
                                    <p:animEffect transition="in" filter="wipe(up)">
                                      <p:cBhvr>
                                        <p:cTn id="7" dur="1000"/>
                                        <p:tgtEl>
                                          <p:spTgt spid="135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47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1011" name="Picture 3" descr="psych_2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2900" y="457200"/>
            <a:ext cx="3332163"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451011"/>
                                        </p:tgtEl>
                                        <p:attrNameLst>
                                          <p:attrName>style.visibility</p:attrName>
                                        </p:attrNameLst>
                                      </p:cBhvr>
                                      <p:to>
                                        <p:strVal val="visible"/>
                                      </p:to>
                                    </p:set>
                                    <p:animEffect transition="in" filter="slide(fromLeft)">
                                      <p:cBhvr>
                                        <p:cTn id="7" dur="1000"/>
                                        <p:tgtEl>
                                          <p:spTgt spid="145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356803"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pPr>
            <a:r>
              <a:rPr lang="en-US" altLang="en-US" sz="2800" b="1">
                <a:solidFill>
                  <a:srgbClr val="BF0000"/>
                </a:solidFill>
              </a:rPr>
              <a:t>Answer: </a:t>
            </a:r>
            <a:r>
              <a:rPr lang="en-US" altLang="en-US" sz="2400" i="1"/>
              <a:t>100</a:t>
            </a:r>
            <a:endParaRPr lang="en-US" altLang="en-US" sz="2400"/>
          </a:p>
          <a:p>
            <a:pPr algn="l">
              <a:lnSpc>
                <a:spcPct val="100000"/>
              </a:lnSpc>
              <a:spcBef>
                <a:spcPct val="0"/>
              </a:spcBef>
              <a:spcAft>
                <a:spcPct val="30000"/>
              </a:spcAft>
            </a:pPr>
            <a:endParaRPr lang="en-US" altLang="en-US" sz="2400" i="1"/>
          </a:p>
        </p:txBody>
      </p:sp>
      <p:sp>
        <p:nvSpPr>
          <p:cNvPr id="1356804"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Find the Main Idea</a:t>
            </a:r>
          </a:p>
          <a:p>
            <a:pPr>
              <a:lnSpc>
                <a:spcPct val="100000"/>
              </a:lnSpc>
              <a:spcBef>
                <a:spcPct val="0"/>
              </a:spcBef>
              <a:spcAft>
                <a:spcPct val="30000"/>
              </a:spcAft>
            </a:pPr>
            <a:r>
              <a:rPr lang="en-US" altLang="en-US"/>
              <a:t>What is the average score on an intelligence test?</a:t>
            </a:r>
          </a:p>
        </p:txBody>
      </p:sp>
      <p:sp>
        <p:nvSpPr>
          <p:cNvPr id="1356805"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356806" name="AutoShape 6"/>
          <p:cNvSpPr>
            <a:spLocks noChangeArrowheads="1"/>
          </p:cNvSpPr>
          <p:nvPr/>
        </p:nvSpPr>
        <p:spPr bwMode="auto">
          <a:xfrm flipH="1" flipV="1">
            <a:off x="8458200" y="3403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5680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356803"/>
                                        </p:tgtEl>
                                        <p:attrNameLst>
                                          <p:attrName>style.visibility</p:attrName>
                                        </p:attrNameLst>
                                      </p:cBhvr>
                                      <p:to>
                                        <p:strVal val="visible"/>
                                      </p:to>
                                    </p:set>
                                    <p:animEffect transition="in" filter="wipe(up)">
                                      <p:cBhvr>
                                        <p:cTn id="10" dur="500"/>
                                        <p:tgtEl>
                                          <p:spTgt spid="135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3" grpId="0" animBg="1"/>
      <p:bldP spid="135680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0770" name="Text Box 2"/>
          <p:cNvSpPr txBox="1">
            <a:spLocks noChangeArrowheads="1"/>
          </p:cNvSpPr>
          <p:nvPr/>
        </p:nvSpPr>
        <p:spPr bwMode="auto">
          <a:xfrm>
            <a:off x="457200" y="1143000"/>
            <a:ext cx="8229600" cy="914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b="1">
                <a:latin typeface="Arial" panose="020B0604020202020204" pitchFamily="34" charset="0"/>
              </a:rPr>
              <a:t> </a:t>
            </a:r>
            <a:r>
              <a:rPr lang="en-US" altLang="en-US" sz="1800">
                <a:latin typeface="Arial" panose="020B0604020202020204" pitchFamily="34" charset="0"/>
              </a:rPr>
              <a:t>The technical definition of </a:t>
            </a:r>
            <a:r>
              <a:rPr lang="en-US" altLang="en-US" sz="1800" b="1">
                <a:latin typeface="Arial" panose="020B0604020202020204" pitchFamily="34" charset="0"/>
              </a:rPr>
              <a:t>mental retardation</a:t>
            </a:r>
            <a:r>
              <a:rPr lang="en-US" altLang="en-US" sz="1800">
                <a:latin typeface="Arial" panose="020B0604020202020204" pitchFamily="34" charset="0"/>
              </a:rPr>
              <a:t> is an IQ score at or below 70.</a:t>
            </a:r>
          </a:p>
          <a:p>
            <a:pPr eaLnBrk="1" hangingPunct="1">
              <a:spcBef>
                <a:spcPct val="20000"/>
              </a:spcBef>
              <a:buFontTx/>
              <a:buChar char="•"/>
            </a:pPr>
            <a:r>
              <a:rPr lang="en-US" altLang="en-US" sz="1800">
                <a:latin typeface="Arial" panose="020B0604020202020204" pitchFamily="34" charset="0"/>
              </a:rPr>
              <a:t> There are several levels of mental retardation.</a:t>
            </a:r>
          </a:p>
        </p:txBody>
      </p:sp>
      <p:grpSp>
        <p:nvGrpSpPr>
          <p:cNvPr id="1440771" name="Group 3"/>
          <p:cNvGrpSpPr>
            <a:grpSpLocks/>
          </p:cNvGrpSpPr>
          <p:nvPr/>
        </p:nvGrpSpPr>
        <p:grpSpPr bwMode="auto">
          <a:xfrm>
            <a:off x="457200" y="2133600"/>
            <a:ext cx="4038600" cy="4038600"/>
            <a:chOff x="288" y="2166"/>
            <a:chExt cx="2448" cy="1338"/>
          </a:xfrm>
        </p:grpSpPr>
        <p:sp>
          <p:nvSpPr>
            <p:cNvPr id="1440772"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a:latin typeface="Arial" panose="020B0604020202020204" pitchFamily="34" charset="0"/>
                </a:rPr>
                <a:t>About 80 percent of people classified as mentally retarded have IQs ranging from 50 to 70.</a:t>
              </a:r>
            </a:p>
            <a:p>
              <a:pPr eaLnBrk="1" hangingPunct="1">
                <a:spcBef>
                  <a:spcPct val="20000"/>
                </a:spcBef>
                <a:buFontTx/>
                <a:buChar char="•"/>
              </a:pPr>
              <a:r>
                <a:rPr lang="en-US" altLang="en-US" sz="1800">
                  <a:latin typeface="Arial" panose="020B0604020202020204" pitchFamily="34" charset="0"/>
                </a:rPr>
                <a:t>As children, they have some difficulty learning to walk, talk, and feed themselves.</a:t>
              </a:r>
            </a:p>
            <a:p>
              <a:pPr eaLnBrk="1" hangingPunct="1">
                <a:spcBef>
                  <a:spcPct val="20000"/>
                </a:spcBef>
                <a:buFontTx/>
                <a:buChar char="•"/>
              </a:pPr>
              <a:r>
                <a:rPr lang="en-US" altLang="en-US" sz="1800">
                  <a:latin typeface="Arial" panose="020B0604020202020204" pitchFamily="34" charset="0"/>
                </a:rPr>
                <a:t>As adults, they are often able to take care of themselves and hold jobs.</a:t>
              </a:r>
            </a:p>
          </p:txBody>
        </p:sp>
        <p:sp>
          <p:nvSpPr>
            <p:cNvPr id="1440773"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b="1">
                  <a:solidFill>
                    <a:srgbClr val="BF0000"/>
                  </a:solidFill>
                  <a:latin typeface="Arial" panose="020B0604020202020204" pitchFamily="34" charset="0"/>
                </a:rPr>
                <a:t>Mild Retardation</a:t>
              </a:r>
              <a:endParaRPr lang="en-US" altLang="en-US" b="1">
                <a:latin typeface="Arial" panose="020B0604020202020204" pitchFamily="34" charset="0"/>
              </a:endParaRPr>
            </a:p>
          </p:txBody>
        </p:sp>
      </p:grpSp>
      <p:sp>
        <p:nvSpPr>
          <p:cNvPr id="1440774"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Mental Retardation</a:t>
            </a:r>
          </a:p>
        </p:txBody>
      </p:sp>
      <p:grpSp>
        <p:nvGrpSpPr>
          <p:cNvPr id="1440775" name="Group 7"/>
          <p:cNvGrpSpPr>
            <a:grpSpLocks/>
          </p:cNvGrpSpPr>
          <p:nvPr/>
        </p:nvGrpSpPr>
        <p:grpSpPr bwMode="auto">
          <a:xfrm>
            <a:off x="4648200" y="2133600"/>
            <a:ext cx="4038600" cy="4038600"/>
            <a:chOff x="288" y="2166"/>
            <a:chExt cx="2448" cy="1338"/>
          </a:xfrm>
        </p:grpSpPr>
        <p:sp>
          <p:nvSpPr>
            <p:cNvPr id="1440776"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a:latin typeface="Arial" panose="020B0604020202020204" pitchFamily="34" charset="0"/>
                </a:rPr>
                <a:t>People with IQ scores from 35 to 49 have moderate retardation.</a:t>
              </a:r>
            </a:p>
            <a:p>
              <a:pPr eaLnBrk="1" hangingPunct="1">
                <a:spcBef>
                  <a:spcPct val="20000"/>
                </a:spcBef>
                <a:buFontTx/>
                <a:buChar char="•"/>
              </a:pPr>
              <a:r>
                <a:rPr lang="en-US" altLang="en-US" sz="1800">
                  <a:latin typeface="Arial" panose="020B0604020202020204" pitchFamily="34" charset="0"/>
                </a:rPr>
                <a:t>They can learn to speak, dress themselves, and work under supportive conditions.</a:t>
              </a:r>
            </a:p>
            <a:p>
              <a:pPr eaLnBrk="1" hangingPunct="1">
                <a:spcBef>
                  <a:spcPct val="20000"/>
                </a:spcBef>
                <a:buFontTx/>
                <a:buChar char="•"/>
              </a:pPr>
              <a:r>
                <a:rPr lang="en-US" altLang="en-US" sz="1800">
                  <a:latin typeface="Arial" panose="020B0604020202020204" pitchFamily="34" charset="0"/>
                </a:rPr>
                <a:t>Children with Down syndrome are most likely to be classified at this level.</a:t>
              </a:r>
            </a:p>
          </p:txBody>
        </p:sp>
        <p:sp>
          <p:nvSpPr>
            <p:cNvPr id="1440777"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b="1">
                  <a:solidFill>
                    <a:srgbClr val="BF0000"/>
                  </a:solidFill>
                  <a:latin typeface="Arial" panose="020B0604020202020204" pitchFamily="34" charset="0"/>
                </a:rPr>
                <a:t>Moderate Retardation</a:t>
              </a:r>
              <a:endParaRPr lang="en-US" altLang="en-US" b="1">
                <a:latin typeface="Arial" panose="020B0604020202020204" pitchFamily="34" charset="0"/>
              </a:endParaRPr>
            </a:p>
          </p:txBody>
        </p:sp>
      </p:grpSp>
      <p:sp>
        <p:nvSpPr>
          <p:cNvPr id="1440778" name="AutoShape 10"/>
          <p:cNvSpPr>
            <a:spLocks noChangeArrowheads="1"/>
          </p:cNvSpPr>
          <p:nvPr/>
        </p:nvSpPr>
        <p:spPr bwMode="auto">
          <a:xfrm flipH="1" flipV="1">
            <a:off x="8458200" y="21209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40779" name="AutoShape 11"/>
          <p:cNvSpPr>
            <a:spLocks noChangeArrowheads="1"/>
          </p:cNvSpPr>
          <p:nvPr/>
        </p:nvSpPr>
        <p:spPr bwMode="auto">
          <a:xfrm flipH="1" flipV="1">
            <a:off x="4191000" y="5943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4077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440771"/>
                                        </p:tgtEl>
                                        <p:attrNameLst>
                                          <p:attrName>style.visibility</p:attrName>
                                        </p:attrNameLst>
                                      </p:cBhvr>
                                      <p:to>
                                        <p:strVal val="visible"/>
                                      </p:to>
                                    </p:set>
                                    <p:animEffect transition="in" filter="wipe(left)">
                                      <p:cBhvr>
                                        <p:cTn id="10" dur="500"/>
                                        <p:tgtEl>
                                          <p:spTgt spid="1440771"/>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44077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440779"/>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1440775"/>
                                        </p:tgtEl>
                                        <p:attrNameLst>
                                          <p:attrName>style.visibility</p:attrName>
                                        </p:attrNameLst>
                                      </p:cBhvr>
                                      <p:to>
                                        <p:strVal val="visible"/>
                                      </p:to>
                                    </p:set>
                                    <p:animEffect transition="in" filter="wipe(left)">
                                      <p:cBhvr>
                                        <p:cTn id="21" dur="500"/>
                                        <p:tgtEl>
                                          <p:spTgt spid="1440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778" grpId="0" animBg="1"/>
      <p:bldP spid="1440779" grpId="0" animBg="1"/>
      <p:bldP spid="144077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42819" name="Rectangle 3"/>
          <p:cNvSpPr>
            <a:spLocks noChangeArrowheads="1"/>
          </p:cNvSpPr>
          <p:nvPr/>
        </p:nvSpPr>
        <p:spPr bwMode="auto">
          <a:xfrm>
            <a:off x="457200" y="3657600"/>
            <a:ext cx="8229600" cy="2362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Profound Retardation</a:t>
            </a:r>
            <a:endParaRPr lang="en-US" altLang="en-US" sz="2400" b="1"/>
          </a:p>
          <a:p>
            <a:pPr algn="l">
              <a:lnSpc>
                <a:spcPct val="100000"/>
              </a:lnSpc>
              <a:spcBef>
                <a:spcPct val="0"/>
              </a:spcBef>
              <a:spcAft>
                <a:spcPct val="30000"/>
              </a:spcAft>
              <a:buFontTx/>
              <a:buChar char="•"/>
            </a:pPr>
            <a:r>
              <a:rPr lang="en-US" altLang="en-US" sz="2000"/>
              <a:t>People with an IQ below 20 are profoundly retarded.</a:t>
            </a:r>
          </a:p>
          <a:p>
            <a:pPr algn="l">
              <a:lnSpc>
                <a:spcPct val="100000"/>
              </a:lnSpc>
              <a:spcBef>
                <a:spcPct val="0"/>
              </a:spcBef>
              <a:spcAft>
                <a:spcPct val="30000"/>
              </a:spcAft>
              <a:buFontTx/>
              <a:buChar char="•"/>
            </a:pPr>
            <a:r>
              <a:rPr lang="en-US" altLang="en-US" sz="2000"/>
              <a:t>They are dependent on other people for their care throughout their lives.</a:t>
            </a:r>
            <a:endParaRPr lang="en-US" altLang="en-US" sz="2000" i="1"/>
          </a:p>
          <a:p>
            <a:pPr algn="l">
              <a:lnSpc>
                <a:spcPct val="100000"/>
              </a:lnSpc>
              <a:spcBef>
                <a:spcPct val="0"/>
              </a:spcBef>
              <a:spcAft>
                <a:spcPct val="30000"/>
              </a:spcAft>
              <a:buFontTx/>
              <a:buChar char="•"/>
            </a:pPr>
            <a:endParaRPr lang="en-US" altLang="en-US" sz="2000"/>
          </a:p>
        </p:txBody>
      </p:sp>
      <p:sp>
        <p:nvSpPr>
          <p:cNvPr id="1442820" name="Rectangle 4"/>
          <p:cNvSpPr>
            <a:spLocks noChangeArrowheads="1"/>
          </p:cNvSpPr>
          <p:nvPr/>
        </p:nvSpPr>
        <p:spPr bwMode="auto">
          <a:xfrm>
            <a:off x="457200" y="1143000"/>
            <a:ext cx="8229600" cy="2438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Severe Retardation</a:t>
            </a:r>
          </a:p>
          <a:p>
            <a:pPr algn="l">
              <a:lnSpc>
                <a:spcPct val="100000"/>
              </a:lnSpc>
              <a:spcBef>
                <a:spcPct val="0"/>
              </a:spcBef>
              <a:spcAft>
                <a:spcPct val="30000"/>
              </a:spcAft>
              <a:buFontTx/>
              <a:buChar char="•"/>
            </a:pPr>
            <a:r>
              <a:rPr lang="en-US" altLang="en-US" sz="2000"/>
              <a:t>People with an IQ of 20 to 34 are severely retarded.</a:t>
            </a:r>
          </a:p>
          <a:p>
            <a:pPr algn="l">
              <a:lnSpc>
                <a:spcPct val="100000"/>
              </a:lnSpc>
              <a:spcBef>
                <a:spcPct val="0"/>
              </a:spcBef>
              <a:spcAft>
                <a:spcPct val="30000"/>
              </a:spcAft>
              <a:buFontTx/>
              <a:buChar char="•"/>
            </a:pPr>
            <a:r>
              <a:rPr lang="en-US" altLang="en-US" sz="2000"/>
              <a:t>They usually need constant supervision.</a:t>
            </a:r>
          </a:p>
          <a:p>
            <a:pPr algn="l">
              <a:lnSpc>
                <a:spcPct val="100000"/>
              </a:lnSpc>
              <a:spcBef>
                <a:spcPct val="0"/>
              </a:spcBef>
              <a:spcAft>
                <a:spcPct val="30000"/>
              </a:spcAft>
              <a:buFontTx/>
              <a:buChar char="•"/>
            </a:pPr>
            <a:r>
              <a:rPr lang="en-US" altLang="en-US" sz="2000"/>
              <a:t>They can perform daily routines and repetitive activities, but need continuing direction in a protective environment.</a:t>
            </a:r>
            <a:endParaRPr lang="en-US" altLang="en-US" sz="2400" b="1"/>
          </a:p>
        </p:txBody>
      </p:sp>
      <p:sp>
        <p:nvSpPr>
          <p:cNvPr id="1442821" name="AutoShape 5"/>
          <p:cNvSpPr>
            <a:spLocks noChangeArrowheads="1"/>
          </p:cNvSpPr>
          <p:nvPr/>
        </p:nvSpPr>
        <p:spPr bwMode="auto">
          <a:xfrm flipH="1" flipV="1">
            <a:off x="8458200" y="3657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42821"/>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442819"/>
                                        </p:tgtEl>
                                        <p:attrNameLst>
                                          <p:attrName>style.visibility</p:attrName>
                                        </p:attrNameLst>
                                      </p:cBhvr>
                                      <p:to>
                                        <p:strVal val="visible"/>
                                      </p:to>
                                    </p:set>
                                    <p:animEffect transition="in" filter="wipe(up)">
                                      <p:cBhvr>
                                        <p:cTn id="10" dur="500"/>
                                        <p:tgtEl>
                                          <p:spTgt spid="144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819" grpId="0" animBg="1"/>
      <p:bldP spid="14428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44867" name="Rectangle 3"/>
          <p:cNvSpPr>
            <a:spLocks noChangeArrowheads="1"/>
          </p:cNvSpPr>
          <p:nvPr/>
        </p:nvSpPr>
        <p:spPr bwMode="auto">
          <a:xfrm>
            <a:off x="457200" y="1143000"/>
            <a:ext cx="8229600" cy="2286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Causes of Retardation</a:t>
            </a:r>
            <a:endParaRPr lang="en-US" altLang="en-US" sz="2400" b="1"/>
          </a:p>
          <a:p>
            <a:pPr algn="l">
              <a:lnSpc>
                <a:spcPct val="100000"/>
              </a:lnSpc>
              <a:spcBef>
                <a:spcPct val="0"/>
              </a:spcBef>
              <a:spcAft>
                <a:spcPct val="30000"/>
              </a:spcAft>
              <a:buFontTx/>
              <a:buChar char="•"/>
            </a:pPr>
            <a:r>
              <a:rPr lang="en-US" altLang="en-US" sz="2000"/>
              <a:t>Accidents that result in brain damage and difficulties during childbirth can cause mental retardation.  </a:t>
            </a:r>
          </a:p>
          <a:p>
            <a:pPr algn="l">
              <a:lnSpc>
                <a:spcPct val="100000"/>
              </a:lnSpc>
              <a:spcBef>
                <a:spcPct val="0"/>
              </a:spcBef>
              <a:spcAft>
                <a:spcPct val="30000"/>
              </a:spcAft>
              <a:buFontTx/>
              <a:buChar char="•"/>
            </a:pPr>
            <a:r>
              <a:rPr lang="en-US" altLang="en-US" sz="2000"/>
              <a:t>Genetic disorders or abnormalities are also causes.</a:t>
            </a:r>
          </a:p>
          <a:p>
            <a:pPr algn="l">
              <a:lnSpc>
                <a:spcPct val="100000"/>
              </a:lnSpc>
              <a:spcBef>
                <a:spcPct val="0"/>
              </a:spcBef>
              <a:spcAft>
                <a:spcPct val="30000"/>
              </a:spcAft>
              <a:buFontTx/>
              <a:buChar char="•"/>
            </a:pPr>
            <a:endParaRPr lang="en-US" altLang="en-US" sz="2000"/>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4691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mild, moderate, severe, profound retardation</a:t>
            </a:r>
          </a:p>
        </p:txBody>
      </p:sp>
      <p:sp>
        <p:nvSpPr>
          <p:cNvPr id="1446916"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a:t>
            </a:r>
          </a:p>
          <a:p>
            <a:pPr>
              <a:lnSpc>
                <a:spcPct val="100000"/>
              </a:lnSpc>
              <a:spcBef>
                <a:spcPct val="0"/>
              </a:spcBef>
              <a:spcAft>
                <a:spcPct val="30000"/>
              </a:spcAft>
            </a:pPr>
            <a:r>
              <a:rPr lang="en-US" altLang="en-US"/>
              <a:t>What are the four levels of mental retardation?</a:t>
            </a:r>
          </a:p>
        </p:txBody>
      </p:sp>
      <p:sp>
        <p:nvSpPr>
          <p:cNvPr id="144691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446918" name="AutoShape 6"/>
          <p:cNvSpPr>
            <a:spLocks noChangeArrowheads="1"/>
          </p:cNvSpPr>
          <p:nvPr/>
        </p:nvSpPr>
        <p:spPr bwMode="auto">
          <a:xfrm flipH="1" flipV="1">
            <a:off x="8458200" y="34163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4691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446915"/>
                                        </p:tgtEl>
                                        <p:attrNameLst>
                                          <p:attrName>style.visibility</p:attrName>
                                        </p:attrNameLst>
                                      </p:cBhvr>
                                      <p:to>
                                        <p:strVal val="visible"/>
                                      </p:to>
                                    </p:set>
                                    <p:animEffect transition="in" filter="wipe(up)">
                                      <p:cBhvr>
                                        <p:cTn id="10" dur="500"/>
                                        <p:tgtEl>
                                          <p:spTgt spid="144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5" grpId="0" animBg="1"/>
      <p:bldP spid="14469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53059" name="Rectangle 3"/>
          <p:cNvSpPr>
            <a:spLocks noChangeArrowheads="1"/>
          </p:cNvSpPr>
          <p:nvPr/>
        </p:nvSpPr>
        <p:spPr bwMode="auto">
          <a:xfrm>
            <a:off x="457200" y="1143000"/>
            <a:ext cx="8229600" cy="3429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The technical definition of gifted means to have an IQ score of 130 or above. </a:t>
            </a:r>
          </a:p>
          <a:p>
            <a:pPr algn="l">
              <a:lnSpc>
                <a:spcPct val="100000"/>
              </a:lnSpc>
              <a:spcBef>
                <a:spcPct val="0"/>
              </a:spcBef>
              <a:spcAft>
                <a:spcPct val="30000"/>
              </a:spcAft>
              <a:buFontTx/>
              <a:buChar char="•"/>
            </a:pPr>
            <a:r>
              <a:rPr lang="en-US" altLang="en-US" sz="2000"/>
              <a:t>Generally, to be </a:t>
            </a:r>
            <a:r>
              <a:rPr lang="en-US" altLang="en-US" sz="2000" b="1"/>
              <a:t>gifted</a:t>
            </a:r>
            <a:r>
              <a:rPr lang="en-US" altLang="en-US" sz="2000"/>
              <a:t> is to possess outstanding talent or to show the potential for performing at remarkably high levels of accomplishment when compared with other people of the same age, experience, or environment.</a:t>
            </a:r>
          </a:p>
          <a:p>
            <a:pPr algn="l">
              <a:lnSpc>
                <a:spcPct val="100000"/>
              </a:lnSpc>
              <a:spcBef>
                <a:spcPct val="0"/>
              </a:spcBef>
              <a:spcAft>
                <a:spcPct val="30000"/>
              </a:spcAft>
              <a:buFontTx/>
              <a:buChar char="•"/>
            </a:pPr>
            <a:r>
              <a:rPr lang="en-US" altLang="en-US" sz="2000"/>
              <a:t>The most gifted children are sometimes called child prodigies.  </a:t>
            </a:r>
          </a:p>
          <a:p>
            <a:pPr algn="l">
              <a:lnSpc>
                <a:spcPct val="100000"/>
              </a:lnSpc>
              <a:spcBef>
                <a:spcPct val="0"/>
              </a:spcBef>
              <a:spcAft>
                <a:spcPct val="30000"/>
              </a:spcAft>
              <a:buFontTx/>
              <a:buChar char="•"/>
            </a:pPr>
            <a:r>
              <a:rPr lang="en-US" altLang="en-US" sz="2000"/>
              <a:t>A </a:t>
            </a:r>
            <a:r>
              <a:rPr lang="en-US" altLang="en-US" sz="2000" b="1"/>
              <a:t>prodigy</a:t>
            </a:r>
            <a:r>
              <a:rPr lang="en-US" altLang="en-US" sz="2000"/>
              <a:t> develops special skill in a particular talent or discipline in childhood. </a:t>
            </a:r>
          </a:p>
        </p:txBody>
      </p:sp>
      <p:sp>
        <p:nvSpPr>
          <p:cNvPr id="145306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Giftedness</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53059"/>
                                        </p:tgtEl>
                                        <p:attrNameLst>
                                          <p:attrName>style.visibility</p:attrName>
                                        </p:attrNameLst>
                                      </p:cBhvr>
                                      <p:to>
                                        <p:strVal val="visible"/>
                                      </p:to>
                                    </p:set>
                                    <p:animEffect transition="in" filter="wipe(up)">
                                      <p:cBhvr>
                                        <p:cTn id="7" dur="1000"/>
                                        <p:tgtEl>
                                          <p:spTgt spid="1453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305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5107" name="Picture 3" descr="psych_25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3989388" cy="4757738"/>
          </a:xfrm>
          <a:prstGeom prst="rect">
            <a:avLst/>
          </a:prstGeom>
          <a:noFill/>
          <a:extLst>
            <a:ext uri="{909E8E84-426E-40DD-AFC4-6F175D3DCCD1}">
              <a14:hiddenFill xmlns:a14="http://schemas.microsoft.com/office/drawing/2010/main">
                <a:solidFill>
                  <a:srgbClr val="FFFFFF"/>
                </a:solidFill>
              </a14:hiddenFill>
            </a:ext>
          </a:extLst>
        </p:spPr>
      </p:pic>
      <p:pic>
        <p:nvPicPr>
          <p:cNvPr id="1455108" name="Picture 4" descr="psych_259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81200"/>
            <a:ext cx="3954463" cy="3954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55107"/>
                                        </p:tgtEl>
                                        <p:attrNameLst>
                                          <p:attrName>style.visibility</p:attrName>
                                        </p:attrNameLst>
                                      </p:cBhvr>
                                      <p:to>
                                        <p:strVal val="visible"/>
                                      </p:to>
                                    </p:set>
                                    <p:animEffect transition="in" filter="fade">
                                      <p:cBhvr>
                                        <p:cTn id="7" dur="500"/>
                                        <p:tgtEl>
                                          <p:spTgt spid="145510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55108"/>
                                        </p:tgtEl>
                                        <p:attrNameLst>
                                          <p:attrName>style.visibility</p:attrName>
                                        </p:attrNameLst>
                                      </p:cBhvr>
                                      <p:to>
                                        <p:strVal val="visible"/>
                                      </p:to>
                                    </p:set>
                                    <p:animEffect transition="in" filter="fade">
                                      <p:cBhvr>
                                        <p:cTn id="11" dur="500"/>
                                        <p:tgtEl>
                                          <p:spTgt spid="1455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1491" name="Picture 3" descr="psych_2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642938"/>
            <a:ext cx="2598738" cy="5300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831491"/>
                                        </p:tgtEl>
                                        <p:attrNameLst>
                                          <p:attrName>style.visibility</p:attrName>
                                        </p:attrNameLst>
                                      </p:cBhvr>
                                      <p:to>
                                        <p:strVal val="visible"/>
                                      </p:to>
                                    </p:set>
                                    <p:animEffect transition="in" filter="slide(fromLeft)">
                                      <p:cBhvr>
                                        <p:cTn id="7" dur="1000"/>
                                        <p:tgtEl>
                                          <p:spTgt spid="83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37523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pPr>
            <a:r>
              <a:rPr lang="en-US" altLang="en-US" sz="2800" b="1">
                <a:solidFill>
                  <a:srgbClr val="BF0000"/>
                </a:solidFill>
              </a:rPr>
              <a:t>Answer: </a:t>
            </a:r>
            <a:r>
              <a:rPr lang="en-US" altLang="en-US" sz="2400" i="1"/>
              <a:t>to possess outstanding talent or to show the potential for performing at remarkably high levels of accomplishment</a:t>
            </a:r>
          </a:p>
        </p:txBody>
      </p:sp>
      <p:sp>
        <p:nvSpPr>
          <p:cNvPr id="1375236"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does it mean to be gifted?</a:t>
            </a:r>
          </a:p>
        </p:txBody>
      </p:sp>
      <p:sp>
        <p:nvSpPr>
          <p:cNvPr id="137523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375238" name="AutoShape 6"/>
          <p:cNvSpPr>
            <a:spLocks noChangeArrowheads="1"/>
          </p:cNvSpPr>
          <p:nvPr/>
        </p:nvSpPr>
        <p:spPr bwMode="auto">
          <a:xfrm flipH="1" flipV="1">
            <a:off x="8458200" y="34163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752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375235"/>
                                        </p:tgtEl>
                                        <p:attrNameLst>
                                          <p:attrName>style.visibility</p:attrName>
                                        </p:attrNameLst>
                                      </p:cBhvr>
                                      <p:to>
                                        <p:strVal val="visible"/>
                                      </p:to>
                                    </p:set>
                                    <p:animEffect transition="in" filter="wipe(up)">
                                      <p:cBhvr>
                                        <p:cTn id="10" dur="500"/>
                                        <p:tgtEl>
                                          <p:spTgt spid="137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5" grpId="0" animBg="1"/>
      <p:bldP spid="13752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57155" name="Rectangle 3"/>
          <p:cNvSpPr>
            <a:spLocks noChangeArrowheads="1"/>
          </p:cNvSpPr>
          <p:nvPr/>
        </p:nvSpPr>
        <p:spPr bwMode="auto">
          <a:xfrm>
            <a:off x="457200" y="1143000"/>
            <a:ext cx="8229600" cy="2590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Giftedness is often linked with creativity. </a:t>
            </a:r>
          </a:p>
          <a:p>
            <a:pPr algn="l">
              <a:lnSpc>
                <a:spcPct val="100000"/>
              </a:lnSpc>
              <a:spcBef>
                <a:spcPct val="0"/>
              </a:spcBef>
              <a:spcAft>
                <a:spcPct val="30000"/>
              </a:spcAft>
              <a:buFontTx/>
              <a:buChar char="•"/>
            </a:pPr>
            <a:r>
              <a:rPr lang="en-US" altLang="en-US" sz="2000" b="1"/>
              <a:t>Creativity</a:t>
            </a:r>
            <a:r>
              <a:rPr lang="en-US" altLang="en-US" sz="2000"/>
              <a:t> is the ability to invent new solutions to problems or to create original or ingenious materials.</a:t>
            </a:r>
          </a:p>
          <a:p>
            <a:pPr algn="l">
              <a:lnSpc>
                <a:spcPct val="100000"/>
              </a:lnSpc>
              <a:spcBef>
                <a:spcPct val="0"/>
              </a:spcBef>
              <a:spcAft>
                <a:spcPct val="30000"/>
              </a:spcAft>
              <a:buFontTx/>
              <a:buChar char="•"/>
            </a:pPr>
            <a:r>
              <a:rPr lang="en-US" altLang="en-US" sz="2000"/>
              <a:t>A person can be highly creative without being gifted.  </a:t>
            </a:r>
          </a:p>
          <a:p>
            <a:pPr algn="l">
              <a:lnSpc>
                <a:spcPct val="100000"/>
              </a:lnSpc>
              <a:spcBef>
                <a:spcPct val="0"/>
              </a:spcBef>
              <a:spcAft>
                <a:spcPct val="30000"/>
              </a:spcAft>
              <a:buFontTx/>
              <a:buChar char="•"/>
            </a:pPr>
            <a:r>
              <a:rPr lang="en-US" altLang="en-US" sz="2000"/>
              <a:t>High intelligence does not guarantee high creativity. </a:t>
            </a:r>
          </a:p>
        </p:txBody>
      </p:sp>
      <p:sp>
        <p:nvSpPr>
          <p:cNvPr id="145715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Creativity</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57155"/>
                                        </p:tgtEl>
                                        <p:attrNameLst>
                                          <p:attrName>style.visibility</p:attrName>
                                        </p:attrNameLst>
                                      </p:cBhvr>
                                      <p:to>
                                        <p:strVal val="visible"/>
                                      </p:to>
                                    </p:set>
                                    <p:animEffect transition="in" filter="wipe(up)">
                                      <p:cBhvr>
                                        <p:cTn id="7" dur="1000"/>
                                        <p:tgtEl>
                                          <p:spTgt spid="145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715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59203"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pPr>
            <a:r>
              <a:rPr lang="en-US" altLang="en-US" sz="2800" b="1">
                <a:solidFill>
                  <a:srgbClr val="BF0000"/>
                </a:solidFill>
              </a:rPr>
              <a:t>Answer: </a:t>
            </a:r>
            <a:r>
              <a:rPr lang="en-US" altLang="en-US" sz="2400" i="1"/>
              <a:t>No, some highly creative people may be below average in intelligence.</a:t>
            </a:r>
          </a:p>
        </p:txBody>
      </p:sp>
      <p:sp>
        <p:nvSpPr>
          <p:cNvPr id="1459204"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Draw Conclusions</a:t>
            </a:r>
          </a:p>
          <a:p>
            <a:pPr>
              <a:lnSpc>
                <a:spcPct val="100000"/>
              </a:lnSpc>
              <a:spcBef>
                <a:spcPct val="0"/>
              </a:spcBef>
              <a:spcAft>
                <a:spcPct val="30000"/>
              </a:spcAft>
            </a:pPr>
            <a:r>
              <a:rPr lang="en-US" altLang="en-US"/>
              <a:t>Are all creative people highly intelligent? Explain.</a:t>
            </a:r>
          </a:p>
        </p:txBody>
      </p:sp>
      <p:sp>
        <p:nvSpPr>
          <p:cNvPr id="1459205"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459206" name="AutoShape 6"/>
          <p:cNvSpPr>
            <a:spLocks noChangeArrowheads="1"/>
          </p:cNvSpPr>
          <p:nvPr/>
        </p:nvSpPr>
        <p:spPr bwMode="auto">
          <a:xfrm flipH="1" flipV="1">
            <a:off x="8458200" y="34163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5920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459203"/>
                                        </p:tgtEl>
                                        <p:attrNameLst>
                                          <p:attrName>style.visibility</p:attrName>
                                        </p:attrNameLst>
                                      </p:cBhvr>
                                      <p:to>
                                        <p:strVal val="visible"/>
                                      </p:to>
                                    </p:set>
                                    <p:animEffect transition="in" filter="wipe(up)">
                                      <p:cBhvr>
                                        <p:cTn id="10" dur="500"/>
                                        <p:tgtEl>
                                          <p:spTgt spid="1459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9203" grpId="0" animBg="1"/>
      <p:bldP spid="14592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379331" name="Rectangle 3"/>
          <p:cNvSpPr>
            <a:spLocks noChangeArrowheads="1"/>
          </p:cNvSpPr>
          <p:nvPr/>
        </p:nvSpPr>
        <p:spPr bwMode="auto">
          <a:xfrm>
            <a:off x="457200" y="1905000"/>
            <a:ext cx="8229600" cy="2590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What Influences Intelligence?</a:t>
            </a:r>
            <a:endParaRPr lang="en-US" altLang="en-US"/>
          </a:p>
          <a:p>
            <a:pPr algn="l">
              <a:lnSpc>
                <a:spcPct val="100000"/>
              </a:lnSpc>
              <a:spcBef>
                <a:spcPct val="0"/>
              </a:spcBef>
              <a:spcAft>
                <a:spcPct val="30000"/>
              </a:spcAft>
              <a:buFontTx/>
              <a:buChar char="•"/>
            </a:pPr>
            <a:r>
              <a:rPr lang="en-US" altLang="en-US" sz="2400"/>
              <a:t>Genetic factors have a strong influence on intelligence.</a:t>
            </a:r>
          </a:p>
          <a:p>
            <a:pPr algn="l">
              <a:lnSpc>
                <a:spcPct val="100000"/>
              </a:lnSpc>
              <a:spcBef>
                <a:spcPct val="0"/>
              </a:spcBef>
              <a:spcAft>
                <a:spcPct val="30000"/>
              </a:spcAft>
              <a:buFontTx/>
              <a:buChar char="•"/>
            </a:pPr>
            <a:r>
              <a:rPr lang="en-US" altLang="en-US" sz="2400"/>
              <a:t>A nurturing environment promotes intellectual development in children.</a:t>
            </a:r>
          </a:p>
          <a:p>
            <a:pPr algn="l">
              <a:lnSpc>
                <a:spcPct val="100000"/>
              </a:lnSpc>
              <a:spcBef>
                <a:spcPct val="0"/>
              </a:spcBef>
              <a:spcAft>
                <a:spcPct val="30000"/>
              </a:spcAft>
              <a:buFontTx/>
              <a:buChar char="•"/>
            </a:pPr>
            <a:r>
              <a:rPr lang="en-US" altLang="en-US" sz="2400"/>
              <a:t>Advanced age limits some aspects of intelligence.</a:t>
            </a:r>
          </a:p>
        </p:txBody>
      </p:sp>
      <p:sp>
        <p:nvSpPr>
          <p:cNvPr id="1379332"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4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79331"/>
                                        </p:tgtEl>
                                        <p:attrNameLst>
                                          <p:attrName>style.visibility</p:attrName>
                                        </p:attrNameLst>
                                      </p:cBhvr>
                                      <p:to>
                                        <p:strVal val="visible"/>
                                      </p:to>
                                    </p:set>
                                    <p:animEffect transition="in" filter="wipe(up)">
                                      <p:cBhvr>
                                        <p:cTn id="7" dur="1000"/>
                                        <p:tgtEl>
                                          <p:spTgt spid="137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33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381379" name="Rectangle 3"/>
          <p:cNvSpPr>
            <a:spLocks noChangeArrowheads="1"/>
          </p:cNvSpPr>
          <p:nvPr/>
        </p:nvSpPr>
        <p:spPr bwMode="auto">
          <a:xfrm>
            <a:off x="457200" y="2971800"/>
            <a:ext cx="8229600" cy="2286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How does your genetic makeup influence your intelligence?</a:t>
            </a:r>
          </a:p>
          <a:p>
            <a:pPr algn="l">
              <a:lnSpc>
                <a:spcPct val="100000"/>
              </a:lnSpc>
              <a:spcBef>
                <a:spcPct val="0"/>
              </a:spcBef>
              <a:spcAft>
                <a:spcPct val="30000"/>
              </a:spcAft>
              <a:buFontTx/>
              <a:buChar char="•"/>
            </a:pPr>
            <a:r>
              <a:rPr lang="en-US" altLang="en-US" sz="2000"/>
              <a:t>How does your environment influence your intelligence?</a:t>
            </a:r>
          </a:p>
          <a:p>
            <a:pPr algn="l">
              <a:lnSpc>
                <a:spcPct val="100000"/>
              </a:lnSpc>
              <a:spcBef>
                <a:spcPct val="0"/>
              </a:spcBef>
              <a:spcAft>
                <a:spcPct val="30000"/>
              </a:spcAft>
              <a:buFontTx/>
              <a:buChar char="•"/>
            </a:pPr>
            <a:r>
              <a:rPr lang="en-US" altLang="en-US" sz="2000"/>
              <a:t>What are some of the connections between aging and intelligence?</a:t>
            </a:r>
          </a:p>
        </p:txBody>
      </p:sp>
      <p:sp>
        <p:nvSpPr>
          <p:cNvPr id="1381380"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Both heredity and environment influence a person’s intelligence.</a:t>
            </a:r>
          </a:p>
        </p:txBody>
      </p:sp>
      <p:sp>
        <p:nvSpPr>
          <p:cNvPr id="138138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What Influences Intelligence?</a:t>
            </a:r>
            <a:endParaRPr lang="en-US" altLang="en-US">
              <a:solidFill>
                <a:srgbClr val="FFCC00"/>
              </a:solidFill>
            </a:endParaRPr>
          </a:p>
        </p:txBody>
      </p:sp>
      <p:sp>
        <p:nvSpPr>
          <p:cNvPr id="1381382" name="AutoShape 6"/>
          <p:cNvSpPr>
            <a:spLocks noChangeArrowheads="1"/>
          </p:cNvSpPr>
          <p:nvPr/>
        </p:nvSpPr>
        <p:spPr bwMode="auto">
          <a:xfrm flipH="1" flipV="1">
            <a:off x="8458200" y="28067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8138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381379"/>
                                        </p:tgtEl>
                                        <p:attrNameLst>
                                          <p:attrName>style.visibility</p:attrName>
                                        </p:attrNameLst>
                                      </p:cBhvr>
                                      <p:to>
                                        <p:strVal val="visible"/>
                                      </p:to>
                                    </p:set>
                                    <p:animEffect transition="in" filter="wipe(up)">
                                      <p:cBhvr>
                                        <p:cTn id="10" dur="500"/>
                                        <p:tgtEl>
                                          <p:spTgt spid="138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1379" grpId="0" animBg="1"/>
      <p:bldP spid="138138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1383429" name="Picture 5" descr="psych_2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7613"/>
            <a:ext cx="6553200" cy="4802187"/>
          </a:xfrm>
          <a:prstGeom prst="rect">
            <a:avLst/>
          </a:prstGeom>
          <a:noFill/>
          <a:extLst>
            <a:ext uri="{909E8E84-426E-40DD-AFC4-6F175D3DCCD1}">
              <a14:hiddenFill xmlns:a14="http://schemas.microsoft.com/office/drawing/2010/main">
                <a:solidFill>
                  <a:srgbClr val="FFFFFF"/>
                </a:solidFill>
              </a14:hiddenFill>
            </a:ext>
          </a:extLst>
        </p:spPr>
      </p:pic>
      <p:sp>
        <p:nvSpPr>
          <p:cNvPr id="1383431" name="Text Box 7"/>
          <p:cNvSpPr txBox="1">
            <a:spLocks noChangeArrowheads="1"/>
          </p:cNvSpPr>
          <p:nvPr/>
        </p:nvSpPr>
        <p:spPr bwMode="auto">
          <a:xfrm>
            <a:off x="5257800" y="3352800"/>
            <a:ext cx="32766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Can hunger make you smarter?</a:t>
            </a:r>
          </a:p>
        </p:txBody>
      </p:sp>
      <p:pic>
        <p:nvPicPr>
          <p:cNvPr id="1383432" name="Picture 8" descr="psych_close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383429"/>
                                        </p:tgtEl>
                                        <p:attrNameLst>
                                          <p:attrName>style.visibility</p:attrName>
                                        </p:attrNameLst>
                                      </p:cBhvr>
                                      <p:to>
                                        <p:strVal val="visible"/>
                                      </p:to>
                                    </p:set>
                                    <p:animEffect transition="in" filter="checkerboard(across)">
                                      <p:cBhvr>
                                        <p:cTn id="7" dur="1000"/>
                                        <p:tgtEl>
                                          <p:spTgt spid="1383429"/>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83431"/>
                                        </p:tgtEl>
                                        <p:attrNameLst>
                                          <p:attrName>style.visibility</p:attrName>
                                        </p:attrNameLst>
                                      </p:cBhvr>
                                      <p:to>
                                        <p:strVal val="visible"/>
                                      </p:to>
                                    </p:set>
                                    <p:animEffect transition="in" filter="wipe(left)">
                                      <p:cBhvr>
                                        <p:cTn id="11" dur="500"/>
                                        <p:tgtEl>
                                          <p:spTgt spid="1383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4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65347" name="Rectangle 3"/>
          <p:cNvSpPr>
            <a:spLocks noChangeArrowheads="1"/>
          </p:cNvSpPr>
          <p:nvPr/>
        </p:nvSpPr>
        <p:spPr bwMode="auto">
          <a:xfrm>
            <a:off x="457200" y="3810000"/>
            <a:ext cx="8229600" cy="2286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Adoptee Studies</a:t>
            </a:r>
            <a:endParaRPr lang="en-US" altLang="en-US" sz="2400" b="1"/>
          </a:p>
          <a:p>
            <a:pPr algn="l">
              <a:lnSpc>
                <a:spcPct val="100000"/>
              </a:lnSpc>
              <a:spcBef>
                <a:spcPct val="0"/>
              </a:spcBef>
              <a:spcAft>
                <a:spcPct val="30000"/>
              </a:spcAft>
              <a:buFontTx/>
              <a:buChar char="•"/>
            </a:pPr>
            <a:r>
              <a:rPr lang="en-US" altLang="en-US" sz="2000"/>
              <a:t>Most studies of adopted children have found that their intelligence test scores are more like those of the biological parents than those of the adoptive parents.</a:t>
            </a:r>
          </a:p>
          <a:p>
            <a:pPr algn="l">
              <a:lnSpc>
                <a:spcPct val="100000"/>
              </a:lnSpc>
              <a:spcBef>
                <a:spcPct val="0"/>
              </a:spcBef>
              <a:spcAft>
                <a:spcPct val="30000"/>
              </a:spcAft>
              <a:buFontTx/>
              <a:buChar char="•"/>
            </a:pPr>
            <a:r>
              <a:rPr lang="en-US" altLang="en-US" sz="2000"/>
              <a:t>Some psychologists argue that overemphasis on heredity can  undermine efforts to help children learn. </a:t>
            </a:r>
          </a:p>
        </p:txBody>
      </p:sp>
      <p:sp>
        <p:nvSpPr>
          <p:cNvPr id="1465348" name="Rectangle 4"/>
          <p:cNvSpPr>
            <a:spLocks noChangeArrowheads="1"/>
          </p:cNvSpPr>
          <p:nvPr/>
        </p:nvSpPr>
        <p:spPr bwMode="auto">
          <a:xfrm>
            <a:off x="457200" y="1143000"/>
            <a:ext cx="8229600" cy="2590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Kinship Studies</a:t>
            </a:r>
            <a:endParaRPr lang="en-US" altLang="en-US" sz="2400" b="1"/>
          </a:p>
          <a:p>
            <a:pPr algn="l">
              <a:lnSpc>
                <a:spcPct val="100000"/>
              </a:lnSpc>
              <a:spcBef>
                <a:spcPct val="0"/>
              </a:spcBef>
              <a:spcAft>
                <a:spcPct val="30000"/>
              </a:spcAft>
              <a:buFontTx/>
              <a:buChar char="•"/>
            </a:pPr>
            <a:r>
              <a:rPr lang="en-US" altLang="en-US" sz="2000"/>
              <a:t>Kinship studies show that the intelligence test scores of identical twins are more similar than those of any other group of people.</a:t>
            </a:r>
          </a:p>
          <a:p>
            <a:pPr algn="l">
              <a:lnSpc>
                <a:spcPct val="100000"/>
              </a:lnSpc>
              <a:spcBef>
                <a:spcPct val="0"/>
              </a:spcBef>
              <a:spcAft>
                <a:spcPct val="30000"/>
              </a:spcAft>
              <a:buFontTx/>
              <a:buChar char="•"/>
            </a:pPr>
            <a:r>
              <a:rPr lang="en-US" altLang="en-US" sz="2000"/>
              <a:t>Most studies suggest that the heritability of intelligence ranges from 40 to 60 percent.</a:t>
            </a:r>
          </a:p>
          <a:p>
            <a:pPr algn="l">
              <a:lnSpc>
                <a:spcPct val="100000"/>
              </a:lnSpc>
              <a:spcBef>
                <a:spcPct val="0"/>
              </a:spcBef>
              <a:spcAft>
                <a:spcPct val="30000"/>
              </a:spcAft>
              <a:buFontTx/>
              <a:buChar char="•"/>
            </a:pPr>
            <a:r>
              <a:rPr lang="en-US" altLang="en-US" sz="2000" b="1"/>
              <a:t>Heritability</a:t>
            </a:r>
            <a:r>
              <a:rPr lang="en-US" altLang="en-US" sz="2000"/>
              <a:t> is the extent to which variations in a trait from person to person can be explained by genetic factors.</a:t>
            </a:r>
          </a:p>
        </p:txBody>
      </p:sp>
      <p:sp>
        <p:nvSpPr>
          <p:cNvPr id="146534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Genetic Influences on Intelligence</a:t>
            </a:r>
            <a:endParaRPr lang="en-US" altLang="en-US">
              <a:solidFill>
                <a:srgbClr val="FFCC00"/>
              </a:solidFill>
            </a:endParaRPr>
          </a:p>
        </p:txBody>
      </p:sp>
      <p:sp>
        <p:nvSpPr>
          <p:cNvPr id="1465350" name="AutoShape 6"/>
          <p:cNvSpPr>
            <a:spLocks noChangeArrowheads="1"/>
          </p:cNvSpPr>
          <p:nvPr/>
        </p:nvSpPr>
        <p:spPr bwMode="auto">
          <a:xfrm flipH="1" flipV="1">
            <a:off x="8458200" y="37973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6535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465347"/>
                                        </p:tgtEl>
                                        <p:attrNameLst>
                                          <p:attrName>style.visibility</p:attrName>
                                        </p:attrNameLst>
                                      </p:cBhvr>
                                      <p:to>
                                        <p:strVal val="visible"/>
                                      </p:to>
                                    </p:set>
                                    <p:animEffect transition="in" filter="wipe(up)">
                                      <p:cBhvr>
                                        <p:cTn id="10" dur="500"/>
                                        <p:tgtEl>
                                          <p:spTgt spid="1465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347" grpId="0" animBg="1"/>
      <p:bldP spid="146535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377283"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pPr>
            <a:r>
              <a:rPr lang="en-US" altLang="en-US" sz="2800" b="1">
                <a:solidFill>
                  <a:srgbClr val="BF0000"/>
                </a:solidFill>
              </a:rPr>
              <a:t>Answer: </a:t>
            </a:r>
            <a:r>
              <a:rPr lang="en-US" altLang="en-US" sz="2400" i="1"/>
              <a:t>a parent</a:t>
            </a:r>
            <a:endParaRPr lang="en-US" altLang="en-US" sz="2400"/>
          </a:p>
          <a:p>
            <a:pPr algn="l">
              <a:lnSpc>
                <a:spcPct val="100000"/>
              </a:lnSpc>
              <a:spcBef>
                <a:spcPct val="0"/>
              </a:spcBef>
              <a:spcAft>
                <a:spcPct val="30000"/>
              </a:spcAft>
            </a:pPr>
            <a:endParaRPr lang="en-US" altLang="en-US" sz="2400" i="1"/>
          </a:p>
        </p:txBody>
      </p:sp>
      <p:sp>
        <p:nvSpPr>
          <p:cNvPr id="1377284" name="Rectangle 4"/>
          <p:cNvSpPr>
            <a:spLocks noChangeArrowheads="1"/>
          </p:cNvSpPr>
          <p:nvPr/>
        </p:nvSpPr>
        <p:spPr bwMode="auto">
          <a:xfrm>
            <a:off x="457200" y="1371600"/>
            <a:ext cx="8229600" cy="2209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Draw Conclusions</a:t>
            </a:r>
          </a:p>
          <a:p>
            <a:pPr>
              <a:lnSpc>
                <a:spcPct val="100000"/>
              </a:lnSpc>
              <a:spcBef>
                <a:spcPct val="0"/>
              </a:spcBef>
              <a:spcAft>
                <a:spcPct val="30000"/>
              </a:spcAft>
            </a:pPr>
            <a:r>
              <a:rPr lang="en-US" altLang="en-US"/>
              <a:t>Whose intelligence test score will probably be closest to yours: a parent, a cousin, or a neighbor? Explain.</a:t>
            </a:r>
          </a:p>
        </p:txBody>
      </p:sp>
      <p:sp>
        <p:nvSpPr>
          <p:cNvPr id="1377285"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377286" name="AutoShape 6"/>
          <p:cNvSpPr>
            <a:spLocks noChangeArrowheads="1"/>
          </p:cNvSpPr>
          <p:nvPr/>
        </p:nvSpPr>
        <p:spPr bwMode="auto">
          <a:xfrm flipH="1" flipV="1">
            <a:off x="8458200" y="36449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7728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377283"/>
                                        </p:tgtEl>
                                        <p:attrNameLst>
                                          <p:attrName>style.visibility</p:attrName>
                                        </p:attrNameLst>
                                      </p:cBhvr>
                                      <p:to>
                                        <p:strVal val="visible"/>
                                      </p:to>
                                    </p:set>
                                    <p:animEffect transition="in" filter="wipe(up)">
                                      <p:cBhvr>
                                        <p:cTn id="10" dur="500"/>
                                        <p:tgtEl>
                                          <p:spTgt spid="137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7283" grpId="0" animBg="1"/>
      <p:bldP spid="137728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67395" name="Rectangle 3"/>
          <p:cNvSpPr>
            <a:spLocks noChangeArrowheads="1"/>
          </p:cNvSpPr>
          <p:nvPr/>
        </p:nvSpPr>
        <p:spPr bwMode="auto">
          <a:xfrm>
            <a:off x="457200" y="4267200"/>
            <a:ext cx="8229600" cy="18288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Preschool Programs</a:t>
            </a:r>
            <a:endParaRPr lang="en-US" altLang="en-US" sz="2400" b="1"/>
          </a:p>
          <a:p>
            <a:pPr algn="l">
              <a:lnSpc>
                <a:spcPct val="100000"/>
              </a:lnSpc>
              <a:spcBef>
                <a:spcPct val="0"/>
              </a:spcBef>
              <a:spcAft>
                <a:spcPct val="30000"/>
              </a:spcAft>
              <a:buFontTx/>
              <a:buChar char="•"/>
            </a:pPr>
            <a:r>
              <a:rPr lang="en-US" altLang="en-US" sz="2000"/>
              <a:t>Preschool programs such as Head Start have been shown to increase intelligence test scores, achievement test scores, and academic skills of participants.</a:t>
            </a:r>
          </a:p>
        </p:txBody>
      </p:sp>
      <p:sp>
        <p:nvSpPr>
          <p:cNvPr id="1467396" name="Rectangle 4"/>
          <p:cNvSpPr>
            <a:spLocks noChangeArrowheads="1"/>
          </p:cNvSpPr>
          <p:nvPr/>
        </p:nvSpPr>
        <p:spPr bwMode="auto">
          <a:xfrm>
            <a:off x="457200" y="1143000"/>
            <a:ext cx="8229600" cy="2895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Home and Parenting</a:t>
            </a:r>
            <a:endParaRPr lang="en-US" altLang="en-US" sz="2400" b="1"/>
          </a:p>
          <a:p>
            <a:pPr algn="l">
              <a:lnSpc>
                <a:spcPct val="100000"/>
              </a:lnSpc>
              <a:spcBef>
                <a:spcPct val="0"/>
              </a:spcBef>
              <a:spcAft>
                <a:spcPct val="30000"/>
              </a:spcAft>
              <a:buFontTx/>
              <a:buChar char="•"/>
            </a:pPr>
            <a:r>
              <a:rPr lang="en-US" altLang="en-US" sz="2000"/>
              <a:t>Studies have shown that home environment and styles of parenting influence the development of intelligence.</a:t>
            </a:r>
          </a:p>
          <a:p>
            <a:pPr algn="l">
              <a:lnSpc>
                <a:spcPct val="100000"/>
              </a:lnSpc>
              <a:spcBef>
                <a:spcPct val="0"/>
              </a:spcBef>
              <a:spcAft>
                <a:spcPct val="30000"/>
              </a:spcAft>
              <a:buFontTx/>
              <a:buChar char="•"/>
            </a:pPr>
            <a:r>
              <a:rPr lang="en-US" altLang="en-US" sz="2000"/>
              <a:t>A range of factors help improve intellectual functioning in children, including parents being responsive to their children’s needs, providing educational toys, being involved in activities, providing varied experiences during preschool years, and encouraging children to be independent. </a:t>
            </a:r>
          </a:p>
        </p:txBody>
      </p:sp>
      <p:sp>
        <p:nvSpPr>
          <p:cNvPr id="146739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Environmental Influences on Intelligence</a:t>
            </a:r>
            <a:endParaRPr lang="en-US" altLang="en-US">
              <a:solidFill>
                <a:srgbClr val="FFCC00"/>
              </a:solidFill>
            </a:endParaRPr>
          </a:p>
        </p:txBody>
      </p:sp>
      <p:sp>
        <p:nvSpPr>
          <p:cNvPr id="1467398" name="AutoShape 6"/>
          <p:cNvSpPr>
            <a:spLocks noChangeArrowheads="1"/>
          </p:cNvSpPr>
          <p:nvPr/>
        </p:nvSpPr>
        <p:spPr bwMode="auto">
          <a:xfrm flipH="1" flipV="1">
            <a:off x="8458200" y="41021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6739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467395"/>
                                        </p:tgtEl>
                                        <p:attrNameLst>
                                          <p:attrName>style.visibility</p:attrName>
                                        </p:attrNameLst>
                                      </p:cBhvr>
                                      <p:to>
                                        <p:strVal val="visible"/>
                                      </p:to>
                                    </p:set>
                                    <p:animEffect transition="in" filter="wipe(up)">
                                      <p:cBhvr>
                                        <p:cTn id="10" dur="500"/>
                                        <p:tgtEl>
                                          <p:spTgt spid="146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7395" grpId="0" animBg="1"/>
      <p:bldP spid="146739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39571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pPr>
            <a:r>
              <a:rPr lang="en-US" altLang="en-US" sz="2800" b="1">
                <a:solidFill>
                  <a:srgbClr val="BF0000"/>
                </a:solidFill>
              </a:rPr>
              <a:t>Answer:</a:t>
            </a:r>
            <a:r>
              <a:rPr lang="en-US" altLang="en-US" sz="2400" i="1"/>
              <a:t> Intelligence scores are more alike for pairs of people reared together than for pairs reared apart.</a:t>
            </a:r>
            <a:endParaRPr lang="en-US" altLang="en-US" sz="2400"/>
          </a:p>
          <a:p>
            <a:pPr algn="l">
              <a:lnSpc>
                <a:spcPct val="100000"/>
              </a:lnSpc>
              <a:spcBef>
                <a:spcPct val="0"/>
              </a:spcBef>
              <a:spcAft>
                <a:spcPct val="30000"/>
              </a:spcAft>
            </a:pPr>
            <a:endParaRPr lang="en-US" altLang="en-US" sz="2400" i="1"/>
          </a:p>
        </p:txBody>
      </p:sp>
      <p:sp>
        <p:nvSpPr>
          <p:cNvPr id="1395716" name="Rectangle 4"/>
          <p:cNvSpPr>
            <a:spLocks noChangeArrowheads="1"/>
          </p:cNvSpPr>
          <p:nvPr/>
        </p:nvSpPr>
        <p:spPr bwMode="auto">
          <a:xfrm>
            <a:off x="457200" y="1371600"/>
            <a:ext cx="8229600" cy="2209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did Bouchard find that demonstrates the importance of environment on intelligence?</a:t>
            </a:r>
          </a:p>
        </p:txBody>
      </p:sp>
      <p:sp>
        <p:nvSpPr>
          <p:cNvPr id="139571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395718" name="AutoShape 6"/>
          <p:cNvSpPr>
            <a:spLocks noChangeArrowheads="1"/>
          </p:cNvSpPr>
          <p:nvPr/>
        </p:nvSpPr>
        <p:spPr bwMode="auto">
          <a:xfrm flipH="1" flipV="1">
            <a:off x="8458200" y="36449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9571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395715"/>
                                        </p:tgtEl>
                                        <p:attrNameLst>
                                          <p:attrName>style.visibility</p:attrName>
                                        </p:attrNameLst>
                                      </p:cBhvr>
                                      <p:to>
                                        <p:strVal val="visible"/>
                                      </p:to>
                                    </p:set>
                                    <p:animEffect transition="in" filter="wipe(up)">
                                      <p:cBhvr>
                                        <p:cTn id="10" dur="500"/>
                                        <p:tgtEl>
                                          <p:spTgt spid="139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5715" grpId="0" animBg="1"/>
      <p:bldP spid="13957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1891" name="Picture 3" descr="psych_2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1400" y="854075"/>
            <a:ext cx="4491038" cy="486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61891"/>
                                        </p:tgtEl>
                                        <p:attrNameLst>
                                          <p:attrName>style.visibility</p:attrName>
                                        </p:attrNameLst>
                                      </p:cBhvr>
                                      <p:to>
                                        <p:strVal val="visible"/>
                                      </p:to>
                                    </p:set>
                                    <p:animEffect transition="in" filter="fade">
                                      <p:cBhvr>
                                        <p:cTn id="7" dur="1000"/>
                                        <p:tgtEl>
                                          <p:spTgt spid="1061891"/>
                                        </p:tgtEl>
                                      </p:cBhvr>
                                    </p:animEffect>
                                    <p:anim calcmode="lin" valueType="num">
                                      <p:cBhvr>
                                        <p:cTn id="8" dur="1000" fill="hold"/>
                                        <p:tgtEl>
                                          <p:spTgt spid="1061891"/>
                                        </p:tgtEl>
                                        <p:attrNameLst>
                                          <p:attrName>ppt_x</p:attrName>
                                        </p:attrNameLst>
                                      </p:cBhvr>
                                      <p:tavLst>
                                        <p:tav tm="0">
                                          <p:val>
                                            <p:strVal val="#ppt_x"/>
                                          </p:val>
                                        </p:tav>
                                        <p:tav tm="100000">
                                          <p:val>
                                            <p:strVal val="#ppt_x"/>
                                          </p:val>
                                        </p:tav>
                                      </p:tavLst>
                                    </p:anim>
                                    <p:anim calcmode="lin" valueType="num">
                                      <p:cBhvr>
                                        <p:cTn id="9" dur="1000" fill="hold"/>
                                        <p:tgtEl>
                                          <p:spTgt spid="1061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9443" name="Picture 3" descr="psych_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458200" cy="4691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469443"/>
                                        </p:tgtEl>
                                        <p:attrNameLst>
                                          <p:attrName>style.visibility</p:attrName>
                                        </p:attrNameLst>
                                      </p:cBhvr>
                                      <p:to>
                                        <p:strVal val="visible"/>
                                      </p:to>
                                    </p:set>
                                    <p:animEffect transition="in" filter="fade">
                                      <p:cBhvr>
                                        <p:cTn id="7" dur="1000"/>
                                        <p:tgtEl>
                                          <p:spTgt spid="1469443"/>
                                        </p:tgtEl>
                                      </p:cBhvr>
                                    </p:animEffect>
                                    <p:anim calcmode="lin" valueType="num">
                                      <p:cBhvr>
                                        <p:cTn id="8" dur="1000" fill="hold"/>
                                        <p:tgtEl>
                                          <p:spTgt spid="1469443"/>
                                        </p:tgtEl>
                                        <p:attrNameLst>
                                          <p:attrName>ppt_x</p:attrName>
                                        </p:attrNameLst>
                                      </p:cBhvr>
                                      <p:tavLst>
                                        <p:tav tm="0">
                                          <p:val>
                                            <p:strVal val="#ppt_x"/>
                                          </p:val>
                                        </p:tav>
                                        <p:tav tm="100000">
                                          <p:val>
                                            <p:strVal val="#ppt_x"/>
                                          </p:val>
                                        </p:tav>
                                      </p:tavLst>
                                    </p:anim>
                                    <p:anim calcmode="lin" valueType="num">
                                      <p:cBhvr>
                                        <p:cTn id="9" dur="1000" fill="hold"/>
                                        <p:tgtEl>
                                          <p:spTgt spid="14694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12099" name="Rectangle 3"/>
          <p:cNvSpPr>
            <a:spLocks noChangeArrowheads="1"/>
          </p:cNvSpPr>
          <p:nvPr/>
        </p:nvSpPr>
        <p:spPr bwMode="auto">
          <a:xfrm>
            <a:off x="457200" y="11430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Most older people show some drop-off in intelligence as measured by scores on intelligence tests, most notably in timed test questions.</a:t>
            </a:r>
          </a:p>
          <a:p>
            <a:pPr algn="l">
              <a:lnSpc>
                <a:spcPct val="100000"/>
              </a:lnSpc>
              <a:spcBef>
                <a:spcPct val="0"/>
              </a:spcBef>
              <a:spcAft>
                <a:spcPct val="30000"/>
              </a:spcAft>
              <a:buFontTx/>
              <a:buChar char="•"/>
            </a:pPr>
            <a:r>
              <a:rPr lang="en-US" altLang="en-US" sz="2000"/>
              <a:t>Slowed response times are part of a decline in </a:t>
            </a:r>
            <a:r>
              <a:rPr lang="en-US" altLang="en-US" sz="2000" b="1"/>
              <a:t>fluid intelligence</a:t>
            </a:r>
            <a:r>
              <a:rPr lang="en-US" altLang="en-US" sz="2000"/>
              <a:t>, or mental capacities that allow us to respond quickly to novel situations or problems.</a:t>
            </a:r>
          </a:p>
          <a:p>
            <a:pPr algn="l">
              <a:lnSpc>
                <a:spcPct val="100000"/>
              </a:lnSpc>
              <a:spcBef>
                <a:spcPct val="0"/>
              </a:spcBef>
              <a:spcAft>
                <a:spcPct val="30000"/>
              </a:spcAft>
              <a:buFontTx/>
              <a:buChar char="•"/>
            </a:pPr>
            <a:r>
              <a:rPr lang="en-US" altLang="en-US" sz="2000"/>
              <a:t>On the other hand, the sum of our knowledge about the world, called </a:t>
            </a:r>
            <a:r>
              <a:rPr lang="en-US" altLang="en-US" sz="2000" b="1"/>
              <a:t>crystallized intelligence</a:t>
            </a:r>
            <a:r>
              <a:rPr lang="en-US" altLang="en-US" sz="2000"/>
              <a:t>, remains more stable and can continue to grow.</a:t>
            </a:r>
          </a:p>
          <a:p>
            <a:pPr algn="l">
              <a:lnSpc>
                <a:spcPct val="100000"/>
              </a:lnSpc>
              <a:spcBef>
                <a:spcPct val="0"/>
              </a:spcBef>
              <a:spcAft>
                <a:spcPct val="30000"/>
              </a:spcAft>
              <a:buFontTx/>
              <a:buChar char="•"/>
            </a:pPr>
            <a:endParaRPr lang="en-US" altLang="en-US" sz="2000"/>
          </a:p>
        </p:txBody>
      </p:sp>
      <p:sp>
        <p:nvSpPr>
          <p:cNvPr id="141210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Aging and Intelligence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12099"/>
                                        </p:tgtEl>
                                        <p:attrNameLst>
                                          <p:attrName>style.visibility</p:attrName>
                                        </p:attrNameLst>
                                      </p:cBhvr>
                                      <p:to>
                                        <p:strVal val="visible"/>
                                      </p:to>
                                    </p:set>
                                    <p:animEffect transition="in" filter="wipe(up)">
                                      <p:cBhvr>
                                        <p:cTn id="7" dur="1000"/>
                                        <p:tgtEl>
                                          <p:spTgt spid="141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09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416195" name="Rectangle 3"/>
          <p:cNvSpPr>
            <a:spLocks noChangeArrowheads="1"/>
          </p:cNvSpPr>
          <p:nvPr/>
        </p:nvSpPr>
        <p:spPr bwMode="auto">
          <a:xfrm>
            <a:off x="457200" y="3733800"/>
            <a:ext cx="8229600" cy="1752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pPr>
            <a:r>
              <a:rPr lang="en-US" altLang="en-US" sz="2800" b="1">
                <a:solidFill>
                  <a:srgbClr val="BF0000"/>
                </a:solidFill>
              </a:rPr>
              <a:t>Answer: </a:t>
            </a:r>
            <a:r>
              <a:rPr lang="en-US" altLang="en-US" sz="2400" i="1"/>
              <a:t>fluid intelligence—mental capacities that allow us to respond quickly to novel situations and problems; crystallized intelligence—sum of our knowledge about the world</a:t>
            </a:r>
          </a:p>
        </p:txBody>
      </p:sp>
      <p:sp>
        <p:nvSpPr>
          <p:cNvPr id="1416196"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Contrast</a:t>
            </a:r>
          </a:p>
          <a:p>
            <a:pPr>
              <a:lnSpc>
                <a:spcPct val="100000"/>
              </a:lnSpc>
              <a:spcBef>
                <a:spcPct val="0"/>
              </a:spcBef>
              <a:spcAft>
                <a:spcPct val="30000"/>
              </a:spcAft>
            </a:pPr>
            <a:r>
              <a:rPr lang="en-US" altLang="en-US"/>
              <a:t>What is the difference between fluid and crystallized intelligence?</a:t>
            </a:r>
          </a:p>
        </p:txBody>
      </p:sp>
      <p:sp>
        <p:nvSpPr>
          <p:cNvPr id="141619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416198" name="AutoShape 6"/>
          <p:cNvSpPr>
            <a:spLocks noChangeArrowheads="1"/>
          </p:cNvSpPr>
          <p:nvPr/>
        </p:nvSpPr>
        <p:spPr bwMode="auto">
          <a:xfrm flipH="1" flipV="1">
            <a:off x="8458200" y="34163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1619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416195"/>
                                        </p:tgtEl>
                                        <p:attrNameLst>
                                          <p:attrName>style.visibility</p:attrName>
                                        </p:attrNameLst>
                                      </p:cBhvr>
                                      <p:to>
                                        <p:strVal val="visible"/>
                                      </p:to>
                                    </p:set>
                                    <p:animEffect transition="in" filter="wipe(up)">
                                      <p:cBhvr>
                                        <p:cTn id="10" dur="500"/>
                                        <p:tgtEl>
                                          <p:spTgt spid="1416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195" grpId="0" animBg="1"/>
      <p:bldP spid="141619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8242" name="Text Box 2"/>
          <p:cNvSpPr txBox="1">
            <a:spLocks noChangeArrowheads="1"/>
          </p:cNvSpPr>
          <p:nvPr/>
        </p:nvSpPr>
        <p:spPr bwMode="auto">
          <a:xfrm>
            <a:off x="457200" y="1143000"/>
            <a:ext cx="8229600" cy="2209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000" b="1">
                <a:solidFill>
                  <a:srgbClr val="BF0000"/>
                </a:solidFill>
                <a:latin typeface="Arial" panose="020B0604020202020204" pitchFamily="34" charset="0"/>
              </a:rPr>
              <a:t>Emotional Intelligence Influences Success</a:t>
            </a:r>
          </a:p>
          <a:p>
            <a:pPr eaLnBrk="1" hangingPunct="1">
              <a:lnSpc>
                <a:spcPct val="120000"/>
              </a:lnSpc>
              <a:spcBef>
                <a:spcPct val="20000"/>
              </a:spcBef>
            </a:pPr>
            <a:r>
              <a:rPr lang="en-US" altLang="en-US" sz="1800">
                <a:latin typeface="Arial" panose="020B0604020202020204" pitchFamily="34" charset="0"/>
              </a:rPr>
              <a:t>If you are really smart, are you guaranteed to achieve success? Or does it take more than just book smarts to succeed? Despite the emphasis still placed on traditional measures of intelligence, researchers have found that other types of intelligence are just as important to success at school and work. In particular, emotional intelligence turns out to play a significant role in success.</a:t>
            </a:r>
          </a:p>
        </p:txBody>
      </p:sp>
      <p:sp>
        <p:nvSpPr>
          <p:cNvPr id="1418243"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Current Research in Psychology</a:t>
            </a:r>
            <a:endParaRPr lang="en-US" altLang="en-US">
              <a:solidFill>
                <a:srgbClr val="FFCC00"/>
              </a:solidFill>
            </a:endParaRPr>
          </a:p>
        </p:txBody>
      </p:sp>
      <p:sp>
        <p:nvSpPr>
          <p:cNvPr id="1418244" name="Text Box 4"/>
          <p:cNvSpPr txBox="1">
            <a:spLocks noChangeArrowheads="1"/>
          </p:cNvSpPr>
          <p:nvPr/>
        </p:nvSpPr>
        <p:spPr bwMode="auto">
          <a:xfrm>
            <a:off x="457200" y="3429000"/>
            <a:ext cx="4038600" cy="2667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The smartest people are not necessarily the most successful. </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Studies have found that IQ can account for as little as 10 percent of a person’s success at work.</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One study showed that executives with low emotional intelligence were the most likely to fail.</a:t>
            </a:r>
          </a:p>
        </p:txBody>
      </p:sp>
      <p:sp>
        <p:nvSpPr>
          <p:cNvPr id="1418245" name="Text Box 5"/>
          <p:cNvSpPr txBox="1">
            <a:spLocks noChangeArrowheads="1"/>
          </p:cNvSpPr>
          <p:nvPr/>
        </p:nvSpPr>
        <p:spPr bwMode="auto">
          <a:xfrm>
            <a:off x="4572000" y="3429000"/>
            <a:ext cx="4038600" cy="2667000"/>
          </a:xfrm>
          <a:prstGeom prst="rect">
            <a:avLst/>
          </a:prstGeom>
          <a:noFill/>
          <a:ln>
            <a:noFill/>
          </a:ln>
          <a:effectLst/>
          <a:extLst>
            <a:ext uri="{909E8E84-426E-40DD-AFC4-6F175D3DCCD1}">
              <a14:hiddenFill xmlns:a14="http://schemas.microsoft.com/office/drawing/2010/main">
                <a:solidFill>
                  <a:srgbClr val="E0E9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Another study showed that executives with high emotional intelligence were the most likely to succeed.</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Another study showed that optimism and pessimism can affect success. Some studies show that IQ and emotional intelligence are related.</a:t>
            </a:r>
          </a:p>
        </p:txBody>
      </p:sp>
      <p:sp>
        <p:nvSpPr>
          <p:cNvPr id="1418246" name="AutoShape 6"/>
          <p:cNvSpPr>
            <a:spLocks noChangeArrowheads="1"/>
          </p:cNvSpPr>
          <p:nvPr/>
        </p:nvSpPr>
        <p:spPr bwMode="auto">
          <a:xfrm flipH="1" flipV="1">
            <a:off x="8458200" y="34163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18247" name="AutoShape 7"/>
          <p:cNvSpPr>
            <a:spLocks noChangeArrowheads="1"/>
          </p:cNvSpPr>
          <p:nvPr/>
        </p:nvSpPr>
        <p:spPr bwMode="auto">
          <a:xfrm flipH="1" flipV="1">
            <a:off x="41910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1824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418244"/>
                                        </p:tgtEl>
                                        <p:attrNameLst>
                                          <p:attrName>style.visibility</p:attrName>
                                        </p:attrNameLst>
                                      </p:cBhvr>
                                      <p:to>
                                        <p:strVal val="visible"/>
                                      </p:to>
                                    </p:set>
                                    <p:animEffect transition="in" filter="wipe(left)">
                                      <p:cBhvr>
                                        <p:cTn id="10" dur="500"/>
                                        <p:tgtEl>
                                          <p:spTgt spid="1418244"/>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41824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418247"/>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418245"/>
                                        </p:tgtEl>
                                        <p:attrNameLst>
                                          <p:attrName>style.visibility</p:attrName>
                                        </p:attrNameLst>
                                      </p:cBhvr>
                                      <p:to>
                                        <p:strVal val="visible"/>
                                      </p:to>
                                    </p:set>
                                    <p:animEffect transition="in" filter="wipe(left)">
                                      <p:cBhvr>
                                        <p:cTn id="21" dur="500"/>
                                        <p:tgtEl>
                                          <p:spTgt spid="141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8244" grpId="0" animBg="1"/>
      <p:bldP spid="1418245" grpId="0"/>
      <p:bldP spid="1418246" grpId="0" animBg="1"/>
      <p:bldP spid="1418247" grpId="0" animBg="1"/>
      <p:bldP spid="1418247"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0291" name="Picture 3" descr="psych_265a"/>
          <p:cNvPicPr>
            <a:picLocks noChangeAspect="1" noChangeArrowheads="1"/>
          </p:cNvPicPr>
          <p:nvPr/>
        </p:nvPicPr>
        <p:blipFill>
          <a:blip r:embed="rId3">
            <a:extLst>
              <a:ext uri="{28A0092B-C50C-407E-A947-70E740481C1C}">
                <a14:useLocalDpi xmlns:a14="http://schemas.microsoft.com/office/drawing/2010/main" val="0"/>
              </a:ext>
            </a:extLst>
          </a:blip>
          <a:srcRect l="1482" r="740"/>
          <a:stretch>
            <a:fillRect/>
          </a:stretch>
        </p:blipFill>
        <p:spPr bwMode="auto">
          <a:xfrm>
            <a:off x="2895600" y="736600"/>
            <a:ext cx="335280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420291"/>
                                        </p:tgtEl>
                                        <p:attrNameLst>
                                          <p:attrName>style.visibility</p:attrName>
                                        </p:attrNameLst>
                                      </p:cBhvr>
                                      <p:to>
                                        <p:strVal val="visible"/>
                                      </p:to>
                                    </p:set>
                                    <p:animEffect transition="in" filter="circle(out)">
                                      <p:cBhvr>
                                        <p:cTn id="7" dur="1000"/>
                                        <p:tgtEl>
                                          <p:spTgt spid="142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2339" name="Picture 3" descr="psych_26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1371600"/>
            <a:ext cx="6172200" cy="3852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22339"/>
                                        </p:tgtEl>
                                        <p:attrNameLst>
                                          <p:attrName>style.visibility</p:attrName>
                                        </p:attrNameLst>
                                      </p:cBhvr>
                                      <p:to>
                                        <p:strVal val="visible"/>
                                      </p:to>
                                    </p:set>
                                    <p:animEffect transition="in" filter="fade">
                                      <p:cBhvr>
                                        <p:cTn id="7" dur="1000"/>
                                        <p:tgtEl>
                                          <p:spTgt spid="1422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ChangeArrowheads="1"/>
          </p:cNvSpPr>
          <p:nvPr/>
        </p:nvSpPr>
        <p:spPr bwMode="auto">
          <a:xfrm>
            <a:off x="457200" y="1447800"/>
            <a:ext cx="8229600" cy="2514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Thinking Critically</a:t>
            </a:r>
            <a:endParaRPr lang="en-US" altLang="en-US" sz="2800" b="1"/>
          </a:p>
          <a:p>
            <a:pPr algn="l">
              <a:lnSpc>
                <a:spcPct val="100000"/>
              </a:lnSpc>
              <a:spcBef>
                <a:spcPct val="0"/>
              </a:spcBef>
              <a:spcAft>
                <a:spcPct val="30000"/>
              </a:spcAft>
              <a:buFontTx/>
              <a:buChar char="•"/>
            </a:pPr>
            <a:r>
              <a:rPr lang="en-US" altLang="en-US" sz="2400"/>
              <a:t>How is emotional intelligence related to IQ?</a:t>
            </a:r>
          </a:p>
          <a:p>
            <a:pPr algn="l">
              <a:lnSpc>
                <a:spcPct val="100000"/>
              </a:lnSpc>
              <a:spcBef>
                <a:spcPct val="0"/>
              </a:spcBef>
              <a:spcAft>
                <a:spcPct val="30000"/>
              </a:spcAft>
              <a:buFontTx/>
              <a:buChar char="•"/>
            </a:pPr>
            <a:r>
              <a:rPr lang="en-US" altLang="en-US" sz="2400"/>
              <a:t>Name some careers for which emotional intelligence might be important. Explain your answer.</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6786" name="Text Box 2"/>
          <p:cNvSpPr txBox="1">
            <a:spLocks noChangeArrowheads="1"/>
          </p:cNvSpPr>
          <p:nvPr/>
        </p:nvSpPr>
        <p:spPr bwMode="auto">
          <a:xfrm>
            <a:off x="457200" y="1143000"/>
            <a:ext cx="8229600" cy="1371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b="1">
                <a:solidFill>
                  <a:srgbClr val="BF0000"/>
                </a:solidFill>
                <a:latin typeface="Arial" panose="020B0604020202020204" pitchFamily="34" charset="0"/>
              </a:rPr>
              <a:t>Profile of a Genius</a:t>
            </a:r>
            <a:endParaRPr lang="en-US" altLang="en-US">
              <a:latin typeface="Arial" panose="020B0604020202020204" pitchFamily="34" charset="0"/>
            </a:endParaRPr>
          </a:p>
          <a:p>
            <a:pPr eaLnBrk="1" hangingPunct="1">
              <a:lnSpc>
                <a:spcPct val="120000"/>
              </a:lnSpc>
              <a:spcBef>
                <a:spcPct val="20000"/>
              </a:spcBef>
            </a:pPr>
            <a:r>
              <a:rPr lang="en-US" altLang="en-US" sz="2000">
                <a:latin typeface="Arial" panose="020B0604020202020204" pitchFamily="34" charset="0"/>
              </a:rPr>
              <a:t>What are the most important qualities for a genius to have? Who has met the profile of a genius?</a:t>
            </a:r>
          </a:p>
        </p:txBody>
      </p:sp>
      <p:grpSp>
        <p:nvGrpSpPr>
          <p:cNvPr id="886787" name="Group 3"/>
          <p:cNvGrpSpPr>
            <a:grpSpLocks/>
          </p:cNvGrpSpPr>
          <p:nvPr/>
        </p:nvGrpSpPr>
        <p:grpSpPr bwMode="auto">
          <a:xfrm>
            <a:off x="457200" y="2590800"/>
            <a:ext cx="4038600" cy="3505200"/>
            <a:chOff x="288" y="2166"/>
            <a:chExt cx="2448" cy="1338"/>
          </a:xfrm>
        </p:grpSpPr>
        <p:sp>
          <p:nvSpPr>
            <p:cNvPr id="886788"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a:latin typeface="Arial" panose="020B0604020202020204" pitchFamily="34" charset="0"/>
                </a:rPr>
                <a:t>You will work in a small group to create a profile of a genius.</a:t>
              </a:r>
            </a:p>
            <a:p>
              <a:pPr eaLnBrk="1" hangingPunct="1">
                <a:spcBef>
                  <a:spcPct val="20000"/>
                </a:spcBef>
                <a:buFontTx/>
                <a:buChar char="•"/>
              </a:pPr>
              <a:r>
                <a:rPr lang="en-US" altLang="en-US" sz="1800">
                  <a:latin typeface="Arial" panose="020B0604020202020204" pitchFamily="34" charset="0"/>
                </a:rPr>
                <a:t>You will use the information in this chapter.</a:t>
              </a:r>
            </a:p>
            <a:p>
              <a:pPr eaLnBrk="1" hangingPunct="1">
                <a:spcBef>
                  <a:spcPct val="20000"/>
                </a:spcBef>
                <a:buFontTx/>
                <a:buChar char="•"/>
              </a:pPr>
              <a:r>
                <a:rPr lang="en-US" altLang="en-US" sz="1800">
                  <a:latin typeface="Arial" panose="020B0604020202020204" pitchFamily="34" charset="0"/>
                </a:rPr>
                <a:t>You will present your profile to the class.</a:t>
              </a:r>
            </a:p>
          </p:txBody>
        </p:sp>
        <p:sp>
          <p:nvSpPr>
            <p:cNvPr id="886789"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1800" b="1">
                  <a:solidFill>
                    <a:srgbClr val="BF0000"/>
                  </a:solidFill>
                  <a:latin typeface="Arial" panose="020B0604020202020204" pitchFamily="34" charset="0"/>
                </a:rPr>
                <a:t>1. Introduction</a:t>
              </a:r>
              <a:endParaRPr lang="en-US" altLang="en-US" sz="1800" b="1">
                <a:latin typeface="Arial" panose="020B0604020202020204" pitchFamily="34" charset="0"/>
              </a:endParaRPr>
            </a:p>
          </p:txBody>
        </p:sp>
      </p:grpSp>
      <p:sp>
        <p:nvSpPr>
          <p:cNvPr id="886790"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Lab: Applying What You’ve Learned</a:t>
            </a:r>
            <a:endParaRPr lang="en-US" altLang="en-US">
              <a:solidFill>
                <a:srgbClr val="FFCC00"/>
              </a:solidFill>
            </a:endParaRPr>
          </a:p>
        </p:txBody>
      </p:sp>
      <p:grpSp>
        <p:nvGrpSpPr>
          <p:cNvPr id="886791" name="Group 7"/>
          <p:cNvGrpSpPr>
            <a:grpSpLocks/>
          </p:cNvGrpSpPr>
          <p:nvPr/>
        </p:nvGrpSpPr>
        <p:grpSpPr bwMode="auto">
          <a:xfrm>
            <a:off x="4648200" y="2590800"/>
            <a:ext cx="4038600" cy="3505200"/>
            <a:chOff x="288" y="2166"/>
            <a:chExt cx="2448" cy="1338"/>
          </a:xfrm>
        </p:grpSpPr>
        <p:sp>
          <p:nvSpPr>
            <p:cNvPr id="886792"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a:latin typeface="Arial" panose="020B0604020202020204" pitchFamily="34" charset="0"/>
                </a:rPr>
                <a:t>Your profile will be similar to a job description.</a:t>
              </a:r>
            </a:p>
            <a:p>
              <a:pPr eaLnBrk="1" hangingPunct="1">
                <a:spcBef>
                  <a:spcPct val="20000"/>
                </a:spcBef>
                <a:buFontTx/>
                <a:buChar char="•"/>
              </a:pPr>
              <a:r>
                <a:rPr lang="en-US" altLang="en-US" sz="1800">
                  <a:latin typeface="Arial" panose="020B0604020202020204" pitchFamily="34" charset="0"/>
                </a:rPr>
                <a:t>First write the main headings of the profile.</a:t>
              </a:r>
            </a:p>
            <a:p>
              <a:pPr eaLnBrk="1" hangingPunct="1">
                <a:spcBef>
                  <a:spcPct val="20000"/>
                </a:spcBef>
                <a:buFontTx/>
                <a:buChar char="•"/>
              </a:pPr>
              <a:r>
                <a:rPr lang="en-US" altLang="en-US" sz="1800">
                  <a:latin typeface="Arial" panose="020B0604020202020204" pitchFamily="34" charset="0"/>
                </a:rPr>
                <a:t>Next write specific details for each of the headings.</a:t>
              </a:r>
            </a:p>
            <a:p>
              <a:pPr eaLnBrk="1" hangingPunct="1">
                <a:spcBef>
                  <a:spcPct val="20000"/>
                </a:spcBef>
                <a:buFontTx/>
                <a:buChar char="•"/>
              </a:pPr>
              <a:r>
                <a:rPr lang="en-US" altLang="en-US" sz="1800">
                  <a:latin typeface="Arial" panose="020B0604020202020204" pitchFamily="34" charset="0"/>
                </a:rPr>
                <a:t>Then defend your reasoning.</a:t>
              </a:r>
            </a:p>
            <a:p>
              <a:pPr eaLnBrk="1" hangingPunct="1">
                <a:spcBef>
                  <a:spcPct val="20000"/>
                </a:spcBef>
                <a:buFontTx/>
                <a:buChar char="•"/>
              </a:pPr>
              <a:endParaRPr lang="en-US" altLang="en-US" sz="1800">
                <a:latin typeface="Arial" panose="020B0604020202020204" pitchFamily="34" charset="0"/>
              </a:endParaRPr>
            </a:p>
          </p:txBody>
        </p:sp>
        <p:sp>
          <p:nvSpPr>
            <p:cNvPr id="886793"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1800" b="1">
                  <a:solidFill>
                    <a:srgbClr val="BF0000"/>
                  </a:solidFill>
                  <a:latin typeface="Arial" panose="020B0604020202020204" pitchFamily="34" charset="0"/>
                </a:rPr>
                <a:t>2. Writing a Profile</a:t>
              </a:r>
              <a:endParaRPr lang="en-US" altLang="en-US" sz="1800" b="1">
                <a:latin typeface="Arial" panose="020B0604020202020204" pitchFamily="34" charset="0"/>
              </a:endParaRPr>
            </a:p>
          </p:txBody>
        </p:sp>
      </p:grpSp>
      <p:sp>
        <p:nvSpPr>
          <p:cNvPr id="886795" name="AutoShape 11"/>
          <p:cNvSpPr>
            <a:spLocks noChangeArrowheads="1"/>
          </p:cNvSpPr>
          <p:nvPr/>
        </p:nvSpPr>
        <p:spPr bwMode="auto">
          <a:xfrm flipH="1" flipV="1">
            <a:off x="8458200" y="2590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6796" name="AutoShape 12"/>
          <p:cNvSpPr>
            <a:spLocks noChangeArrowheads="1"/>
          </p:cNvSpPr>
          <p:nvPr/>
        </p:nvSpPr>
        <p:spPr bwMode="auto">
          <a:xfrm flipH="1" flipV="1">
            <a:off x="41910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86795"/>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86787"/>
                                        </p:tgtEl>
                                        <p:attrNameLst>
                                          <p:attrName>style.visibility</p:attrName>
                                        </p:attrNameLst>
                                      </p:cBhvr>
                                      <p:to>
                                        <p:strVal val="visible"/>
                                      </p:to>
                                    </p:set>
                                    <p:animEffect transition="in" filter="wipe(left)">
                                      <p:cBhvr>
                                        <p:cTn id="10" dur="500"/>
                                        <p:tgtEl>
                                          <p:spTgt spid="886787"/>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8679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86796"/>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886791"/>
                                        </p:tgtEl>
                                        <p:attrNameLst>
                                          <p:attrName>style.visibility</p:attrName>
                                        </p:attrNameLst>
                                      </p:cBhvr>
                                      <p:to>
                                        <p:strVal val="visible"/>
                                      </p:to>
                                    </p:set>
                                    <p:animEffect transition="in" filter="wipe(left)">
                                      <p:cBhvr>
                                        <p:cTn id="21" dur="500"/>
                                        <p:tgtEl>
                                          <p:spTgt spid="886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5" grpId="0" animBg="1"/>
      <p:bldP spid="886796" grpId="0" animBg="1"/>
      <p:bldP spid="886796" grpId="1"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24034" name="Group 2"/>
          <p:cNvGrpSpPr>
            <a:grpSpLocks/>
          </p:cNvGrpSpPr>
          <p:nvPr/>
        </p:nvGrpSpPr>
        <p:grpSpPr bwMode="auto">
          <a:xfrm>
            <a:off x="457200" y="1295400"/>
            <a:ext cx="4038600" cy="4419600"/>
            <a:chOff x="288" y="2166"/>
            <a:chExt cx="2448" cy="1338"/>
          </a:xfrm>
        </p:grpSpPr>
        <p:sp>
          <p:nvSpPr>
            <p:cNvPr id="1324035" name="Text Box 3"/>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a:latin typeface="Arial" panose="020B0604020202020204" pitchFamily="34" charset="0"/>
                </a:rPr>
                <a:t>Each group will present their work before the class.</a:t>
              </a:r>
            </a:p>
            <a:p>
              <a:pPr eaLnBrk="1" hangingPunct="1">
                <a:spcBef>
                  <a:spcPct val="20000"/>
                </a:spcBef>
                <a:buFontTx/>
                <a:buChar char="•"/>
              </a:pPr>
              <a:r>
                <a:rPr lang="en-US" altLang="en-US" sz="1800">
                  <a:latin typeface="Arial" panose="020B0604020202020204" pitchFamily="34" charset="0"/>
                </a:rPr>
                <a:t>Each group listening must ask at least one clarifying question, refute a group’s choice, or make a suggestion.</a:t>
              </a:r>
            </a:p>
          </p:txBody>
        </p:sp>
        <p:sp>
          <p:nvSpPr>
            <p:cNvPr id="1324036" name="Text Box 4"/>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1800" b="1">
                  <a:solidFill>
                    <a:srgbClr val="BF0000"/>
                  </a:solidFill>
                  <a:latin typeface="Arial" panose="020B0604020202020204" pitchFamily="34" charset="0"/>
                </a:rPr>
                <a:t>3. Presenting the Profile</a:t>
              </a:r>
              <a:endParaRPr lang="en-US" altLang="en-US" sz="1800" b="1">
                <a:latin typeface="Arial" panose="020B0604020202020204" pitchFamily="34" charset="0"/>
              </a:endParaRPr>
            </a:p>
          </p:txBody>
        </p:sp>
      </p:grpSp>
      <p:sp>
        <p:nvSpPr>
          <p:cNvPr id="132403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Lab (con’t.)</a:t>
            </a:r>
            <a:endParaRPr lang="en-US" altLang="en-US">
              <a:solidFill>
                <a:srgbClr val="FFCC00"/>
              </a:solidFill>
            </a:endParaRPr>
          </a:p>
        </p:txBody>
      </p:sp>
      <p:grpSp>
        <p:nvGrpSpPr>
          <p:cNvPr id="1324038" name="Group 6"/>
          <p:cNvGrpSpPr>
            <a:grpSpLocks/>
          </p:cNvGrpSpPr>
          <p:nvPr/>
        </p:nvGrpSpPr>
        <p:grpSpPr bwMode="auto">
          <a:xfrm>
            <a:off x="4648200" y="1295400"/>
            <a:ext cx="4038600" cy="4419600"/>
            <a:chOff x="288" y="2166"/>
            <a:chExt cx="2448" cy="1338"/>
          </a:xfrm>
        </p:grpSpPr>
        <p:sp>
          <p:nvSpPr>
            <p:cNvPr id="1324039" name="Text Box 7"/>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a:latin typeface="Arial" panose="020B0604020202020204" pitchFamily="34" charset="0"/>
                </a:rPr>
                <a:t>Find information on the genius of your choice on the Internet or in your library.</a:t>
              </a:r>
            </a:p>
            <a:p>
              <a:pPr eaLnBrk="1" hangingPunct="1">
                <a:spcBef>
                  <a:spcPct val="20000"/>
                </a:spcBef>
                <a:buFontTx/>
                <a:buChar char="•"/>
              </a:pPr>
              <a:r>
                <a:rPr lang="en-US" altLang="en-US" sz="1800">
                  <a:latin typeface="Arial" panose="020B0604020202020204" pitchFamily="34" charset="0"/>
                </a:rPr>
                <a:t>Have the class identify which group’s profile best fits the genius.</a:t>
              </a:r>
            </a:p>
            <a:p>
              <a:pPr eaLnBrk="1" hangingPunct="1">
                <a:spcBef>
                  <a:spcPct val="20000"/>
                </a:spcBef>
                <a:buFontTx/>
                <a:buChar char="•"/>
              </a:pPr>
              <a:r>
                <a:rPr lang="en-US" altLang="en-US" sz="1800">
                  <a:latin typeface="Arial" panose="020B0604020202020204" pitchFamily="34" charset="0"/>
                </a:rPr>
                <a:t>Identify how many categories of the profile match this individual. </a:t>
              </a:r>
            </a:p>
            <a:p>
              <a:pPr eaLnBrk="1" hangingPunct="1">
                <a:spcBef>
                  <a:spcPct val="20000"/>
                </a:spcBef>
                <a:buFontTx/>
                <a:buChar char="•"/>
              </a:pPr>
              <a:r>
                <a:rPr lang="en-US" altLang="en-US" sz="1800">
                  <a:latin typeface="Arial" panose="020B0604020202020204" pitchFamily="34" charset="0"/>
                </a:rPr>
                <a:t>Calculate a percentage of corresponding qualities.</a:t>
              </a:r>
            </a:p>
            <a:p>
              <a:pPr eaLnBrk="1" hangingPunct="1">
                <a:spcBef>
                  <a:spcPct val="20000"/>
                </a:spcBef>
                <a:buFontTx/>
                <a:buChar char="•"/>
              </a:pPr>
              <a:r>
                <a:rPr lang="en-US" altLang="en-US" sz="1800">
                  <a:latin typeface="Arial" panose="020B0604020202020204" pitchFamily="34" charset="0"/>
                </a:rPr>
                <a:t>Label the individual as GENIUS or AVERAGE.</a:t>
              </a:r>
            </a:p>
          </p:txBody>
        </p:sp>
        <p:sp>
          <p:nvSpPr>
            <p:cNvPr id="1324040" name="Text Box 8"/>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1800" b="1">
                  <a:solidFill>
                    <a:srgbClr val="BF0000"/>
                  </a:solidFill>
                  <a:latin typeface="Arial" panose="020B0604020202020204" pitchFamily="34" charset="0"/>
                </a:rPr>
                <a:t>4. Put the Geniuses to the Test</a:t>
              </a:r>
              <a:endParaRPr lang="en-US" altLang="en-US" sz="1800" b="1">
                <a:latin typeface="Arial" panose="020B0604020202020204" pitchFamily="34" charset="0"/>
              </a:endParaRPr>
            </a:p>
          </p:txBody>
        </p:sp>
      </p:grpSp>
      <p:sp>
        <p:nvSpPr>
          <p:cNvPr id="1324041" name="AutoShape 9"/>
          <p:cNvSpPr>
            <a:spLocks noChangeArrowheads="1"/>
          </p:cNvSpPr>
          <p:nvPr/>
        </p:nvSpPr>
        <p:spPr bwMode="auto">
          <a:xfrm flipH="1" flipV="1">
            <a:off x="4191000" y="5486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24034"/>
                                        </p:tgtEl>
                                        <p:attrNameLst>
                                          <p:attrName>style.visibility</p:attrName>
                                        </p:attrNameLst>
                                      </p:cBhvr>
                                      <p:to>
                                        <p:strVal val="visible"/>
                                      </p:to>
                                    </p:set>
                                    <p:animEffect transition="in" filter="wipe(left)">
                                      <p:cBhvr>
                                        <p:cTn id="7" dur="500"/>
                                        <p:tgtEl>
                                          <p:spTgt spid="13240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240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24041"/>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8" fill="hold" nodeType="afterEffect">
                                  <p:stCondLst>
                                    <p:cond delay="0"/>
                                  </p:stCondLst>
                                  <p:childTnLst>
                                    <p:set>
                                      <p:cBhvr>
                                        <p:cTn id="17" dur="1" fill="hold">
                                          <p:stCondLst>
                                            <p:cond delay="0"/>
                                          </p:stCondLst>
                                        </p:cTn>
                                        <p:tgtEl>
                                          <p:spTgt spid="1324038"/>
                                        </p:tgtEl>
                                        <p:attrNameLst>
                                          <p:attrName>style.visibility</p:attrName>
                                        </p:attrNameLst>
                                      </p:cBhvr>
                                      <p:to>
                                        <p:strVal val="visible"/>
                                      </p:to>
                                    </p:set>
                                    <p:animEffect transition="in" filter="wipe(left)">
                                      <p:cBhvr>
                                        <p:cTn id="18" dur="500"/>
                                        <p:tgtEl>
                                          <p:spTgt spid="132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4041" grpId="0" animBg="1"/>
      <p:bldP spid="1324041"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1492" name="Picture 4" descr="26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934200" cy="3668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592899" name="Rectangle 3"/>
          <p:cNvSpPr>
            <a:spLocks noChangeArrowheads="1"/>
          </p:cNvSpPr>
          <p:nvPr/>
        </p:nvSpPr>
        <p:spPr bwMode="auto">
          <a:xfrm>
            <a:off x="457200" y="1905000"/>
            <a:ext cx="8229600" cy="2133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What Is Intelligence?</a:t>
            </a:r>
          </a:p>
          <a:p>
            <a:pPr algn="l">
              <a:lnSpc>
                <a:spcPct val="100000"/>
              </a:lnSpc>
              <a:spcBef>
                <a:spcPct val="0"/>
              </a:spcBef>
              <a:spcAft>
                <a:spcPct val="30000"/>
              </a:spcAft>
              <a:buFontTx/>
              <a:buChar char="•"/>
            </a:pPr>
            <a:r>
              <a:rPr lang="en-US" altLang="en-US" sz="2400"/>
              <a:t>Intelligence is different from achievement.</a:t>
            </a:r>
          </a:p>
          <a:p>
            <a:pPr algn="l">
              <a:lnSpc>
                <a:spcPct val="100000"/>
              </a:lnSpc>
              <a:spcBef>
                <a:spcPct val="0"/>
              </a:spcBef>
              <a:spcAft>
                <a:spcPct val="30000"/>
              </a:spcAft>
              <a:buFontTx/>
              <a:buChar char="•"/>
            </a:pPr>
            <a:r>
              <a:rPr lang="en-US" altLang="en-US" sz="2400"/>
              <a:t>Psychologists have developed several different theories of intelligence.</a:t>
            </a:r>
          </a:p>
        </p:txBody>
      </p:sp>
      <p:sp>
        <p:nvSpPr>
          <p:cNvPr id="59290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1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2899"/>
                                        </p:tgtEl>
                                        <p:attrNameLst>
                                          <p:attrName>style.visibility</p:attrName>
                                        </p:attrNameLst>
                                      </p:cBhvr>
                                      <p:to>
                                        <p:strVal val="visible"/>
                                      </p:to>
                                    </p:set>
                                    <p:animEffect transition="in" filter="wipe(up)">
                                      <p:cBhvr>
                                        <p:cTn id="7" dur="1000"/>
                                        <p:tgtEl>
                                          <p:spTgt spid="592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3539" name="Picture 3" descr="psych_267b"/>
          <p:cNvPicPr>
            <a:picLocks noChangeAspect="1" noChangeArrowheads="1"/>
          </p:cNvPicPr>
          <p:nvPr/>
        </p:nvPicPr>
        <p:blipFill>
          <a:blip r:embed="rId3">
            <a:extLst>
              <a:ext uri="{28A0092B-C50C-407E-A947-70E740481C1C}">
                <a14:useLocalDpi xmlns:a14="http://schemas.microsoft.com/office/drawing/2010/main" val="0"/>
              </a:ext>
            </a:extLst>
          </a:blip>
          <a:srcRect r="1192"/>
          <a:stretch>
            <a:fillRect/>
          </a:stretch>
        </p:blipFill>
        <p:spPr bwMode="auto">
          <a:xfrm>
            <a:off x="457200" y="609600"/>
            <a:ext cx="316230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1473541" name="Picture 5" descr="psych_267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688" y="1219200"/>
            <a:ext cx="3313112" cy="4113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473539"/>
                                        </p:tgtEl>
                                        <p:attrNameLst>
                                          <p:attrName>style.visibility</p:attrName>
                                        </p:attrNameLst>
                                      </p:cBhvr>
                                      <p:to>
                                        <p:strVal val="visible"/>
                                      </p:to>
                                    </p:set>
                                    <p:animEffect transition="in" filter="slide(fromLeft)">
                                      <p:cBhvr>
                                        <p:cTn id="7" dur="1000"/>
                                        <p:tgtEl>
                                          <p:spTgt spid="1473539"/>
                                        </p:tgtEl>
                                      </p:cBhvr>
                                    </p:animEffect>
                                  </p:childTnLst>
                                </p:cTn>
                              </p:par>
                              <p:par>
                                <p:cTn id="8" presetID="12" presetClass="entr" presetSubtype="2" fill="hold" nodeType="withEffect">
                                  <p:stCondLst>
                                    <p:cond delay="0"/>
                                  </p:stCondLst>
                                  <p:childTnLst>
                                    <p:set>
                                      <p:cBhvr>
                                        <p:cTn id="9" dur="1" fill="hold">
                                          <p:stCondLst>
                                            <p:cond delay="0"/>
                                          </p:stCondLst>
                                        </p:cTn>
                                        <p:tgtEl>
                                          <p:spTgt spid="1473541"/>
                                        </p:tgtEl>
                                        <p:attrNameLst>
                                          <p:attrName>style.visibility</p:attrName>
                                        </p:attrNameLst>
                                      </p:cBhvr>
                                      <p:to>
                                        <p:strVal val="visible"/>
                                      </p:to>
                                    </p:set>
                                    <p:animEffect transition="in" filter="slide(fromRight)">
                                      <p:cBhvr>
                                        <p:cTn id="10" dur="1000"/>
                                        <p:tgtEl>
                                          <p:spTgt spid="1473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268739" name="Rectangle 3"/>
          <p:cNvSpPr>
            <a:spLocks noChangeArrowheads="1"/>
          </p:cNvSpPr>
          <p:nvPr/>
        </p:nvSpPr>
        <p:spPr bwMode="auto">
          <a:xfrm>
            <a:off x="457200" y="2971800"/>
            <a:ext cx="8229600" cy="1600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How is human intelligence a puzzle?</a:t>
            </a:r>
          </a:p>
          <a:p>
            <a:pPr algn="l">
              <a:lnSpc>
                <a:spcPct val="100000"/>
              </a:lnSpc>
              <a:spcBef>
                <a:spcPct val="0"/>
              </a:spcBef>
              <a:spcAft>
                <a:spcPct val="30000"/>
              </a:spcAft>
              <a:buFontTx/>
              <a:buChar char="•"/>
            </a:pPr>
            <a:r>
              <a:rPr lang="en-US" altLang="en-US" sz="2000"/>
              <a:t>What are some of the leading theories of intelligence?</a:t>
            </a:r>
          </a:p>
        </p:txBody>
      </p:sp>
      <p:sp>
        <p:nvSpPr>
          <p:cNvPr id="1268740"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Psychologists have many different theories of intelligence. </a:t>
            </a:r>
          </a:p>
        </p:txBody>
      </p:sp>
      <p:sp>
        <p:nvSpPr>
          <p:cNvPr id="126874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What Is Intelligence?</a:t>
            </a:r>
            <a:endParaRPr lang="en-US" altLang="en-US">
              <a:solidFill>
                <a:srgbClr val="FFCC00"/>
              </a:solidFill>
            </a:endParaRPr>
          </a:p>
        </p:txBody>
      </p:sp>
      <p:sp>
        <p:nvSpPr>
          <p:cNvPr id="1268743" name="AutoShape 7"/>
          <p:cNvSpPr>
            <a:spLocks noChangeArrowheads="1"/>
          </p:cNvSpPr>
          <p:nvPr/>
        </p:nvSpPr>
        <p:spPr bwMode="auto">
          <a:xfrm flipH="1" flipV="1">
            <a:off x="8458200" y="28067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68743"/>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268739"/>
                                        </p:tgtEl>
                                        <p:attrNameLst>
                                          <p:attrName>style.visibility</p:attrName>
                                        </p:attrNameLst>
                                      </p:cBhvr>
                                      <p:to>
                                        <p:strVal val="visible"/>
                                      </p:to>
                                    </p:set>
                                    <p:animEffect transition="in" filter="wipe(up)">
                                      <p:cBhvr>
                                        <p:cTn id="10" dur="500"/>
                                        <p:tgtEl>
                                          <p:spTgt spid="1268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39" grpId="0" animBg="1"/>
      <p:bldP spid="12687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1270789" name="Picture 5" descr="psych_2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1300" y="1485900"/>
            <a:ext cx="6032500" cy="4533900"/>
          </a:xfrm>
          <a:prstGeom prst="rect">
            <a:avLst/>
          </a:prstGeom>
          <a:noFill/>
          <a:extLst>
            <a:ext uri="{909E8E84-426E-40DD-AFC4-6F175D3DCCD1}">
              <a14:hiddenFill xmlns:a14="http://schemas.microsoft.com/office/drawing/2010/main">
                <a:solidFill>
                  <a:srgbClr val="FFFFFF"/>
                </a:solidFill>
              </a14:hiddenFill>
            </a:ext>
          </a:extLst>
        </p:spPr>
      </p:pic>
      <p:sp>
        <p:nvSpPr>
          <p:cNvPr id="1270791" name="Text Box 7"/>
          <p:cNvSpPr txBox="1">
            <a:spLocks noChangeArrowheads="1"/>
          </p:cNvSpPr>
          <p:nvPr/>
        </p:nvSpPr>
        <p:spPr bwMode="auto">
          <a:xfrm>
            <a:off x="5105400" y="685800"/>
            <a:ext cx="36576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Can a computer be a Grand Master?</a:t>
            </a:r>
          </a:p>
        </p:txBody>
      </p:sp>
      <p:pic>
        <p:nvPicPr>
          <p:cNvPr id="1270792" name="Picture 8"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270789"/>
                                        </p:tgtEl>
                                        <p:attrNameLst>
                                          <p:attrName>style.visibility</p:attrName>
                                        </p:attrNameLst>
                                      </p:cBhvr>
                                      <p:to>
                                        <p:strVal val="visible"/>
                                      </p:to>
                                    </p:set>
                                    <p:animEffect transition="in" filter="barn(outVertical)">
                                      <p:cBhvr>
                                        <p:cTn id="7" dur="1000"/>
                                        <p:tgtEl>
                                          <p:spTgt spid="1270789"/>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70791"/>
                                        </p:tgtEl>
                                        <p:attrNameLst>
                                          <p:attrName>style.visibility</p:attrName>
                                        </p:attrNameLst>
                                      </p:cBhvr>
                                      <p:to>
                                        <p:strVal val="visible"/>
                                      </p:to>
                                    </p:set>
                                    <p:animEffect transition="in" filter="wipe(left)">
                                      <p:cBhvr>
                                        <p:cTn id="11" dur="500"/>
                                        <p:tgtEl>
                                          <p:spTgt spid="1270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Text Box 1026"/>
          <p:cNvSpPr txBox="1">
            <a:spLocks noChangeArrowheads="1"/>
          </p:cNvSpPr>
          <p:nvPr/>
        </p:nvSpPr>
        <p:spPr bwMode="auto">
          <a:xfrm>
            <a:off x="457200" y="1447800"/>
            <a:ext cx="4038600" cy="3886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Understanding Achievement</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Psychologists say that intelligence is not the same as achievement.</a:t>
            </a:r>
          </a:p>
          <a:p>
            <a:pPr eaLnBrk="1" hangingPunct="1">
              <a:lnSpc>
                <a:spcPct val="100000"/>
              </a:lnSpc>
              <a:spcBef>
                <a:spcPct val="20000"/>
              </a:spcBef>
              <a:spcAft>
                <a:spcPct val="25000"/>
              </a:spcAft>
              <a:buFontTx/>
              <a:buChar char="•"/>
            </a:pPr>
            <a:r>
              <a:rPr lang="en-US" altLang="en-US" sz="1800" b="1">
                <a:latin typeface="Arial" panose="020B0604020202020204" pitchFamily="34" charset="0"/>
              </a:rPr>
              <a:t>Achievement</a:t>
            </a:r>
            <a:r>
              <a:rPr lang="en-US" altLang="en-US" sz="1800">
                <a:latin typeface="Arial" panose="020B0604020202020204" pitchFamily="34" charset="0"/>
              </a:rPr>
              <a:t> refers to knowledge and skills gained from experience.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Intelligence makes achievement possible by giving people the ability to learn.    </a:t>
            </a:r>
          </a:p>
        </p:txBody>
      </p:sp>
      <p:sp>
        <p:nvSpPr>
          <p:cNvPr id="1428483" name="Text Box 1027"/>
          <p:cNvSpPr txBox="1">
            <a:spLocks noChangeArrowheads="1"/>
          </p:cNvSpPr>
          <p:nvPr/>
        </p:nvSpPr>
        <p:spPr bwMode="auto">
          <a:xfrm>
            <a:off x="4648200" y="1447800"/>
            <a:ext cx="4038600" cy="38862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Understanding Intelligence</a:t>
            </a:r>
          </a:p>
          <a:p>
            <a:pPr eaLnBrk="1" hangingPunct="1">
              <a:lnSpc>
                <a:spcPct val="100000"/>
              </a:lnSpc>
              <a:spcBef>
                <a:spcPct val="20000"/>
              </a:spcBef>
              <a:spcAft>
                <a:spcPct val="25000"/>
              </a:spcAft>
              <a:buFontTx/>
              <a:buChar char="•"/>
            </a:pPr>
            <a:r>
              <a:rPr lang="en-US" altLang="en-US" sz="1800" b="1">
                <a:latin typeface="Arial" panose="020B0604020202020204" pitchFamily="34" charset="0"/>
              </a:rPr>
              <a:t>Intelligence</a:t>
            </a:r>
            <a:r>
              <a:rPr lang="en-US" altLang="en-US" sz="1800">
                <a:latin typeface="Arial" panose="020B0604020202020204" pitchFamily="34" charset="0"/>
              </a:rPr>
              <a:t> is the abilities to learn from experience, to think rationally, and to deal effectively with others.</a:t>
            </a:r>
          </a:p>
        </p:txBody>
      </p:sp>
      <p:sp>
        <p:nvSpPr>
          <p:cNvPr id="1428484" name="Rectangle 1028"/>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The Intelligence Puzzle</a:t>
            </a:r>
            <a:endParaRPr lang="en-US" altLang="en-US">
              <a:solidFill>
                <a:srgbClr val="FFCC00"/>
              </a:solidFill>
            </a:endParaRPr>
          </a:p>
        </p:txBody>
      </p:sp>
      <p:sp>
        <p:nvSpPr>
          <p:cNvPr id="1428485" name="AutoShape 1029"/>
          <p:cNvSpPr>
            <a:spLocks noChangeArrowheads="1"/>
          </p:cNvSpPr>
          <p:nvPr/>
        </p:nvSpPr>
        <p:spPr bwMode="auto">
          <a:xfrm flipH="1" flipV="1">
            <a:off x="4191000" y="5105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8482"/>
                                        </p:tgtEl>
                                        <p:attrNameLst>
                                          <p:attrName>style.visibility</p:attrName>
                                        </p:attrNameLst>
                                      </p:cBhvr>
                                      <p:to>
                                        <p:strVal val="visible"/>
                                      </p:to>
                                    </p:set>
                                    <p:animEffect transition="in" filter="wipe(left)">
                                      <p:cBhvr>
                                        <p:cTn id="7" dur="500"/>
                                        <p:tgtEl>
                                          <p:spTgt spid="142848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28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28485"/>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428483"/>
                                        </p:tgtEl>
                                        <p:attrNameLst>
                                          <p:attrName>style.visibility</p:attrName>
                                        </p:attrNameLst>
                                      </p:cBhvr>
                                      <p:to>
                                        <p:strVal val="visible"/>
                                      </p:to>
                                    </p:set>
                                    <p:animEffect transition="in" filter="wipe(right)">
                                      <p:cBhvr>
                                        <p:cTn id="18" dur="500"/>
                                        <p:tgtEl>
                                          <p:spTgt spid="142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8482" grpId="0" animBg="1"/>
      <p:bldP spid="1428483" grpId="0" animBg="1"/>
      <p:bldP spid="1428485" grpId="0" animBg="1"/>
      <p:bldP spid="142848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6 11:29:37 AM&quot;&gt;&lt;Slide id=&quot;303&quot; dur=&quot;1.031&quot;/&gt;&lt;Slide id=&quot;304&quot; dur=&quot;.641&quot;/&gt;&lt;Slide id=&quot;308&quot; dur=&quot;3.345&quot; bld=&quot;|.8|.8|.9&quot;/&gt;&lt;Slide id=&quot;327&quot; dur=&quot;2.173&quot; bld=&quot;|1&quot;/&gt;&lt;Slide id=&quot;310&quot; dur=&quot;1.963&quot; bld=&quot;|.1|.7&quot;/&gt;&lt;Slide id=&quot;311&quot; dur=&quot;3.124&quot; bld=&quot;|.4|.9|.9&quot;/&gt;&lt;Slide id=&quot;320&quot; dur=&quot;7.481&quot; bld=&quot;|.6|.9|.9|1.1&quot;/&gt;&lt;/Timings&gt;&lt;Timings time=&quot;5/12/2006 12:13:06 PM&quot;&gt;&lt;Slide id=&quot;303&quot; dur=&quot;2.414&quot; bld=&quot;|.9&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1"/>
</p:tagLst>
</file>

<file path=ppt/tags/tag16.xml><?xml version="1.0" encoding="utf-8"?>
<p:tagLst xmlns:a="http://schemas.openxmlformats.org/drawingml/2006/main" xmlns:r="http://schemas.openxmlformats.org/officeDocument/2006/relationships" xmlns:p="http://schemas.openxmlformats.org/presentationml/2006/main">
  <p:tag name="TIMING" val="|1"/>
</p:tagLst>
</file>

<file path=ppt/tags/tag17.xml><?xml version="1.0" encoding="utf-8"?>
<p:tagLst xmlns:a="http://schemas.openxmlformats.org/drawingml/2006/main" xmlns:r="http://schemas.openxmlformats.org/officeDocument/2006/relationships" xmlns:p="http://schemas.openxmlformats.org/presentationml/2006/main">
  <p:tag name="TIMING" val="|1"/>
</p:tagLst>
</file>

<file path=ppt/tags/tag18.xml><?xml version="1.0" encoding="utf-8"?>
<p:tagLst xmlns:a="http://schemas.openxmlformats.org/drawingml/2006/main" xmlns:r="http://schemas.openxmlformats.org/officeDocument/2006/relationships" xmlns:p="http://schemas.openxmlformats.org/presentationml/2006/main">
  <p:tag name="TIMING" val="|1"/>
</p:tagLst>
</file>

<file path=ppt/tags/tag19.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20.xml><?xml version="1.0" encoding="utf-8"?>
<p:tagLst xmlns:a="http://schemas.openxmlformats.org/drawingml/2006/main" xmlns:r="http://schemas.openxmlformats.org/officeDocument/2006/relationships" xmlns:p="http://schemas.openxmlformats.org/presentationml/2006/main">
  <p:tag name="TIMING" val="|1"/>
</p:tagLst>
</file>

<file path=ppt/tags/tag21.xml><?xml version="1.0" encoding="utf-8"?>
<p:tagLst xmlns:a="http://schemas.openxmlformats.org/drawingml/2006/main" xmlns:r="http://schemas.openxmlformats.org/officeDocument/2006/relationships" xmlns:p="http://schemas.openxmlformats.org/presentationml/2006/main">
  <p:tag name="TIMING" val="|1"/>
</p:tagLst>
</file>

<file path=ppt/tags/tag22.xml><?xml version="1.0" encoding="utf-8"?>
<p:tagLst xmlns:a="http://schemas.openxmlformats.org/drawingml/2006/main" xmlns:r="http://schemas.openxmlformats.org/officeDocument/2006/relationships" xmlns:p="http://schemas.openxmlformats.org/presentationml/2006/main">
  <p:tag name="TIMING" val="|1"/>
</p:tagLst>
</file>

<file path=ppt/tags/tag23.xml><?xml version="1.0" encoding="utf-8"?>
<p:tagLst xmlns:a="http://schemas.openxmlformats.org/drawingml/2006/main" xmlns:r="http://schemas.openxmlformats.org/officeDocument/2006/relationships" xmlns:p="http://schemas.openxmlformats.org/presentationml/2006/main">
  <p:tag name="TIMING" val="|1"/>
</p:tagLst>
</file>

<file path=ppt/tags/tag24.xml><?xml version="1.0" encoding="utf-8"?>
<p:tagLst xmlns:a="http://schemas.openxmlformats.org/drawingml/2006/main" xmlns:r="http://schemas.openxmlformats.org/officeDocument/2006/relationships" xmlns:p="http://schemas.openxmlformats.org/presentationml/2006/main">
  <p:tag name="TIMING" val="|1"/>
</p:tagLst>
</file>

<file path=ppt/tags/tag25.xml><?xml version="1.0" encoding="utf-8"?>
<p:tagLst xmlns:a="http://schemas.openxmlformats.org/drawingml/2006/main" xmlns:r="http://schemas.openxmlformats.org/officeDocument/2006/relationships" xmlns:p="http://schemas.openxmlformats.org/presentationml/2006/main">
  <p:tag name="TIMING" val="|1"/>
</p:tagLst>
</file>

<file path=ppt/tags/tag26.xml><?xml version="1.0" encoding="utf-8"?>
<p:tagLst xmlns:a="http://schemas.openxmlformats.org/drawingml/2006/main" xmlns:r="http://schemas.openxmlformats.org/officeDocument/2006/relationships" xmlns:p="http://schemas.openxmlformats.org/presentationml/2006/main">
  <p:tag name="TIMING" val="|1"/>
</p:tagLst>
</file>

<file path=ppt/tags/tag27.xml><?xml version="1.0" encoding="utf-8"?>
<p:tagLst xmlns:a="http://schemas.openxmlformats.org/drawingml/2006/main" xmlns:r="http://schemas.openxmlformats.org/officeDocument/2006/relationships" xmlns:p="http://schemas.openxmlformats.org/presentationml/2006/main">
  <p:tag name="TIMING" val="|1"/>
</p:tagLst>
</file>

<file path=ppt/tags/tag28.xml><?xml version="1.0" encoding="utf-8"?>
<p:tagLst xmlns:a="http://schemas.openxmlformats.org/drawingml/2006/main" xmlns:r="http://schemas.openxmlformats.org/officeDocument/2006/relationships" xmlns:p="http://schemas.openxmlformats.org/presentationml/2006/main">
  <p:tag name="TIMING" val="|1"/>
</p:tagLst>
</file>

<file path=ppt/tags/tag29.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30.xml><?xml version="1.0" encoding="utf-8"?>
<p:tagLst xmlns:a="http://schemas.openxmlformats.org/drawingml/2006/main" xmlns:r="http://schemas.openxmlformats.org/officeDocument/2006/relationships" xmlns:p="http://schemas.openxmlformats.org/presentationml/2006/main">
  <p:tag name="TIMING" val="|1"/>
</p:tagLst>
</file>

<file path=ppt/tags/tag31.xml><?xml version="1.0" encoding="utf-8"?>
<p:tagLst xmlns:a="http://schemas.openxmlformats.org/drawingml/2006/main" xmlns:r="http://schemas.openxmlformats.org/officeDocument/2006/relationships" xmlns:p="http://schemas.openxmlformats.org/presentationml/2006/main">
  <p:tag name="TIMING" val="|1"/>
</p:tagLst>
</file>

<file path=ppt/tags/tag32.xml><?xml version="1.0" encoding="utf-8"?>
<p:tagLst xmlns:a="http://schemas.openxmlformats.org/drawingml/2006/main" xmlns:r="http://schemas.openxmlformats.org/officeDocument/2006/relationships" xmlns:p="http://schemas.openxmlformats.org/presentationml/2006/main">
  <p:tag name="TIMING" val="|1"/>
</p:tagLst>
</file>

<file path=ppt/tags/tag33.xml><?xml version="1.0" encoding="utf-8"?>
<p:tagLst xmlns:a="http://schemas.openxmlformats.org/drawingml/2006/main" xmlns:r="http://schemas.openxmlformats.org/officeDocument/2006/relationships" xmlns:p="http://schemas.openxmlformats.org/presentationml/2006/main">
  <p:tag name="TIMING" val="|1"/>
</p:tagLst>
</file>

<file path=ppt/tags/tag34.xml><?xml version="1.0" encoding="utf-8"?>
<p:tagLst xmlns:a="http://schemas.openxmlformats.org/drawingml/2006/main" xmlns:r="http://schemas.openxmlformats.org/officeDocument/2006/relationships" xmlns:p="http://schemas.openxmlformats.org/presentationml/2006/main">
  <p:tag name="TIMING" val="|1"/>
</p:tagLst>
</file>

<file path=ppt/tags/tag35.xml><?xml version="1.0" encoding="utf-8"?>
<p:tagLst xmlns:a="http://schemas.openxmlformats.org/drawingml/2006/main" xmlns:r="http://schemas.openxmlformats.org/officeDocument/2006/relationships" xmlns:p="http://schemas.openxmlformats.org/presentationml/2006/main">
  <p:tag name="TIMING" val="|1"/>
</p:tagLst>
</file>

<file path=ppt/tags/tag36.xml><?xml version="1.0" encoding="utf-8"?>
<p:tagLst xmlns:a="http://schemas.openxmlformats.org/drawingml/2006/main" xmlns:r="http://schemas.openxmlformats.org/officeDocument/2006/relationships" xmlns:p="http://schemas.openxmlformats.org/presentationml/2006/main">
  <p:tag name="TIMING" val="|1"/>
</p:tagLst>
</file>

<file path=ppt/tags/tag37.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1"/>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2_Custom Design">
  <a:themeElements>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3300"/>
        </a:hlink>
        <a:folHlink>
          <a:srgbClr val="CC33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19220</TotalTime>
  <Words>2631</Words>
  <Application>Microsoft Office PowerPoint</Application>
  <PresentationFormat>On-screen Show (4:3)</PresentationFormat>
  <Paragraphs>333</Paragraphs>
  <Slides>60</Slides>
  <Notes>60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Times</vt:lpstr>
      <vt:lpstr>Arial</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Harcourt,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Information Technology</dc:creator>
  <cp:keywords/>
  <dc:description/>
  <cp:lastModifiedBy>JOSHUA GREEN</cp:lastModifiedBy>
  <cp:revision>639</cp:revision>
  <cp:lastPrinted>2005-02-01T16:21:45Z</cp:lastPrinted>
  <dcterms:created xsi:type="dcterms:W3CDTF">2005-01-20T18:32:35Z</dcterms:created>
  <dcterms:modified xsi:type="dcterms:W3CDTF">2017-10-25T14:02:28Z</dcterms:modified>
  <cp:category/>
</cp:coreProperties>
</file>