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71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FFC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FFC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FFC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6492" y="1039876"/>
            <a:ext cx="4725415" cy="499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FFC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902" y="2085847"/>
            <a:ext cx="8070595" cy="3626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961" y="2963926"/>
            <a:ext cx="3302000" cy="681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270" dirty="0"/>
              <a:t>Nationalism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251708" y="4370578"/>
            <a:ext cx="3554729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spc="355" dirty="0" smtClean="0">
                <a:solidFill>
                  <a:srgbClr val="FFFFCC"/>
                </a:solidFill>
                <a:latin typeface="Cambria"/>
                <a:cs typeface="Cambria"/>
              </a:rPr>
              <a:t>Iconography, Propaganda and the Formula how it’s created</a:t>
            </a:r>
          </a:p>
          <a:p>
            <a:pPr marL="12700">
              <a:lnSpc>
                <a:spcPct val="100000"/>
              </a:lnSpc>
            </a:pPr>
            <a:endParaRPr sz="32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838200"/>
            <a:ext cx="4762500" cy="3438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91200" y="1447800"/>
            <a:ext cx="3809999" cy="5553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85800"/>
            <a:ext cx="38100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1600" y="685800"/>
            <a:ext cx="3809999" cy="5886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85800"/>
            <a:ext cx="4127753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0200" y="990600"/>
            <a:ext cx="3809999" cy="575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09600"/>
            <a:ext cx="4186428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57800" y="838200"/>
            <a:ext cx="3809999" cy="5762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2345" y="3025902"/>
            <a:ext cx="4013835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600" spc="95" dirty="0" smtClean="0"/>
              <a:t>Examples of </a:t>
            </a:r>
            <a:r>
              <a:rPr sz="3600" spc="95" dirty="0" smtClean="0"/>
              <a:t>WWII</a:t>
            </a:r>
            <a:r>
              <a:rPr sz="3600" spc="360" dirty="0" smtClean="0"/>
              <a:t> </a:t>
            </a:r>
            <a:r>
              <a:rPr sz="3600" spc="235" dirty="0" smtClean="0"/>
              <a:t>Propaganda</a:t>
            </a:r>
            <a:r>
              <a:rPr lang="en-US" sz="3600" spc="235" dirty="0" smtClean="0"/>
              <a:t/>
            </a:r>
            <a:br>
              <a:rPr lang="en-US" sz="3600" spc="235" dirty="0" smtClean="0"/>
            </a:br>
            <a:r>
              <a:rPr lang="en-US" sz="3600" spc="235" dirty="0"/>
              <a:t/>
            </a:r>
            <a:br>
              <a:rPr lang="en-US" sz="3600" spc="235" dirty="0"/>
            </a:br>
            <a:r>
              <a:rPr lang="en-US" sz="3600" spc="235" dirty="0" smtClean="0"/>
              <a:t>Despite the time change, does the intent remain the same? </a:t>
            </a:r>
            <a:endParaRPr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609599"/>
            <a:ext cx="4551426" cy="63878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05400" y="1219200"/>
            <a:ext cx="3122676" cy="4526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838200"/>
            <a:ext cx="3994403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0" y="609600"/>
            <a:ext cx="4091178" cy="594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609600"/>
            <a:ext cx="4287773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0" y="1219200"/>
            <a:ext cx="3826002" cy="541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609600"/>
            <a:ext cx="5007102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0" y="2667000"/>
            <a:ext cx="3262121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609600"/>
            <a:ext cx="4386071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0" y="990600"/>
            <a:ext cx="3941826" cy="548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3725">
              <a:lnSpc>
                <a:spcPct val="100000"/>
              </a:lnSpc>
            </a:pPr>
            <a:r>
              <a:rPr spc="220" dirty="0"/>
              <a:t>What</a:t>
            </a:r>
            <a:r>
              <a:rPr spc="320" dirty="0"/>
              <a:t> </a:t>
            </a:r>
            <a:r>
              <a:rPr spc="175" dirty="0"/>
              <a:t>is</a:t>
            </a:r>
            <a:r>
              <a:rPr spc="320" dirty="0"/>
              <a:t> </a:t>
            </a:r>
            <a:r>
              <a:rPr spc="290" dirty="0"/>
              <a:t>a</a:t>
            </a:r>
            <a:r>
              <a:rPr spc="320" dirty="0"/>
              <a:t> </a:t>
            </a:r>
            <a:r>
              <a:rPr spc="210" dirty="0"/>
              <a:t>Nation?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902" y="2089403"/>
            <a:ext cx="6915150" cy="4540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A0000"/>
              </a:buClr>
              <a:buFont typeface="Segoe UI Symbol"/>
              <a:buChar char="➢"/>
              <a:tabLst>
                <a:tab pos="355600" algn="l"/>
              </a:tabLst>
            </a:pPr>
            <a:r>
              <a:rPr sz="2400" spc="135" dirty="0">
                <a:solidFill>
                  <a:srgbClr val="FFFFCC"/>
                </a:solidFill>
                <a:latin typeface="Cambria"/>
                <a:cs typeface="Cambria"/>
              </a:rPr>
              <a:t>A</a:t>
            </a:r>
            <a:r>
              <a:rPr sz="2400" spc="23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400" spc="140" dirty="0">
                <a:solidFill>
                  <a:srgbClr val="FFFFCC"/>
                </a:solidFill>
                <a:latin typeface="Cambria"/>
                <a:cs typeface="Cambria"/>
              </a:rPr>
              <a:t>group</a:t>
            </a:r>
            <a:r>
              <a:rPr sz="2400" spc="23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400" spc="105" dirty="0">
                <a:solidFill>
                  <a:srgbClr val="FFFFCC"/>
                </a:solidFill>
                <a:latin typeface="Cambria"/>
                <a:cs typeface="Cambria"/>
              </a:rPr>
              <a:t>with</a:t>
            </a:r>
            <a:r>
              <a:rPr sz="2400" spc="23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400" spc="220" dirty="0">
                <a:solidFill>
                  <a:srgbClr val="FFFFCC"/>
                </a:solidFill>
                <a:latin typeface="Cambria"/>
                <a:cs typeface="Cambria"/>
              </a:rPr>
              <a:t>a</a:t>
            </a:r>
            <a:r>
              <a:rPr sz="2400" spc="23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400" spc="165" dirty="0">
                <a:solidFill>
                  <a:srgbClr val="FFFFCC"/>
                </a:solidFill>
                <a:latin typeface="Cambria"/>
                <a:cs typeface="Cambria"/>
              </a:rPr>
              <a:t>shared</a:t>
            </a:r>
            <a:r>
              <a:rPr sz="2400" spc="23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400" spc="105" dirty="0">
                <a:solidFill>
                  <a:srgbClr val="FFFFCC"/>
                </a:solidFill>
                <a:latin typeface="Cambria"/>
                <a:cs typeface="Cambria"/>
              </a:rPr>
              <a:t>identity</a:t>
            </a:r>
            <a:endParaRPr sz="2400">
              <a:latin typeface="Cambria"/>
              <a:cs typeface="Cambria"/>
            </a:endParaRPr>
          </a:p>
          <a:p>
            <a:pPr marL="755015" lvl="1" indent="-285115">
              <a:lnSpc>
                <a:spcPct val="100000"/>
              </a:lnSpc>
              <a:spcBef>
                <a:spcPts val="495"/>
              </a:spcBef>
              <a:buClr>
                <a:srgbClr val="9A0000"/>
              </a:buClr>
              <a:buFont typeface="Segoe UI Symbol"/>
              <a:buChar char="➢"/>
              <a:tabLst>
                <a:tab pos="755650" algn="l"/>
              </a:tabLst>
            </a:pPr>
            <a:r>
              <a:rPr sz="2000" spc="90" dirty="0">
                <a:solidFill>
                  <a:srgbClr val="FFFFCC"/>
                </a:solidFill>
                <a:latin typeface="Cambria"/>
                <a:cs typeface="Cambria"/>
              </a:rPr>
              <a:t>Religion</a:t>
            </a:r>
            <a:endParaRPr sz="2000">
              <a:latin typeface="Cambria"/>
              <a:cs typeface="Cambria"/>
            </a:endParaRPr>
          </a:p>
          <a:p>
            <a:pPr marL="755015" lvl="1" indent="-285115">
              <a:lnSpc>
                <a:spcPct val="100000"/>
              </a:lnSpc>
              <a:spcBef>
                <a:spcPts val="470"/>
              </a:spcBef>
              <a:buClr>
                <a:srgbClr val="9A0000"/>
              </a:buClr>
              <a:buFont typeface="Segoe UI Symbol"/>
              <a:buChar char="➢"/>
              <a:tabLst>
                <a:tab pos="755650" algn="l"/>
              </a:tabLst>
            </a:pPr>
            <a:r>
              <a:rPr sz="2000" spc="155" dirty="0">
                <a:solidFill>
                  <a:srgbClr val="FFFFCC"/>
                </a:solidFill>
                <a:latin typeface="Cambria"/>
                <a:cs typeface="Cambria"/>
              </a:rPr>
              <a:t>Culture</a:t>
            </a:r>
            <a:endParaRPr sz="2000">
              <a:latin typeface="Cambria"/>
              <a:cs typeface="Cambria"/>
            </a:endParaRPr>
          </a:p>
          <a:p>
            <a:pPr marL="755015" lvl="1" indent="-285115">
              <a:lnSpc>
                <a:spcPct val="100000"/>
              </a:lnSpc>
              <a:spcBef>
                <a:spcPts val="470"/>
              </a:spcBef>
              <a:buClr>
                <a:srgbClr val="9A0000"/>
              </a:buClr>
              <a:buFont typeface="Segoe UI Symbol"/>
              <a:buChar char="➢"/>
              <a:tabLst>
                <a:tab pos="755650" algn="l"/>
              </a:tabLst>
            </a:pPr>
            <a:r>
              <a:rPr sz="2000" spc="100" dirty="0">
                <a:solidFill>
                  <a:srgbClr val="FFFFCC"/>
                </a:solidFill>
                <a:latin typeface="Cambria"/>
                <a:cs typeface="Cambria"/>
              </a:rPr>
              <a:t>Heritage</a:t>
            </a:r>
            <a:endParaRPr sz="2000">
              <a:latin typeface="Cambria"/>
              <a:cs typeface="Cambria"/>
            </a:endParaRPr>
          </a:p>
          <a:p>
            <a:pPr marL="755015" lvl="1" indent="-285115">
              <a:lnSpc>
                <a:spcPct val="100000"/>
              </a:lnSpc>
              <a:spcBef>
                <a:spcPts val="470"/>
              </a:spcBef>
              <a:buClr>
                <a:srgbClr val="9A0000"/>
              </a:buClr>
              <a:buFont typeface="Segoe UI Symbol"/>
              <a:buChar char="➢"/>
              <a:tabLst>
                <a:tab pos="755650" algn="l"/>
              </a:tabLst>
            </a:pPr>
            <a:r>
              <a:rPr sz="2000" spc="145" dirty="0">
                <a:solidFill>
                  <a:srgbClr val="FFFFCC"/>
                </a:solidFill>
                <a:latin typeface="Cambria"/>
                <a:cs typeface="Cambria"/>
              </a:rPr>
              <a:t>Language</a:t>
            </a:r>
            <a:endParaRPr sz="2000">
              <a:latin typeface="Cambria"/>
              <a:cs typeface="Cambria"/>
            </a:endParaRPr>
          </a:p>
          <a:p>
            <a:pPr marL="755015" lvl="1" indent="-285115">
              <a:lnSpc>
                <a:spcPct val="100000"/>
              </a:lnSpc>
              <a:spcBef>
                <a:spcPts val="470"/>
              </a:spcBef>
              <a:buClr>
                <a:srgbClr val="9A0000"/>
              </a:buClr>
              <a:buFont typeface="Segoe UI Symbol"/>
              <a:buChar char="➢"/>
              <a:tabLst>
                <a:tab pos="755650" algn="l"/>
              </a:tabLst>
            </a:pPr>
            <a:r>
              <a:rPr sz="2000" spc="110" dirty="0">
                <a:solidFill>
                  <a:srgbClr val="FFFFCC"/>
                </a:solidFill>
                <a:latin typeface="Cambria"/>
                <a:cs typeface="Cambria"/>
              </a:rPr>
              <a:t>Institutio</a:t>
            </a:r>
            <a:r>
              <a:rPr sz="2000" spc="165" dirty="0">
                <a:solidFill>
                  <a:srgbClr val="FFFFCC"/>
                </a:solidFill>
                <a:latin typeface="Cambria"/>
                <a:cs typeface="Cambria"/>
              </a:rPr>
              <a:t>n</a:t>
            </a:r>
            <a:r>
              <a:rPr sz="2000" spc="175" dirty="0">
                <a:solidFill>
                  <a:srgbClr val="FFFFCC"/>
                </a:solidFill>
                <a:latin typeface="Cambria"/>
                <a:cs typeface="Cambria"/>
              </a:rPr>
              <a:t>s</a:t>
            </a:r>
            <a:endParaRPr sz="20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545"/>
              </a:spcBef>
              <a:buClr>
                <a:srgbClr val="9A0000"/>
              </a:buClr>
              <a:buFont typeface="Segoe UI Symbol"/>
              <a:buChar char="➢"/>
              <a:tabLst>
                <a:tab pos="355600" algn="l"/>
              </a:tabLst>
            </a:pPr>
            <a:r>
              <a:rPr sz="2400" spc="135" dirty="0">
                <a:solidFill>
                  <a:srgbClr val="FFFFCC"/>
                </a:solidFill>
                <a:latin typeface="Cambria"/>
                <a:cs typeface="Cambria"/>
              </a:rPr>
              <a:t>“imagined</a:t>
            </a:r>
            <a:r>
              <a:rPr sz="2400" spc="23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400" spc="155" dirty="0">
                <a:solidFill>
                  <a:srgbClr val="FFFFCC"/>
                </a:solidFill>
                <a:latin typeface="Cambria"/>
                <a:cs typeface="Cambria"/>
              </a:rPr>
              <a:t>communities”</a:t>
            </a:r>
            <a:r>
              <a:rPr sz="2400" spc="24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400" spc="305" dirty="0">
                <a:solidFill>
                  <a:srgbClr val="FFFFCC"/>
                </a:solidFill>
                <a:latin typeface="Cambria"/>
                <a:cs typeface="Cambria"/>
              </a:rPr>
              <a:t>B</a:t>
            </a:r>
            <a:r>
              <a:rPr sz="2400" spc="125" dirty="0">
                <a:solidFill>
                  <a:srgbClr val="FFFFCC"/>
                </a:solidFill>
                <a:latin typeface="Cambria"/>
                <a:cs typeface="Cambria"/>
              </a:rPr>
              <a:t>enedict</a:t>
            </a:r>
            <a:r>
              <a:rPr sz="2400" spc="24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400" spc="150" dirty="0">
                <a:solidFill>
                  <a:srgbClr val="FFFFCC"/>
                </a:solidFill>
                <a:latin typeface="Cambria"/>
                <a:cs typeface="Cambria"/>
              </a:rPr>
              <a:t>Anderson</a:t>
            </a:r>
            <a:endParaRPr sz="2400">
              <a:latin typeface="Cambria"/>
              <a:cs typeface="Cambria"/>
            </a:endParaRPr>
          </a:p>
          <a:p>
            <a:pPr marL="755015" lvl="1" indent="-285115">
              <a:lnSpc>
                <a:spcPct val="100000"/>
              </a:lnSpc>
              <a:spcBef>
                <a:spcPts val="500"/>
              </a:spcBef>
              <a:buClr>
                <a:srgbClr val="9A0000"/>
              </a:buClr>
              <a:buFont typeface="Segoe UI Symbol"/>
              <a:buChar char="➢"/>
              <a:tabLst>
                <a:tab pos="755650" algn="l"/>
              </a:tabLst>
            </a:pPr>
            <a:r>
              <a:rPr sz="2000" spc="130" dirty="0">
                <a:solidFill>
                  <a:srgbClr val="FFFFCC"/>
                </a:solidFill>
                <a:latin typeface="Cambria"/>
                <a:cs typeface="Cambria"/>
              </a:rPr>
              <a:t>Created</a:t>
            </a:r>
            <a:r>
              <a:rPr sz="2000" spc="19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FFFFCC"/>
                </a:solidFill>
                <a:latin typeface="Cambria"/>
                <a:cs typeface="Cambria"/>
              </a:rPr>
              <a:t>b</a:t>
            </a:r>
            <a:r>
              <a:rPr sz="2000" spc="100" dirty="0">
                <a:solidFill>
                  <a:srgbClr val="FFFFCC"/>
                </a:solidFill>
                <a:latin typeface="Cambria"/>
                <a:cs typeface="Cambria"/>
              </a:rPr>
              <a:t>y</a:t>
            </a:r>
            <a:r>
              <a:rPr sz="2000" spc="19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000" spc="75" dirty="0">
                <a:solidFill>
                  <a:srgbClr val="FFFFCC"/>
                </a:solidFill>
                <a:latin typeface="Cambria"/>
                <a:cs typeface="Cambria"/>
              </a:rPr>
              <a:t>elites</a:t>
            </a:r>
            <a:endParaRPr sz="2000">
              <a:latin typeface="Cambria"/>
              <a:cs typeface="Cambria"/>
            </a:endParaRPr>
          </a:p>
          <a:p>
            <a:pPr marL="755015" lvl="1" indent="-285115">
              <a:lnSpc>
                <a:spcPct val="100000"/>
              </a:lnSpc>
              <a:spcBef>
                <a:spcPts val="470"/>
              </a:spcBef>
              <a:buClr>
                <a:srgbClr val="9A0000"/>
              </a:buClr>
              <a:buFont typeface="Segoe UI Symbol"/>
              <a:buChar char="➢"/>
              <a:tabLst>
                <a:tab pos="755650" algn="l"/>
              </a:tabLst>
            </a:pPr>
            <a:r>
              <a:rPr sz="2000" spc="125" dirty="0">
                <a:solidFill>
                  <a:srgbClr val="FFFFCC"/>
                </a:solidFill>
                <a:latin typeface="Cambria"/>
                <a:cs typeface="Cambria"/>
              </a:rPr>
              <a:t>Supporte</a:t>
            </a:r>
            <a:r>
              <a:rPr sz="2000" spc="150" dirty="0">
                <a:solidFill>
                  <a:srgbClr val="FFFFCC"/>
                </a:solidFill>
                <a:latin typeface="Cambria"/>
                <a:cs typeface="Cambria"/>
              </a:rPr>
              <a:t>d</a:t>
            </a:r>
            <a:r>
              <a:rPr sz="2000" spc="20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000" spc="105" dirty="0">
                <a:solidFill>
                  <a:srgbClr val="FFFFCC"/>
                </a:solidFill>
                <a:latin typeface="Cambria"/>
                <a:cs typeface="Cambria"/>
              </a:rPr>
              <a:t>b</a:t>
            </a:r>
            <a:r>
              <a:rPr sz="2000" spc="100" dirty="0">
                <a:solidFill>
                  <a:srgbClr val="FFFFCC"/>
                </a:solidFill>
                <a:latin typeface="Cambria"/>
                <a:cs typeface="Cambria"/>
              </a:rPr>
              <a:t>y</a:t>
            </a:r>
            <a:r>
              <a:rPr sz="2000" spc="19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000" spc="160" dirty="0">
                <a:solidFill>
                  <a:srgbClr val="FFFFCC"/>
                </a:solidFill>
                <a:latin typeface="Cambria"/>
                <a:cs typeface="Cambria"/>
              </a:rPr>
              <a:t>masses</a:t>
            </a:r>
            <a:endParaRPr sz="2000">
              <a:latin typeface="Cambria"/>
              <a:cs typeface="Cambria"/>
            </a:endParaRPr>
          </a:p>
          <a:p>
            <a:pPr marL="755015" lvl="1" indent="-285115">
              <a:lnSpc>
                <a:spcPct val="100000"/>
              </a:lnSpc>
              <a:spcBef>
                <a:spcPts val="470"/>
              </a:spcBef>
              <a:buClr>
                <a:srgbClr val="9A0000"/>
              </a:buClr>
              <a:buFont typeface="Segoe UI Symbol"/>
              <a:buChar char="➢"/>
              <a:tabLst>
                <a:tab pos="755650" algn="l"/>
              </a:tabLst>
            </a:pPr>
            <a:r>
              <a:rPr sz="2000" spc="110" dirty="0">
                <a:solidFill>
                  <a:srgbClr val="FFFFCC"/>
                </a:solidFill>
                <a:latin typeface="Cambria"/>
                <a:cs typeface="Cambria"/>
              </a:rPr>
              <a:t>Nation</a:t>
            </a:r>
            <a:r>
              <a:rPr sz="2000" spc="19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FFFFCC"/>
                </a:solidFill>
                <a:latin typeface="Cambria"/>
                <a:cs typeface="Cambria"/>
              </a:rPr>
              <a:t>+</a:t>
            </a:r>
            <a:r>
              <a:rPr sz="2000" spc="20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000" spc="145" dirty="0">
                <a:solidFill>
                  <a:srgbClr val="FFFFCC"/>
                </a:solidFill>
                <a:latin typeface="Cambria"/>
                <a:cs typeface="Cambria"/>
              </a:rPr>
              <a:t>State</a:t>
            </a:r>
            <a:r>
              <a:rPr sz="2000" spc="204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000" spc="90" dirty="0">
                <a:solidFill>
                  <a:srgbClr val="FFFFCC"/>
                </a:solidFill>
                <a:latin typeface="Cambria"/>
                <a:cs typeface="Cambria"/>
              </a:rPr>
              <a:t>=</a:t>
            </a:r>
            <a:r>
              <a:rPr sz="2000" spc="20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000" spc="55" dirty="0">
                <a:solidFill>
                  <a:srgbClr val="FFFFCC"/>
                </a:solidFill>
                <a:latin typeface="Cambria"/>
                <a:cs typeface="Cambria"/>
              </a:rPr>
              <a:t>Power</a:t>
            </a:r>
            <a:r>
              <a:rPr sz="2000" spc="20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000" spc="170" dirty="0">
                <a:solidFill>
                  <a:srgbClr val="FFFFCC"/>
                </a:solidFill>
                <a:latin typeface="Cambria"/>
                <a:cs typeface="Cambria"/>
              </a:rPr>
              <a:t>and</a:t>
            </a:r>
            <a:r>
              <a:rPr sz="2000" spc="20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000" spc="114" dirty="0">
                <a:solidFill>
                  <a:srgbClr val="FFFFCC"/>
                </a:solidFill>
                <a:latin typeface="Cambria"/>
                <a:cs typeface="Cambria"/>
              </a:rPr>
              <a:t>Stability</a:t>
            </a:r>
            <a:endParaRPr sz="20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29"/>
              </a:spcBef>
              <a:buClr>
                <a:srgbClr val="9A0000"/>
              </a:buClr>
              <a:buFont typeface="Segoe UI Symbol"/>
              <a:buChar char="➢"/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9A0000"/>
              </a:buClr>
              <a:buFont typeface="Segoe UI Symbol"/>
              <a:buChar char="➢"/>
              <a:tabLst>
                <a:tab pos="355600" algn="l"/>
              </a:tabLst>
            </a:pPr>
            <a:r>
              <a:rPr sz="2400" spc="155" dirty="0">
                <a:solidFill>
                  <a:srgbClr val="FFFFCC"/>
                </a:solidFill>
                <a:latin typeface="Cambria"/>
                <a:cs typeface="Cambria"/>
              </a:rPr>
              <a:t>Creation</a:t>
            </a:r>
            <a:r>
              <a:rPr sz="2400" spc="229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400" spc="55" dirty="0">
                <a:solidFill>
                  <a:srgbClr val="FFFFCC"/>
                </a:solidFill>
                <a:latin typeface="Cambria"/>
                <a:cs typeface="Cambria"/>
              </a:rPr>
              <a:t>of</a:t>
            </a:r>
            <a:r>
              <a:rPr sz="2400" spc="24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400" spc="145" dirty="0">
                <a:solidFill>
                  <a:srgbClr val="FFFFCC"/>
                </a:solidFill>
                <a:latin typeface="Cambria"/>
                <a:cs typeface="Cambria"/>
              </a:rPr>
              <a:t>the</a:t>
            </a:r>
            <a:r>
              <a:rPr sz="2400" spc="23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400" spc="95" dirty="0">
                <a:solidFill>
                  <a:srgbClr val="FFFFCC"/>
                </a:solidFill>
                <a:latin typeface="Cambria"/>
                <a:cs typeface="Cambria"/>
              </a:rPr>
              <a:t>“other”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990600"/>
            <a:ext cx="4019550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3400" y="2438400"/>
            <a:ext cx="5257799" cy="3489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685800"/>
            <a:ext cx="3846576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200" y="533400"/>
            <a:ext cx="4379976" cy="670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685800"/>
            <a:ext cx="4100321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57800" y="914400"/>
            <a:ext cx="3632453" cy="556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0" y="1066800"/>
            <a:ext cx="4245102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1447800"/>
            <a:ext cx="374142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762000"/>
            <a:ext cx="387477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0200" y="914400"/>
            <a:ext cx="3689603" cy="579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990600"/>
            <a:ext cx="3076955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1600" y="609600"/>
            <a:ext cx="3546347" cy="632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685800"/>
            <a:ext cx="4479797" cy="5896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38800" y="1371600"/>
            <a:ext cx="3374897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694944"/>
            <a:ext cx="4491228" cy="6315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762000"/>
            <a:ext cx="4330446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0" y="1371600"/>
            <a:ext cx="3840479" cy="548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990600"/>
            <a:ext cx="3698747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3000" y="1066800"/>
            <a:ext cx="4179570" cy="5838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5519">
              <a:lnSpc>
                <a:spcPct val="100000"/>
              </a:lnSpc>
            </a:pPr>
            <a:r>
              <a:rPr sz="3600" spc="204" dirty="0"/>
              <a:t>Iconography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93902" y="2084578"/>
            <a:ext cx="7639684" cy="2667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375" dirty="0" smtClean="0">
                <a:solidFill>
                  <a:srgbClr val="9A0000"/>
                </a:solidFill>
                <a:latin typeface="Segoe UI Symbol"/>
                <a:cs typeface="Segoe UI Symbol"/>
              </a:rPr>
              <a:t>➢</a:t>
            </a:r>
            <a:r>
              <a:rPr lang="en-US" sz="3200" spc="240" dirty="0">
                <a:solidFill>
                  <a:srgbClr val="FFFFCC"/>
                </a:solidFill>
                <a:latin typeface="Cambria"/>
                <a:cs typeface="Segoe UI Symbol"/>
              </a:rPr>
              <a:t> </a:t>
            </a:r>
            <a:r>
              <a:rPr lang="en-US" sz="3200" spc="240" dirty="0" smtClean="0">
                <a:solidFill>
                  <a:srgbClr val="FFFFCC"/>
                </a:solidFill>
                <a:latin typeface="Cambria"/>
                <a:cs typeface="Segoe UI Symbol"/>
              </a:rPr>
              <a:t>Symbols that s</a:t>
            </a:r>
            <a:r>
              <a:rPr sz="3200" spc="240" dirty="0" smtClean="0">
                <a:solidFill>
                  <a:srgbClr val="FFFFCC"/>
                </a:solidFill>
                <a:latin typeface="Cambria"/>
                <a:cs typeface="Cambria"/>
              </a:rPr>
              <a:t>upports</a:t>
            </a:r>
            <a:r>
              <a:rPr sz="3200" spc="325" dirty="0" smtClean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3200" spc="190" dirty="0">
                <a:solidFill>
                  <a:srgbClr val="FFFFCC"/>
                </a:solidFill>
                <a:latin typeface="Cambria"/>
                <a:cs typeface="Cambria"/>
              </a:rPr>
              <a:t>the</a:t>
            </a:r>
            <a:r>
              <a:rPr sz="3200" spc="31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3200" spc="165" dirty="0">
                <a:solidFill>
                  <a:srgbClr val="FFFFCC"/>
                </a:solidFill>
                <a:latin typeface="Cambria"/>
                <a:cs typeface="Cambria"/>
              </a:rPr>
              <a:t>idea</a:t>
            </a:r>
            <a:r>
              <a:rPr sz="3200" spc="31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3200" spc="70" dirty="0">
                <a:solidFill>
                  <a:srgbClr val="FFFFCC"/>
                </a:solidFill>
                <a:latin typeface="Cambria"/>
                <a:cs typeface="Cambria"/>
              </a:rPr>
              <a:t>of</a:t>
            </a:r>
            <a:r>
              <a:rPr sz="3200" spc="32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3200" spc="190" dirty="0">
                <a:solidFill>
                  <a:srgbClr val="FFFFCC"/>
                </a:solidFill>
                <a:latin typeface="Cambria"/>
                <a:cs typeface="Cambria"/>
              </a:rPr>
              <a:t>the</a:t>
            </a:r>
            <a:r>
              <a:rPr sz="3200" spc="31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3200" spc="204" dirty="0">
                <a:solidFill>
                  <a:srgbClr val="FFFFCC"/>
                </a:solidFill>
                <a:latin typeface="Cambria"/>
                <a:cs typeface="Cambria"/>
              </a:rPr>
              <a:t>nation</a:t>
            </a:r>
            <a:endParaRPr sz="32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3200" spc="-375" dirty="0">
                <a:solidFill>
                  <a:srgbClr val="9A0000"/>
                </a:solidFill>
                <a:latin typeface="Segoe UI Symbol"/>
                <a:cs typeface="Segoe UI Symbol"/>
              </a:rPr>
              <a:t>➢</a:t>
            </a:r>
            <a:r>
              <a:rPr sz="3200" spc="150" dirty="0">
                <a:solidFill>
                  <a:srgbClr val="FFFFCC"/>
                </a:solidFill>
                <a:latin typeface="Cambria"/>
                <a:cs typeface="Cambria"/>
              </a:rPr>
              <a:t>Very</a:t>
            </a:r>
            <a:r>
              <a:rPr sz="3200" spc="32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3200" spc="130" dirty="0">
                <a:solidFill>
                  <a:srgbClr val="FFFFCC"/>
                </a:solidFill>
                <a:latin typeface="Cambria"/>
                <a:cs typeface="Cambria"/>
              </a:rPr>
              <a:t>powerful</a:t>
            </a:r>
            <a:r>
              <a:rPr sz="3200" spc="32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3200" spc="160" dirty="0">
                <a:solidFill>
                  <a:srgbClr val="FFFFCC"/>
                </a:solidFill>
                <a:latin typeface="Cambria"/>
                <a:cs typeface="Cambria"/>
              </a:rPr>
              <a:t>centripetal</a:t>
            </a:r>
            <a:r>
              <a:rPr sz="3200" spc="32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3200" spc="114" dirty="0">
                <a:solidFill>
                  <a:srgbClr val="FFFFCC"/>
                </a:solidFill>
                <a:latin typeface="Cambria"/>
                <a:cs typeface="Cambria"/>
              </a:rPr>
              <a:t>force</a:t>
            </a:r>
            <a:endParaRPr sz="3200" dirty="0">
              <a:latin typeface="Cambria"/>
              <a:cs typeface="Cambria"/>
            </a:endParaRPr>
          </a:p>
          <a:p>
            <a:pPr marL="355600" marR="5080" indent="-342900">
              <a:lnSpc>
                <a:spcPct val="100000"/>
              </a:lnSpc>
              <a:spcBef>
                <a:spcPts val="755"/>
              </a:spcBef>
            </a:pPr>
            <a:r>
              <a:rPr sz="3200" spc="-375" dirty="0">
                <a:solidFill>
                  <a:srgbClr val="9A0000"/>
                </a:solidFill>
                <a:latin typeface="Segoe UI Symbol"/>
                <a:cs typeface="Segoe UI Symbol"/>
              </a:rPr>
              <a:t>➢</a:t>
            </a:r>
            <a:r>
              <a:rPr sz="3200" spc="250" dirty="0">
                <a:solidFill>
                  <a:srgbClr val="FFFFCC"/>
                </a:solidFill>
                <a:latin typeface="Cambria"/>
                <a:cs typeface="Cambria"/>
              </a:rPr>
              <a:t>Flags,</a:t>
            </a:r>
            <a:r>
              <a:rPr sz="3200" spc="32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3200" spc="220" dirty="0">
                <a:solidFill>
                  <a:srgbClr val="FFFFCC"/>
                </a:solidFill>
                <a:latin typeface="Cambria"/>
                <a:cs typeface="Cambria"/>
              </a:rPr>
              <a:t>currency,</a:t>
            </a:r>
            <a:r>
              <a:rPr sz="3200" spc="32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3200" spc="180" dirty="0">
                <a:solidFill>
                  <a:srgbClr val="FFFFCC"/>
                </a:solidFill>
                <a:latin typeface="Cambria"/>
                <a:cs typeface="Cambria"/>
              </a:rPr>
              <a:t>mythology,</a:t>
            </a:r>
            <a:r>
              <a:rPr sz="3200" spc="32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3200" spc="175" dirty="0">
                <a:solidFill>
                  <a:srgbClr val="FFFFCC"/>
                </a:solidFill>
                <a:latin typeface="Cambria"/>
                <a:cs typeface="Cambria"/>
              </a:rPr>
              <a:t>material</a:t>
            </a:r>
            <a:r>
              <a:rPr sz="3200" spc="8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3200" spc="229" dirty="0">
                <a:solidFill>
                  <a:srgbClr val="FFFFCC"/>
                </a:solidFill>
                <a:latin typeface="Cambria"/>
                <a:cs typeface="Cambria"/>
              </a:rPr>
              <a:t>culture,</a:t>
            </a:r>
            <a:r>
              <a:rPr sz="3200" spc="31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3200" spc="180" dirty="0" smtClean="0">
                <a:solidFill>
                  <a:srgbClr val="FFFFCC"/>
                </a:solidFill>
                <a:latin typeface="Cambria"/>
                <a:cs typeface="Cambria"/>
              </a:rPr>
              <a:t>sports</a:t>
            </a:r>
            <a:endParaRPr lang="en-US" sz="3200" spc="180" dirty="0" smtClean="0">
              <a:solidFill>
                <a:srgbClr val="FFFFCC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"/>
            <a:ext cx="5045202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65876" y="914400"/>
            <a:ext cx="3735323" cy="586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9876"/>
            <a:ext cx="8458200" cy="5909310"/>
          </a:xfrm>
        </p:spPr>
        <p:txBody>
          <a:bodyPr/>
          <a:lstStyle/>
          <a:p>
            <a:r>
              <a:rPr lang="en-US" dirty="0" smtClean="0"/>
              <a:t>NATIONALISM FOLLOWS A FORMULA…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A DEFINED GEOGRPAHIC BORDER+</a:t>
            </a:r>
            <a:br>
              <a:rPr lang="en-US" dirty="0" smtClean="0"/>
            </a:br>
            <a:r>
              <a:rPr lang="en-US" dirty="0" smtClean="0"/>
              <a:t>2. GAINING THE UNITY OF THE PEOPLE +</a:t>
            </a:r>
            <a:br>
              <a:rPr lang="en-US" dirty="0" smtClean="0"/>
            </a:br>
            <a:r>
              <a:rPr lang="en-US" dirty="0" smtClean="0"/>
              <a:t>3. A REVOLUTION REPLACING THE OLD WAY+</a:t>
            </a:r>
            <a:br>
              <a:rPr lang="en-US" dirty="0" smtClean="0"/>
            </a:br>
            <a:r>
              <a:rPr lang="en-US" dirty="0" smtClean="0"/>
              <a:t>4. ICONOGRAPHY AND SYMBOLS+</a:t>
            </a:r>
            <a:br>
              <a:rPr lang="en-US" dirty="0" smtClean="0"/>
            </a:br>
            <a:r>
              <a:rPr lang="en-US" dirty="0" smtClean="0"/>
              <a:t>5. PROPAGANDA+</a:t>
            </a:r>
            <a:br>
              <a:rPr lang="en-US" dirty="0" smtClean="0"/>
            </a:br>
            <a:r>
              <a:rPr lang="en-US" dirty="0" smtClean="0"/>
              <a:t>6. CREATION OF VALUES/PATRIOTISM/SELF-IDENTITY+ </a:t>
            </a:r>
            <a:br>
              <a:rPr lang="en-US" dirty="0" smtClean="0"/>
            </a:br>
            <a:r>
              <a:rPr lang="en-US" dirty="0" smtClean="0"/>
              <a:t>7. MUSIC/NATIONAL ANTHEM+</a:t>
            </a:r>
            <a:br>
              <a:rPr lang="en-US" dirty="0" smtClean="0"/>
            </a:br>
            <a:r>
              <a:rPr lang="en-US" dirty="0" smtClean="0"/>
              <a:t>8. AN EDUCATIONAL SYSTEM THAT PROMOTES ALL OF THE AFOREMENTIONED ITEMS 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39876"/>
            <a:ext cx="7924800" cy="5170646"/>
          </a:xfrm>
        </p:spPr>
        <p:txBody>
          <a:bodyPr/>
          <a:lstStyle/>
          <a:p>
            <a:r>
              <a:rPr lang="en-US" sz="9600" dirty="0" smtClean="0"/>
              <a:t>NATIONALISM</a:t>
            </a:r>
            <a:br>
              <a:rPr lang="en-US" sz="9600" dirty="0" smtClean="0"/>
            </a:br>
            <a:r>
              <a:rPr lang="en-US" sz="9600" dirty="0"/>
              <a:t/>
            </a:r>
            <a:br>
              <a:rPr lang="en-US" sz="9600" dirty="0"/>
            </a:br>
            <a:r>
              <a:rPr lang="en-US" sz="3600" dirty="0" smtClean="0"/>
              <a:t>THINK OF IT AS BAKING A CAKE AND NEEDING ALL THE INGREDIENTS IN ORDER TO SUCCESSFULLY COMPLETE THE BAKING.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697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75" dirty="0"/>
              <a:t>The</a:t>
            </a:r>
            <a:r>
              <a:rPr spc="315" dirty="0"/>
              <a:t> </a:t>
            </a:r>
            <a:r>
              <a:rPr spc="160" dirty="0"/>
              <a:t>Idea</a:t>
            </a:r>
            <a:r>
              <a:rPr spc="310" dirty="0"/>
              <a:t> </a:t>
            </a:r>
            <a:r>
              <a:rPr spc="70" dirty="0"/>
              <a:t>of</a:t>
            </a:r>
            <a:r>
              <a:rPr spc="315" dirty="0"/>
              <a:t> </a:t>
            </a:r>
            <a:r>
              <a:rPr spc="195" dirty="0"/>
              <a:t>Nationalism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902" y="2085847"/>
            <a:ext cx="7917180" cy="2854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A0000"/>
              </a:buClr>
              <a:buFont typeface="Segoe UI Symbol"/>
              <a:buChar char="➢"/>
              <a:tabLst>
                <a:tab pos="355600" algn="l"/>
              </a:tabLst>
            </a:pPr>
            <a:r>
              <a:rPr sz="2800" spc="110" dirty="0">
                <a:solidFill>
                  <a:srgbClr val="FFFFCC"/>
                </a:solidFill>
                <a:latin typeface="Cambria"/>
                <a:cs typeface="Cambria"/>
              </a:rPr>
              <a:t>Relativel</a:t>
            </a:r>
            <a:r>
              <a:rPr sz="2800" spc="140" dirty="0">
                <a:solidFill>
                  <a:srgbClr val="FFFFCC"/>
                </a:solidFill>
                <a:latin typeface="Cambria"/>
                <a:cs typeface="Cambria"/>
              </a:rPr>
              <a:t>y</a:t>
            </a:r>
            <a:r>
              <a:rPr sz="2800" spc="28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800" spc="105" dirty="0">
                <a:solidFill>
                  <a:srgbClr val="FFFFCC"/>
                </a:solidFill>
                <a:latin typeface="Cambria"/>
                <a:cs typeface="Cambria"/>
              </a:rPr>
              <a:t>ne</a:t>
            </a:r>
            <a:r>
              <a:rPr sz="2800" spc="165" dirty="0">
                <a:solidFill>
                  <a:srgbClr val="FFFFCC"/>
                </a:solidFill>
                <a:latin typeface="Cambria"/>
                <a:cs typeface="Cambria"/>
              </a:rPr>
              <a:t>w</a:t>
            </a:r>
            <a:r>
              <a:rPr sz="2800" spc="27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800" spc="190" dirty="0">
                <a:solidFill>
                  <a:srgbClr val="FFFFCC"/>
                </a:solidFill>
                <a:latin typeface="Cambria"/>
                <a:cs typeface="Cambria"/>
              </a:rPr>
              <a:t>-</a:t>
            </a:r>
            <a:r>
              <a:rPr sz="2800" spc="29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800" spc="185" dirty="0">
                <a:solidFill>
                  <a:srgbClr val="FFFFCC"/>
                </a:solidFill>
                <a:latin typeface="Cambria"/>
                <a:cs typeface="Cambria"/>
              </a:rPr>
              <a:t>1</a:t>
            </a:r>
            <a:r>
              <a:rPr sz="2800" spc="175" dirty="0">
                <a:solidFill>
                  <a:srgbClr val="FFFFCC"/>
                </a:solidFill>
                <a:latin typeface="Cambria"/>
                <a:cs typeface="Cambria"/>
              </a:rPr>
              <a:t>6</a:t>
            </a:r>
            <a:r>
              <a:rPr sz="2850" spc="150" baseline="23391" dirty="0">
                <a:solidFill>
                  <a:srgbClr val="FFFFCC"/>
                </a:solidFill>
                <a:latin typeface="Cambria"/>
                <a:cs typeface="Cambria"/>
              </a:rPr>
              <a:t>t</a:t>
            </a:r>
            <a:r>
              <a:rPr sz="2850" spc="262" baseline="23391" dirty="0">
                <a:solidFill>
                  <a:srgbClr val="FFFFCC"/>
                </a:solidFill>
                <a:latin typeface="Cambria"/>
                <a:cs typeface="Cambria"/>
              </a:rPr>
              <a:t>h</a:t>
            </a:r>
            <a:r>
              <a:rPr sz="2850" baseline="23391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850" spc="75" baseline="23391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800" spc="170" dirty="0">
                <a:solidFill>
                  <a:srgbClr val="FFFFCC"/>
                </a:solidFill>
                <a:latin typeface="Cambria"/>
                <a:cs typeface="Cambria"/>
              </a:rPr>
              <a:t>century</a:t>
            </a:r>
            <a:endParaRPr sz="2800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9A0000"/>
              </a:buClr>
              <a:buFont typeface="Segoe UI Symbol"/>
              <a:buChar char="➢"/>
              <a:tabLst>
                <a:tab pos="355600" algn="l"/>
              </a:tabLst>
            </a:pPr>
            <a:r>
              <a:rPr sz="2800" spc="150" dirty="0">
                <a:solidFill>
                  <a:srgbClr val="FFFFCC"/>
                </a:solidFill>
                <a:latin typeface="Cambria"/>
                <a:cs typeface="Cambria"/>
              </a:rPr>
              <a:t>Natio</a:t>
            </a:r>
            <a:r>
              <a:rPr sz="2800" spc="185" dirty="0">
                <a:solidFill>
                  <a:srgbClr val="FFFFCC"/>
                </a:solidFill>
                <a:latin typeface="Cambria"/>
                <a:cs typeface="Cambria"/>
              </a:rPr>
              <a:t>n</a:t>
            </a:r>
            <a:r>
              <a:rPr sz="2800" spc="27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800" spc="160" dirty="0">
                <a:solidFill>
                  <a:srgbClr val="FFFFCC"/>
                </a:solidFill>
                <a:latin typeface="Cambria"/>
                <a:cs typeface="Cambria"/>
              </a:rPr>
              <a:t>buildin</a:t>
            </a:r>
            <a:r>
              <a:rPr sz="2800" spc="190" dirty="0">
                <a:solidFill>
                  <a:srgbClr val="FFFFCC"/>
                </a:solidFill>
                <a:latin typeface="Cambria"/>
                <a:cs typeface="Cambria"/>
              </a:rPr>
              <a:t>g</a:t>
            </a:r>
            <a:r>
              <a:rPr sz="2800" spc="28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800" spc="200" dirty="0">
                <a:solidFill>
                  <a:srgbClr val="FFFFCC"/>
                </a:solidFill>
                <a:latin typeface="Cambria"/>
                <a:cs typeface="Cambria"/>
              </a:rPr>
              <a:t>accompanie</a:t>
            </a:r>
            <a:r>
              <a:rPr sz="2800" spc="170" dirty="0">
                <a:solidFill>
                  <a:srgbClr val="FFFFCC"/>
                </a:solidFill>
                <a:latin typeface="Cambria"/>
                <a:cs typeface="Cambria"/>
              </a:rPr>
              <a:t>s</a:t>
            </a:r>
            <a:r>
              <a:rPr sz="2800" spc="28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800" spc="155" dirty="0">
                <a:solidFill>
                  <a:srgbClr val="FFFFCC"/>
                </a:solidFill>
                <a:latin typeface="Cambria"/>
                <a:cs typeface="Cambria"/>
              </a:rPr>
              <a:t>stat</a:t>
            </a:r>
            <a:r>
              <a:rPr sz="2800" spc="195" dirty="0">
                <a:solidFill>
                  <a:srgbClr val="FFFFCC"/>
                </a:solidFill>
                <a:latin typeface="Cambria"/>
                <a:cs typeface="Cambria"/>
              </a:rPr>
              <a:t>e</a:t>
            </a:r>
            <a:r>
              <a:rPr sz="2800" spc="27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800" spc="165" dirty="0">
                <a:solidFill>
                  <a:srgbClr val="FFFFCC"/>
                </a:solidFill>
                <a:latin typeface="Cambria"/>
                <a:cs typeface="Cambria"/>
              </a:rPr>
              <a:t>building</a:t>
            </a:r>
            <a:endParaRPr sz="2800" dirty="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9A0000"/>
              </a:buClr>
              <a:buFont typeface="Segoe UI Symbol"/>
              <a:buChar char="➢"/>
              <a:tabLst>
                <a:tab pos="355600" algn="l"/>
              </a:tabLst>
            </a:pPr>
            <a:r>
              <a:rPr sz="2800" spc="170" dirty="0">
                <a:solidFill>
                  <a:srgbClr val="FFFFCC"/>
                </a:solidFill>
                <a:latin typeface="Cambria"/>
                <a:cs typeface="Cambria"/>
              </a:rPr>
              <a:t>Remova</a:t>
            </a:r>
            <a:r>
              <a:rPr sz="2800" spc="80" dirty="0">
                <a:solidFill>
                  <a:srgbClr val="FFFFCC"/>
                </a:solidFill>
                <a:latin typeface="Cambria"/>
                <a:cs typeface="Cambria"/>
              </a:rPr>
              <a:t>l</a:t>
            </a:r>
            <a:r>
              <a:rPr sz="2800" spc="28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800" spc="75" dirty="0">
                <a:solidFill>
                  <a:srgbClr val="FFFFCC"/>
                </a:solidFill>
                <a:latin typeface="Cambria"/>
                <a:cs typeface="Cambria"/>
              </a:rPr>
              <a:t>o</a:t>
            </a:r>
            <a:r>
              <a:rPr sz="2800" spc="45" dirty="0">
                <a:solidFill>
                  <a:srgbClr val="FFFFCC"/>
                </a:solidFill>
                <a:latin typeface="Cambria"/>
                <a:cs typeface="Cambria"/>
              </a:rPr>
              <a:t>f</a:t>
            </a:r>
            <a:r>
              <a:rPr sz="2800" spc="27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800" spc="145" dirty="0">
                <a:solidFill>
                  <a:srgbClr val="FFFFCC"/>
                </a:solidFill>
                <a:latin typeface="Cambria"/>
                <a:cs typeface="Cambria"/>
              </a:rPr>
              <a:t>alternat</a:t>
            </a:r>
            <a:r>
              <a:rPr sz="2800" spc="170" dirty="0">
                <a:solidFill>
                  <a:srgbClr val="FFFFCC"/>
                </a:solidFill>
                <a:latin typeface="Cambria"/>
                <a:cs typeface="Cambria"/>
              </a:rPr>
              <a:t>e</a:t>
            </a:r>
            <a:r>
              <a:rPr sz="2800" spc="28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800" spc="120" dirty="0" smtClean="0">
                <a:solidFill>
                  <a:srgbClr val="FFFFCC"/>
                </a:solidFill>
                <a:latin typeface="Cambria"/>
                <a:cs typeface="Cambria"/>
              </a:rPr>
              <a:t>loyaltie</a:t>
            </a:r>
            <a:r>
              <a:rPr lang="en-US" sz="2800" spc="120" dirty="0" smtClean="0">
                <a:solidFill>
                  <a:srgbClr val="FFFFCC"/>
                </a:solidFill>
                <a:latin typeface="Cambria"/>
                <a:cs typeface="Cambria"/>
              </a:rPr>
              <a:t>s of </a:t>
            </a:r>
            <a:r>
              <a:rPr lang="en-US" sz="2800" spc="185" dirty="0">
                <a:solidFill>
                  <a:srgbClr val="FFFFCC"/>
                </a:solidFill>
                <a:latin typeface="Cambria"/>
                <a:cs typeface="Cambria"/>
              </a:rPr>
              <a:t>f</a:t>
            </a:r>
            <a:r>
              <a:rPr sz="2800" spc="185" dirty="0" smtClean="0">
                <a:solidFill>
                  <a:srgbClr val="FFFFCC"/>
                </a:solidFill>
                <a:latin typeface="Cambria"/>
                <a:cs typeface="Cambria"/>
              </a:rPr>
              <a:t>eudal</a:t>
            </a:r>
            <a:r>
              <a:rPr lang="en-US" sz="2800" spc="185" dirty="0" smtClean="0">
                <a:solidFill>
                  <a:srgbClr val="FFFFCC"/>
                </a:solidFill>
                <a:latin typeface="Cambria"/>
                <a:cs typeface="Cambria"/>
              </a:rPr>
              <a:t> lords</a:t>
            </a:r>
            <a:r>
              <a:rPr sz="2800" spc="285" dirty="0" smtClean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800" spc="229" dirty="0">
                <a:solidFill>
                  <a:srgbClr val="FFFFCC"/>
                </a:solidFill>
                <a:latin typeface="Cambria"/>
                <a:cs typeface="Cambria"/>
              </a:rPr>
              <a:t>an</a:t>
            </a:r>
            <a:r>
              <a:rPr sz="2800" spc="250" dirty="0">
                <a:solidFill>
                  <a:srgbClr val="FFFFCC"/>
                </a:solidFill>
                <a:latin typeface="Cambria"/>
                <a:cs typeface="Cambria"/>
              </a:rPr>
              <a:t>d</a:t>
            </a:r>
            <a:r>
              <a:rPr sz="2800" spc="27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800" spc="160" dirty="0">
                <a:solidFill>
                  <a:srgbClr val="FFFFCC"/>
                </a:solidFill>
                <a:latin typeface="Cambria"/>
                <a:cs typeface="Cambria"/>
              </a:rPr>
              <a:t>th</a:t>
            </a:r>
            <a:r>
              <a:rPr sz="2800" spc="180" dirty="0">
                <a:solidFill>
                  <a:srgbClr val="FFFFCC"/>
                </a:solidFill>
                <a:latin typeface="Cambria"/>
                <a:cs typeface="Cambria"/>
              </a:rPr>
              <a:t>e</a:t>
            </a:r>
            <a:r>
              <a:rPr sz="2800" spc="275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sz="2800" spc="285" dirty="0">
                <a:solidFill>
                  <a:srgbClr val="FFFFCC"/>
                </a:solidFill>
                <a:latin typeface="Cambria"/>
                <a:cs typeface="Cambria"/>
              </a:rPr>
              <a:t>Church</a:t>
            </a:r>
            <a:endParaRPr sz="2800" dirty="0">
              <a:latin typeface="Cambria"/>
              <a:cs typeface="Cambria"/>
            </a:endParaRPr>
          </a:p>
          <a:p>
            <a:pPr marL="355600" marR="196850" indent="-342900">
              <a:lnSpc>
                <a:spcPct val="100000"/>
              </a:lnSpc>
              <a:spcBef>
                <a:spcPts val="675"/>
              </a:spcBef>
              <a:buClr>
                <a:srgbClr val="9A0000"/>
              </a:buClr>
              <a:buFont typeface="Segoe UI Symbol"/>
              <a:buChar char="➢"/>
              <a:tabLst>
                <a:tab pos="356235" algn="l"/>
              </a:tabLst>
            </a:pPr>
            <a:r>
              <a:rPr lang="en-US" sz="2800" spc="220" dirty="0">
                <a:solidFill>
                  <a:srgbClr val="FFFFCC"/>
                </a:solidFill>
                <a:latin typeface="Cambria"/>
                <a:cs typeface="Cambria"/>
              </a:rPr>
              <a:t> </a:t>
            </a:r>
            <a:r>
              <a:rPr lang="en-US" sz="2800" spc="220" dirty="0" smtClean="0">
                <a:solidFill>
                  <a:srgbClr val="FFFFCC"/>
                </a:solidFill>
                <a:latin typeface="Cambria"/>
                <a:cs typeface="Cambria"/>
              </a:rPr>
              <a:t>Concept and process started in Europe and then became international. 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609599"/>
            <a:ext cx="7391400" cy="6531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3502" y="1333754"/>
            <a:ext cx="7593965" cy="4857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815" marR="5080" indent="-285750">
              <a:lnSpc>
                <a:spcPct val="90000"/>
              </a:lnSpc>
            </a:pPr>
            <a:r>
              <a:rPr lang="en-US" sz="2800" i="1" spc="120" dirty="0" smtClean="0">
                <a:solidFill>
                  <a:srgbClr val="FFFFCC"/>
                </a:solidFill>
                <a:latin typeface="Georgia"/>
                <a:cs typeface="Georgia"/>
              </a:rPr>
              <a:t>“</a:t>
            </a:r>
            <a:r>
              <a:rPr sz="2800" i="1" spc="120" dirty="0" smtClean="0">
                <a:solidFill>
                  <a:srgbClr val="FFFFCC"/>
                </a:solidFill>
                <a:latin typeface="Georgia"/>
                <a:cs typeface="Georgia"/>
              </a:rPr>
              <a:t>Thos</a:t>
            </a:r>
            <a:r>
              <a:rPr sz="2800" i="1" spc="110" dirty="0" smtClean="0">
                <a:solidFill>
                  <a:srgbClr val="FFFFCC"/>
                </a:solidFill>
                <a:latin typeface="Georgia"/>
                <a:cs typeface="Georgia"/>
              </a:rPr>
              <a:t>e</a:t>
            </a:r>
            <a:r>
              <a:rPr sz="2800" i="1" spc="165" dirty="0" smtClean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14" dirty="0">
                <a:solidFill>
                  <a:srgbClr val="FFFFCC"/>
                </a:solidFill>
                <a:latin typeface="Georgia"/>
                <a:cs typeface="Georgia"/>
              </a:rPr>
              <a:t>wh</a:t>
            </a:r>
            <a:r>
              <a:rPr sz="2800" i="1" spc="90" dirty="0">
                <a:solidFill>
                  <a:srgbClr val="FFFFCC"/>
                </a:solidFill>
                <a:latin typeface="Georgia"/>
                <a:cs typeface="Georgia"/>
              </a:rPr>
              <a:t>o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70" dirty="0">
                <a:solidFill>
                  <a:srgbClr val="FFFFCC"/>
                </a:solidFill>
                <a:latin typeface="Georgia"/>
                <a:cs typeface="Georgia"/>
              </a:rPr>
              <a:t>spea</a:t>
            </a:r>
            <a:r>
              <a:rPr sz="2800" i="1" spc="180" dirty="0">
                <a:solidFill>
                  <a:srgbClr val="FFFFCC"/>
                </a:solidFill>
                <a:latin typeface="Georgia"/>
                <a:cs typeface="Georgia"/>
              </a:rPr>
              <a:t>k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00" dirty="0">
                <a:solidFill>
                  <a:srgbClr val="FFFFCC"/>
                </a:solidFill>
                <a:latin typeface="Georgia"/>
                <a:cs typeface="Georgia"/>
              </a:rPr>
              <a:t>th</a:t>
            </a:r>
            <a:r>
              <a:rPr sz="2800" i="1" spc="110" dirty="0">
                <a:solidFill>
                  <a:srgbClr val="FFFFCC"/>
                </a:solidFill>
                <a:latin typeface="Georgia"/>
                <a:cs typeface="Georgia"/>
              </a:rPr>
              <a:t>e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sam</a:t>
            </a:r>
            <a:r>
              <a:rPr sz="2800" i="1" spc="125" dirty="0">
                <a:solidFill>
                  <a:srgbClr val="FFFFCC"/>
                </a:solidFill>
                <a:latin typeface="Georgia"/>
                <a:cs typeface="Georgia"/>
              </a:rPr>
              <a:t>e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65" dirty="0">
                <a:solidFill>
                  <a:srgbClr val="FFFFCC"/>
                </a:solidFill>
                <a:latin typeface="Georgia"/>
                <a:cs typeface="Georgia"/>
              </a:rPr>
              <a:t>language</a:t>
            </a:r>
            <a:r>
              <a:rPr sz="2800" i="1" spc="15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45" dirty="0">
                <a:solidFill>
                  <a:srgbClr val="FFFFCC"/>
                </a:solidFill>
                <a:latin typeface="Georgia"/>
                <a:cs typeface="Georgia"/>
              </a:rPr>
              <a:t>are</a:t>
            </a:r>
            <a:r>
              <a:rPr sz="2800" i="1" spc="1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65" dirty="0">
                <a:solidFill>
                  <a:srgbClr val="FFFFCC"/>
                </a:solidFill>
                <a:latin typeface="Georgia"/>
                <a:cs typeface="Georgia"/>
              </a:rPr>
              <a:t>joined</a:t>
            </a:r>
            <a:r>
              <a:rPr sz="2800" i="1" spc="15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-5" dirty="0">
                <a:solidFill>
                  <a:srgbClr val="FFFFCC"/>
                </a:solidFill>
                <a:latin typeface="Georgia"/>
                <a:cs typeface="Georgia"/>
              </a:rPr>
              <a:t>to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30" dirty="0">
                <a:solidFill>
                  <a:srgbClr val="FFFFCC"/>
                </a:solidFill>
                <a:latin typeface="Georgia"/>
                <a:cs typeface="Georgia"/>
              </a:rPr>
              <a:t>eac</a:t>
            </a:r>
            <a:r>
              <a:rPr sz="2800" i="1" spc="150" dirty="0">
                <a:solidFill>
                  <a:srgbClr val="FFFFCC"/>
                </a:solidFill>
                <a:latin typeface="Georgia"/>
                <a:cs typeface="Georgia"/>
              </a:rPr>
              <a:t>h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25" dirty="0">
                <a:solidFill>
                  <a:srgbClr val="FFFFCC"/>
                </a:solidFill>
                <a:latin typeface="Georgia"/>
                <a:cs typeface="Georgia"/>
              </a:rPr>
              <a:t>othe</a:t>
            </a:r>
            <a:r>
              <a:rPr sz="2800" i="1" spc="30" dirty="0">
                <a:solidFill>
                  <a:srgbClr val="FFFFCC"/>
                </a:solidFill>
                <a:latin typeface="Georgia"/>
                <a:cs typeface="Georgia"/>
              </a:rPr>
              <a:t>r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14" dirty="0">
                <a:solidFill>
                  <a:srgbClr val="FFFFCC"/>
                </a:solidFill>
                <a:latin typeface="Georgia"/>
                <a:cs typeface="Georgia"/>
              </a:rPr>
              <a:t>b</a:t>
            </a:r>
            <a:r>
              <a:rPr sz="2800" i="1" spc="120" dirty="0">
                <a:solidFill>
                  <a:srgbClr val="FFFFCC"/>
                </a:solidFill>
                <a:latin typeface="Georgia"/>
                <a:cs typeface="Georgia"/>
              </a:rPr>
              <a:t>y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30" dirty="0">
                <a:solidFill>
                  <a:srgbClr val="FFFFCC"/>
                </a:solidFill>
                <a:latin typeface="Georgia"/>
                <a:cs typeface="Georgia"/>
              </a:rPr>
              <a:t>a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50" dirty="0">
                <a:solidFill>
                  <a:srgbClr val="FFFFCC"/>
                </a:solidFill>
                <a:latin typeface="Georgia"/>
                <a:cs typeface="Georgia"/>
              </a:rPr>
              <a:t>multitud</a:t>
            </a:r>
            <a:r>
              <a:rPr sz="2800" i="1" spc="55" dirty="0">
                <a:solidFill>
                  <a:srgbClr val="FFFFCC"/>
                </a:solidFill>
                <a:latin typeface="Georgia"/>
                <a:cs typeface="Georgia"/>
              </a:rPr>
              <a:t>e</a:t>
            </a:r>
            <a:r>
              <a:rPr sz="2800" i="1" spc="15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5" dirty="0">
                <a:solidFill>
                  <a:srgbClr val="FFFFCC"/>
                </a:solidFill>
                <a:latin typeface="Georgia"/>
                <a:cs typeface="Georgia"/>
              </a:rPr>
              <a:t>of</a:t>
            </a:r>
            <a:r>
              <a:rPr sz="2800" i="1" spc="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60" dirty="0">
                <a:solidFill>
                  <a:srgbClr val="FFFFCC"/>
                </a:solidFill>
                <a:latin typeface="Georgia"/>
                <a:cs typeface="Georgia"/>
              </a:rPr>
              <a:t>invisible</a:t>
            </a:r>
            <a:r>
              <a:rPr sz="2800" i="1" spc="15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45" dirty="0">
                <a:solidFill>
                  <a:srgbClr val="FFFFCC"/>
                </a:solidFill>
                <a:latin typeface="Georgia"/>
                <a:cs typeface="Georgia"/>
              </a:rPr>
              <a:t>bond</a:t>
            </a:r>
            <a:r>
              <a:rPr sz="2800" i="1" spc="110" dirty="0">
                <a:solidFill>
                  <a:srgbClr val="FFFFCC"/>
                </a:solidFill>
                <a:latin typeface="Georgia"/>
                <a:cs typeface="Georgia"/>
              </a:rPr>
              <a:t>s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14" dirty="0">
                <a:solidFill>
                  <a:srgbClr val="FFFFCC"/>
                </a:solidFill>
                <a:latin typeface="Georgia"/>
                <a:cs typeface="Georgia"/>
              </a:rPr>
              <a:t>b</a:t>
            </a:r>
            <a:r>
              <a:rPr sz="2800" i="1" spc="120" dirty="0">
                <a:solidFill>
                  <a:srgbClr val="FFFFCC"/>
                </a:solidFill>
                <a:latin typeface="Georgia"/>
                <a:cs typeface="Georgia"/>
              </a:rPr>
              <a:t>y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50" dirty="0">
                <a:solidFill>
                  <a:srgbClr val="FFFFCC"/>
                </a:solidFill>
                <a:latin typeface="Georgia"/>
                <a:cs typeface="Georgia"/>
              </a:rPr>
              <a:t>nature</a:t>
            </a:r>
            <a:r>
              <a:rPr sz="2800" i="1" spc="16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95" dirty="0">
                <a:solidFill>
                  <a:srgbClr val="FFFFCC"/>
                </a:solidFill>
                <a:latin typeface="Georgia"/>
                <a:cs typeface="Georgia"/>
              </a:rPr>
              <a:t>herself</a:t>
            </a:r>
            <a:r>
              <a:rPr sz="2800" i="1" spc="60" dirty="0">
                <a:solidFill>
                  <a:srgbClr val="FFFFCC"/>
                </a:solidFill>
                <a:latin typeface="Georgia"/>
                <a:cs typeface="Georgia"/>
              </a:rPr>
              <a:t>,</a:t>
            </a:r>
            <a:r>
              <a:rPr sz="2800" i="1" spc="16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0" dirty="0">
                <a:solidFill>
                  <a:srgbClr val="FFFFCC"/>
                </a:solidFill>
                <a:latin typeface="Georgia"/>
                <a:cs typeface="Georgia"/>
              </a:rPr>
              <a:t>long</a:t>
            </a:r>
            <a:r>
              <a:rPr sz="2800" i="1" spc="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55" dirty="0">
                <a:solidFill>
                  <a:srgbClr val="FFFFCC"/>
                </a:solidFill>
                <a:latin typeface="Georgia"/>
                <a:cs typeface="Georgia"/>
              </a:rPr>
              <a:t>befor</a:t>
            </a:r>
            <a:r>
              <a:rPr sz="2800" i="1" spc="60" dirty="0">
                <a:solidFill>
                  <a:srgbClr val="FFFFCC"/>
                </a:solidFill>
                <a:latin typeface="Georgia"/>
                <a:cs typeface="Georgia"/>
              </a:rPr>
              <a:t>e</a:t>
            </a:r>
            <a:r>
              <a:rPr sz="2800" i="1" spc="16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05" dirty="0">
                <a:solidFill>
                  <a:srgbClr val="FFFFCC"/>
                </a:solidFill>
                <a:latin typeface="Georgia"/>
                <a:cs typeface="Georgia"/>
              </a:rPr>
              <a:t>any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95" dirty="0">
                <a:solidFill>
                  <a:srgbClr val="FFFFCC"/>
                </a:solidFill>
                <a:latin typeface="Georgia"/>
                <a:cs typeface="Georgia"/>
              </a:rPr>
              <a:t>human</a:t>
            </a:r>
            <a:r>
              <a:rPr sz="2800" i="1" spc="16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-30" dirty="0">
                <a:solidFill>
                  <a:srgbClr val="FFFFCC"/>
                </a:solidFill>
                <a:latin typeface="Georgia"/>
                <a:cs typeface="Georgia"/>
              </a:rPr>
              <a:t>ar</a:t>
            </a:r>
            <a:r>
              <a:rPr sz="2800" i="1" spc="-15" dirty="0">
                <a:solidFill>
                  <a:srgbClr val="FFFFCC"/>
                </a:solidFill>
                <a:latin typeface="Georgia"/>
                <a:cs typeface="Georgia"/>
              </a:rPr>
              <a:t>t</a:t>
            </a:r>
            <a:r>
              <a:rPr sz="2800" i="1" spc="16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50" dirty="0">
                <a:solidFill>
                  <a:srgbClr val="FFFFCC"/>
                </a:solidFill>
                <a:latin typeface="Georgia"/>
                <a:cs typeface="Georgia"/>
              </a:rPr>
              <a:t>begins</a:t>
            </a:r>
            <a:r>
              <a:rPr sz="2800" i="1" spc="45" dirty="0">
                <a:solidFill>
                  <a:srgbClr val="FFFFCC"/>
                </a:solidFill>
                <a:latin typeface="Georgia"/>
                <a:cs typeface="Georgia"/>
              </a:rPr>
              <a:t>;</a:t>
            </a:r>
            <a:r>
              <a:rPr sz="2800" i="1" spc="16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10" dirty="0">
                <a:solidFill>
                  <a:srgbClr val="FFFFCC"/>
                </a:solidFill>
                <a:latin typeface="Georgia"/>
                <a:cs typeface="Georgia"/>
              </a:rPr>
              <a:t>they</a:t>
            </a:r>
            <a:r>
              <a:rPr sz="2800" i="1" spc="5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00" dirty="0">
                <a:solidFill>
                  <a:srgbClr val="FFFFCC"/>
                </a:solidFill>
                <a:latin typeface="Georgia"/>
                <a:cs typeface="Georgia"/>
              </a:rPr>
              <a:t>understan</a:t>
            </a:r>
            <a:r>
              <a:rPr sz="2800" i="1" spc="120" dirty="0">
                <a:solidFill>
                  <a:srgbClr val="FFFFCC"/>
                </a:solidFill>
                <a:latin typeface="Georgia"/>
                <a:cs typeface="Georgia"/>
              </a:rPr>
              <a:t>d</a:t>
            </a:r>
            <a:r>
              <a:rPr sz="2800" i="1" spc="16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30" dirty="0">
                <a:solidFill>
                  <a:srgbClr val="FFFFCC"/>
                </a:solidFill>
                <a:latin typeface="Georgia"/>
                <a:cs typeface="Georgia"/>
              </a:rPr>
              <a:t>eac</a:t>
            </a:r>
            <a:r>
              <a:rPr sz="2800" i="1" spc="150" dirty="0">
                <a:solidFill>
                  <a:srgbClr val="FFFFCC"/>
                </a:solidFill>
                <a:latin typeface="Georgia"/>
                <a:cs typeface="Georgia"/>
              </a:rPr>
              <a:t>h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25" dirty="0">
                <a:solidFill>
                  <a:srgbClr val="FFFFCC"/>
                </a:solidFill>
                <a:latin typeface="Georgia"/>
                <a:cs typeface="Georgia"/>
              </a:rPr>
              <a:t>othe</a:t>
            </a:r>
            <a:r>
              <a:rPr sz="2800" i="1" spc="30" dirty="0">
                <a:solidFill>
                  <a:srgbClr val="FFFFCC"/>
                </a:solidFill>
                <a:latin typeface="Georgia"/>
                <a:cs typeface="Georgia"/>
              </a:rPr>
              <a:t>r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25" dirty="0">
                <a:solidFill>
                  <a:srgbClr val="FFFFCC"/>
                </a:solidFill>
                <a:latin typeface="Georgia"/>
                <a:cs typeface="Georgia"/>
              </a:rPr>
              <a:t>an</a:t>
            </a:r>
            <a:r>
              <a:rPr sz="2800" i="1" spc="130" dirty="0">
                <a:solidFill>
                  <a:srgbClr val="FFFFCC"/>
                </a:solidFill>
                <a:latin typeface="Georgia"/>
                <a:cs typeface="Georgia"/>
              </a:rPr>
              <a:t>d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20" dirty="0">
                <a:solidFill>
                  <a:srgbClr val="FFFFCC"/>
                </a:solidFill>
                <a:latin typeface="Georgia"/>
                <a:cs typeface="Georgia"/>
              </a:rPr>
              <a:t>hav</a:t>
            </a:r>
            <a:r>
              <a:rPr sz="2800" i="1" spc="105" dirty="0">
                <a:solidFill>
                  <a:srgbClr val="FFFFCC"/>
                </a:solidFill>
                <a:latin typeface="Georgia"/>
                <a:cs typeface="Georgia"/>
              </a:rPr>
              <a:t>e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10" dirty="0">
                <a:solidFill>
                  <a:srgbClr val="FFFFCC"/>
                </a:solidFill>
                <a:latin typeface="Georgia"/>
                <a:cs typeface="Georgia"/>
              </a:rPr>
              <a:t>the</a:t>
            </a:r>
            <a:r>
              <a:rPr sz="2800" i="1" spc="5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45" dirty="0">
                <a:solidFill>
                  <a:srgbClr val="FFFFCC"/>
                </a:solidFill>
                <a:latin typeface="Georgia"/>
                <a:cs typeface="Georgia"/>
              </a:rPr>
              <a:t>powe</a:t>
            </a:r>
            <a:r>
              <a:rPr sz="2800" i="1" spc="40" dirty="0">
                <a:solidFill>
                  <a:srgbClr val="FFFFCC"/>
                </a:solidFill>
                <a:latin typeface="Georgia"/>
                <a:cs typeface="Georgia"/>
              </a:rPr>
              <a:t>r</a:t>
            </a:r>
            <a:r>
              <a:rPr sz="2800" i="1" spc="16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20" dirty="0">
                <a:solidFill>
                  <a:srgbClr val="FFFFCC"/>
                </a:solidFill>
                <a:latin typeface="Georgia"/>
                <a:cs typeface="Georgia"/>
              </a:rPr>
              <a:t>o</a:t>
            </a:r>
            <a:r>
              <a:rPr sz="2800" i="1" spc="15" dirty="0">
                <a:solidFill>
                  <a:srgbClr val="FFFFCC"/>
                </a:solidFill>
                <a:latin typeface="Georgia"/>
                <a:cs typeface="Georgia"/>
              </a:rPr>
              <a:t>f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25" dirty="0">
                <a:solidFill>
                  <a:srgbClr val="FFFFCC"/>
                </a:solidFill>
                <a:latin typeface="Georgia"/>
                <a:cs typeface="Georgia"/>
              </a:rPr>
              <a:t>continuin</a:t>
            </a:r>
            <a:r>
              <a:rPr sz="2800" i="1" spc="35" dirty="0">
                <a:solidFill>
                  <a:srgbClr val="FFFFCC"/>
                </a:solidFill>
                <a:latin typeface="Georgia"/>
                <a:cs typeface="Georgia"/>
              </a:rPr>
              <a:t>g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-5" dirty="0">
                <a:solidFill>
                  <a:srgbClr val="FFFFCC"/>
                </a:solidFill>
                <a:latin typeface="Georgia"/>
                <a:cs typeface="Georgia"/>
              </a:rPr>
              <a:t>to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35" dirty="0">
                <a:solidFill>
                  <a:srgbClr val="FFFFCC"/>
                </a:solidFill>
                <a:latin typeface="Georgia"/>
                <a:cs typeface="Georgia"/>
              </a:rPr>
              <a:t>mak</a:t>
            </a:r>
            <a:r>
              <a:rPr sz="2800" i="1" spc="100" dirty="0">
                <a:solidFill>
                  <a:srgbClr val="FFFFCC"/>
                </a:solidFill>
                <a:latin typeface="Georgia"/>
                <a:cs typeface="Georgia"/>
              </a:rPr>
              <a:t>e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30" dirty="0">
                <a:solidFill>
                  <a:srgbClr val="FFFFCC"/>
                </a:solidFill>
                <a:latin typeface="Georgia"/>
                <a:cs typeface="Georgia"/>
              </a:rPr>
              <a:t>themselves</a:t>
            </a:r>
            <a:r>
              <a:rPr sz="2800" i="1" spc="6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80" dirty="0">
                <a:solidFill>
                  <a:srgbClr val="FFFFCC"/>
                </a:solidFill>
                <a:latin typeface="Georgia"/>
                <a:cs typeface="Georgia"/>
              </a:rPr>
              <a:t>understoo</a:t>
            </a:r>
            <a:r>
              <a:rPr sz="2800" i="1" spc="100" dirty="0">
                <a:solidFill>
                  <a:srgbClr val="FFFFCC"/>
                </a:solidFill>
                <a:latin typeface="Georgia"/>
                <a:cs typeface="Georgia"/>
              </a:rPr>
              <a:t>d</a:t>
            </a:r>
            <a:r>
              <a:rPr sz="2800" i="1" spc="16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dirty="0">
                <a:solidFill>
                  <a:srgbClr val="FFFFCC"/>
                </a:solidFill>
                <a:latin typeface="Georgia"/>
                <a:cs typeface="Georgia"/>
              </a:rPr>
              <a:t>mor</a:t>
            </a:r>
            <a:r>
              <a:rPr sz="2800" i="1" spc="5" dirty="0">
                <a:solidFill>
                  <a:srgbClr val="FFFFCC"/>
                </a:solidFill>
                <a:latin typeface="Georgia"/>
                <a:cs typeface="Georgia"/>
              </a:rPr>
              <a:t>e</a:t>
            </a:r>
            <a:r>
              <a:rPr sz="2800" i="1" spc="15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25" dirty="0">
                <a:solidFill>
                  <a:srgbClr val="FFFFCC"/>
                </a:solidFill>
                <a:latin typeface="Georgia"/>
                <a:cs typeface="Georgia"/>
              </a:rPr>
              <a:t>an</a:t>
            </a:r>
            <a:r>
              <a:rPr sz="2800" i="1" spc="130" dirty="0">
                <a:solidFill>
                  <a:srgbClr val="FFFFCC"/>
                </a:solidFill>
                <a:latin typeface="Georgia"/>
                <a:cs typeface="Georgia"/>
              </a:rPr>
              <a:t>d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dirty="0">
                <a:solidFill>
                  <a:srgbClr val="FFFFCC"/>
                </a:solidFill>
                <a:latin typeface="Georgia"/>
                <a:cs typeface="Georgia"/>
              </a:rPr>
              <a:t>mor</a:t>
            </a:r>
            <a:r>
              <a:rPr sz="2800" i="1" spc="5" dirty="0">
                <a:solidFill>
                  <a:srgbClr val="FFFFCC"/>
                </a:solidFill>
                <a:latin typeface="Georgia"/>
                <a:cs typeface="Georgia"/>
              </a:rPr>
              <a:t>e</a:t>
            </a:r>
            <a:r>
              <a:rPr sz="2800" i="1" spc="15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5" dirty="0">
                <a:solidFill>
                  <a:srgbClr val="FFFFCC"/>
                </a:solidFill>
                <a:latin typeface="Georgia"/>
                <a:cs typeface="Georgia"/>
              </a:rPr>
              <a:t>clearly;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10" dirty="0">
                <a:solidFill>
                  <a:srgbClr val="FFFFCC"/>
                </a:solidFill>
                <a:latin typeface="Georgia"/>
                <a:cs typeface="Georgia"/>
              </a:rPr>
              <a:t>they</a:t>
            </a:r>
            <a:r>
              <a:rPr sz="2800" i="1" spc="5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50" dirty="0">
                <a:solidFill>
                  <a:srgbClr val="FFFFCC"/>
                </a:solidFill>
                <a:latin typeface="Georgia"/>
                <a:cs typeface="Georgia"/>
              </a:rPr>
              <a:t>belon</a:t>
            </a:r>
            <a:r>
              <a:rPr sz="2800" i="1" spc="70" dirty="0">
                <a:solidFill>
                  <a:srgbClr val="FFFFCC"/>
                </a:solidFill>
                <a:latin typeface="Georgia"/>
                <a:cs typeface="Georgia"/>
              </a:rPr>
              <a:t>g</a:t>
            </a:r>
            <a:r>
              <a:rPr sz="2800" i="1" spc="16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35" dirty="0">
                <a:solidFill>
                  <a:srgbClr val="FFFFCC"/>
                </a:solidFill>
                <a:latin typeface="Georgia"/>
                <a:cs typeface="Georgia"/>
              </a:rPr>
              <a:t>together</a:t>
            </a:r>
            <a:r>
              <a:rPr sz="2800" i="1" spc="15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25" dirty="0">
                <a:solidFill>
                  <a:srgbClr val="FFFFCC"/>
                </a:solidFill>
                <a:latin typeface="Georgia"/>
                <a:cs typeface="Georgia"/>
              </a:rPr>
              <a:t>an</a:t>
            </a:r>
            <a:r>
              <a:rPr sz="2800" i="1" spc="130" dirty="0">
                <a:solidFill>
                  <a:srgbClr val="FFFFCC"/>
                </a:solidFill>
                <a:latin typeface="Georgia"/>
                <a:cs typeface="Georgia"/>
              </a:rPr>
              <a:t>d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45" dirty="0">
                <a:solidFill>
                  <a:srgbClr val="FFFFCC"/>
                </a:solidFill>
                <a:latin typeface="Georgia"/>
                <a:cs typeface="Georgia"/>
              </a:rPr>
              <a:t>are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14" dirty="0">
                <a:solidFill>
                  <a:srgbClr val="FFFFCC"/>
                </a:solidFill>
                <a:latin typeface="Georgia"/>
                <a:cs typeface="Georgia"/>
              </a:rPr>
              <a:t>b</a:t>
            </a:r>
            <a:r>
              <a:rPr sz="2800" i="1" spc="120" dirty="0">
                <a:solidFill>
                  <a:srgbClr val="FFFFCC"/>
                </a:solidFill>
                <a:latin typeface="Georgia"/>
                <a:cs typeface="Georgia"/>
              </a:rPr>
              <a:t>y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50" dirty="0">
                <a:solidFill>
                  <a:srgbClr val="FFFFCC"/>
                </a:solidFill>
                <a:latin typeface="Georgia"/>
                <a:cs typeface="Georgia"/>
              </a:rPr>
              <a:t>nature</a:t>
            </a:r>
            <a:r>
              <a:rPr sz="2800" i="1" spc="16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95" dirty="0">
                <a:solidFill>
                  <a:srgbClr val="FFFFCC"/>
                </a:solidFill>
                <a:latin typeface="Georgia"/>
                <a:cs typeface="Georgia"/>
              </a:rPr>
              <a:t>on</a:t>
            </a:r>
            <a:r>
              <a:rPr sz="2800" i="1" spc="80" dirty="0">
                <a:solidFill>
                  <a:srgbClr val="FFFFCC"/>
                </a:solidFill>
                <a:latin typeface="Georgia"/>
                <a:cs typeface="Georgia"/>
              </a:rPr>
              <a:t>e</a:t>
            </a:r>
            <a:r>
              <a:rPr sz="2800" i="1" spc="16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25" dirty="0">
                <a:solidFill>
                  <a:srgbClr val="FFFFCC"/>
                </a:solidFill>
                <a:latin typeface="Georgia"/>
                <a:cs typeface="Georgia"/>
              </a:rPr>
              <a:t>and</a:t>
            </a:r>
            <a:r>
              <a:rPr sz="2800" i="1" spc="5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100" dirty="0">
                <a:solidFill>
                  <a:srgbClr val="FFFFCC"/>
                </a:solidFill>
                <a:latin typeface="Georgia"/>
                <a:cs typeface="Georgia"/>
              </a:rPr>
              <a:t>a</a:t>
            </a:r>
            <a:r>
              <a:rPr sz="2800" i="1" spc="110" dirty="0">
                <a:solidFill>
                  <a:srgbClr val="FFFFCC"/>
                </a:solidFill>
                <a:latin typeface="Georgia"/>
                <a:cs typeface="Georgia"/>
              </a:rPr>
              <a:t>n</a:t>
            </a:r>
            <a:r>
              <a:rPr sz="2800" i="1" spc="165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90" dirty="0">
                <a:solidFill>
                  <a:srgbClr val="FFFFCC"/>
                </a:solidFill>
                <a:latin typeface="Georgia"/>
                <a:cs typeface="Georgia"/>
              </a:rPr>
              <a:t>inseparable</a:t>
            </a:r>
            <a:r>
              <a:rPr sz="2800" i="1" spc="150" dirty="0">
                <a:solidFill>
                  <a:srgbClr val="FFFFCC"/>
                </a:solidFill>
                <a:latin typeface="Georgia"/>
                <a:cs typeface="Georgia"/>
              </a:rPr>
              <a:t> </a:t>
            </a:r>
            <a:r>
              <a:rPr sz="2800" i="1" spc="95" dirty="0">
                <a:solidFill>
                  <a:srgbClr val="FFFFCC"/>
                </a:solidFill>
                <a:latin typeface="Georgia"/>
                <a:cs typeface="Georgia"/>
              </a:rPr>
              <a:t>whole</a:t>
            </a:r>
            <a:r>
              <a:rPr sz="2800" i="1" spc="95" dirty="0" smtClean="0">
                <a:solidFill>
                  <a:srgbClr val="FFFFCC"/>
                </a:solidFill>
                <a:latin typeface="Georgia"/>
                <a:cs typeface="Georgia"/>
              </a:rPr>
              <a:t>.</a:t>
            </a:r>
            <a:r>
              <a:rPr sz="2800" i="1" spc="80" dirty="0" smtClean="0">
                <a:solidFill>
                  <a:srgbClr val="FFFFCC"/>
                </a:solidFill>
                <a:latin typeface="Georgia"/>
                <a:cs typeface="Georgia"/>
              </a:rPr>
              <a:t>...</a:t>
            </a:r>
            <a:r>
              <a:rPr lang="en-US" sz="2800" i="1" spc="80" dirty="0" smtClean="0">
                <a:solidFill>
                  <a:srgbClr val="FFFFCC"/>
                </a:solidFill>
                <a:latin typeface="Georgia"/>
                <a:cs typeface="Georgia"/>
              </a:rPr>
              <a:t>"</a:t>
            </a:r>
            <a:endParaRPr sz="28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298450" marR="847725" indent="-285750">
              <a:lnSpc>
                <a:spcPts val="3020"/>
              </a:lnSpc>
            </a:pPr>
            <a:r>
              <a:rPr lang="en-US" sz="2800" spc="170" dirty="0" smtClean="0">
                <a:solidFill>
                  <a:srgbClr val="FFFFCC"/>
                </a:solidFill>
                <a:latin typeface="Cambria"/>
                <a:cs typeface="Cambria"/>
              </a:rPr>
              <a:t>Johann Gottlieb </a:t>
            </a:r>
            <a:r>
              <a:rPr sz="2800" spc="170" dirty="0" smtClean="0">
                <a:solidFill>
                  <a:srgbClr val="FFFFCC"/>
                </a:solidFill>
                <a:latin typeface="Cambria"/>
                <a:cs typeface="Cambria"/>
              </a:rPr>
              <a:t>Ficht</a:t>
            </a:r>
            <a:r>
              <a:rPr sz="2800" spc="200" dirty="0" smtClean="0">
                <a:solidFill>
                  <a:srgbClr val="FFFFCC"/>
                </a:solidFill>
                <a:latin typeface="Cambria"/>
                <a:cs typeface="Cambria"/>
              </a:rPr>
              <a:t>e</a:t>
            </a:r>
            <a:r>
              <a:rPr lang="en-US" sz="2800" spc="280" dirty="0" smtClean="0">
                <a:solidFill>
                  <a:srgbClr val="FFFFCC"/>
                </a:solidFill>
                <a:latin typeface="Cambria"/>
                <a:cs typeface="Cambria"/>
              </a:rPr>
              <a:t>, </a:t>
            </a:r>
            <a:r>
              <a:rPr sz="2800" spc="185" dirty="0" smtClean="0">
                <a:solidFill>
                  <a:srgbClr val="FFFFCC"/>
                </a:solidFill>
                <a:latin typeface="Cambria"/>
                <a:cs typeface="Cambria"/>
              </a:rPr>
              <a:t>1806</a:t>
            </a:r>
            <a:endParaRPr lang="en-US" sz="2800" spc="185" dirty="0" smtClean="0">
              <a:solidFill>
                <a:srgbClr val="FFFFCC"/>
              </a:solidFill>
              <a:latin typeface="Cambria"/>
              <a:cs typeface="Cambria"/>
            </a:endParaRPr>
          </a:p>
          <a:p>
            <a:pPr marL="298450" marR="847725" indent="-285750">
              <a:lnSpc>
                <a:spcPts val="3020"/>
              </a:lnSpc>
            </a:pP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1144" y="3059176"/>
            <a:ext cx="343662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95" dirty="0" smtClean="0"/>
              <a:t>Examples of </a:t>
            </a:r>
            <a:r>
              <a:rPr spc="95" dirty="0" smtClean="0"/>
              <a:t>WWI</a:t>
            </a:r>
            <a:r>
              <a:rPr spc="325" dirty="0" smtClean="0"/>
              <a:t> </a:t>
            </a:r>
            <a:r>
              <a:rPr spc="210" dirty="0" smtClean="0"/>
              <a:t>Propaganda</a:t>
            </a:r>
            <a:r>
              <a:rPr lang="en-US" spc="210" dirty="0" smtClean="0"/>
              <a:t/>
            </a:r>
            <a:br>
              <a:rPr lang="en-US" spc="210" dirty="0" smtClean="0"/>
            </a:br>
            <a:r>
              <a:rPr lang="en-US" spc="210" dirty="0"/>
              <a:t/>
            </a:r>
            <a:br>
              <a:rPr lang="en-US" spc="210" dirty="0"/>
            </a:br>
            <a:r>
              <a:rPr lang="en-US" spc="210" dirty="0" smtClean="0"/>
              <a:t>What is the intent of these images?</a:t>
            </a:r>
            <a:endParaRPr spc="2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609600"/>
            <a:ext cx="4265676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86400" y="1066800"/>
            <a:ext cx="3762755" cy="556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838200"/>
            <a:ext cx="3810000" cy="5934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05400" y="838200"/>
            <a:ext cx="3809999" cy="586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197</Words>
  <Application>Microsoft Office PowerPoint</Application>
  <PresentationFormat>Custom</PresentationFormat>
  <Paragraphs>31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Cambria</vt:lpstr>
      <vt:lpstr>Georgia</vt:lpstr>
      <vt:lpstr>Segoe UI Symbol</vt:lpstr>
      <vt:lpstr>Times New Roman</vt:lpstr>
      <vt:lpstr>Office Theme</vt:lpstr>
      <vt:lpstr>Nationalism</vt:lpstr>
      <vt:lpstr>What is a Nation?</vt:lpstr>
      <vt:lpstr>Iconography</vt:lpstr>
      <vt:lpstr>The Idea of Nationalism</vt:lpstr>
      <vt:lpstr>PowerPoint Presentation</vt:lpstr>
      <vt:lpstr>PowerPoint Presentation</vt:lpstr>
      <vt:lpstr>Examples of WWI Propaganda  What is the intent of these images?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WWII Propaganda  Despite the time change, does the intent remain the same?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NATIONALISM FOLLOWS A FORMULA…  1. A DEFINED GEOGRPAHIC BORDER+ 2. GAINING THE UNITY OF THE PEOPLE + 3. A REVOLUTION REPLACING THE OLD WAY+ 4. ICONOGRAPHY AND SYMBOLS+ 5. PROPAGANDA+ 6. CREATION OF VALUES/PATRIOTISM/SELF-IDENTITY+  7. MUSIC/NATIONAL ANTHEM+ 8. AN EDUCATIONAL SYSTEM THAT PROMOTES ALL OF THE AFOREMENTIONED ITEMS =</vt:lpstr>
      <vt:lpstr>NATIONALISM  THINK OF IT AS BAKING A CAKE AND NEEDING ALL THE INGREDIENTS IN ORDER TO SUCCESSFULLY COMPLETE THE BAKING.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Nationalism</dc:title>
  <dc:creator>fdavidso</dc:creator>
  <cp:lastModifiedBy>Anthony Salciccioli</cp:lastModifiedBy>
  <cp:revision>2</cp:revision>
  <dcterms:created xsi:type="dcterms:W3CDTF">2015-08-29T17:48:02Z</dcterms:created>
  <dcterms:modified xsi:type="dcterms:W3CDTF">2015-08-29T16:59:35Z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2008-02-07T00:00:00Z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2015-08-29T00:00:00Z</vt:filetime>
  </property>
</Properties>
</file>