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8" r:id="rId20"/>
    <p:sldId id="369" r:id="rId21"/>
    <p:sldId id="371" r:id="rId22"/>
    <p:sldId id="372" r:id="rId23"/>
    <p:sldId id="379" r:id="rId24"/>
    <p:sldId id="382" r:id="rId25"/>
    <p:sldId id="409" r:id="rId26"/>
    <p:sldId id="410" r:id="rId27"/>
    <p:sldId id="383" r:id="rId28"/>
    <p:sldId id="386" r:id="rId29"/>
    <p:sldId id="40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CD7C1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CD7C1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CD7C1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CD7C1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CD7C1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CD7C1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CD7C1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CD7C1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CD7C1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672">
          <p15:clr>
            <a:srgbClr val="A4A3A4"/>
          </p15:clr>
        </p15:guide>
        <p15:guide id="5" orient="horz" pos="1392">
          <p15:clr>
            <a:srgbClr val="A4A3A4"/>
          </p15:clr>
        </p15:guide>
        <p15:guide id="6" orient="horz" pos="2544">
          <p15:clr>
            <a:srgbClr val="A4A3A4"/>
          </p15:clr>
        </p15:guide>
        <p15:guide id="7" pos="5472">
          <p15:clr>
            <a:srgbClr val="A4A3A4"/>
          </p15:clr>
        </p15:guide>
        <p15:guide id="8" pos="288">
          <p15:clr>
            <a:srgbClr val="A4A3A4"/>
          </p15:clr>
        </p15:guide>
        <p15:guide id="9" pos="2880">
          <p15:clr>
            <a:srgbClr val="A4A3A4"/>
          </p15:clr>
        </p15:guide>
        <p15:guide id="10" pos="1584">
          <p15:clr>
            <a:srgbClr val="A4A3A4"/>
          </p15:clr>
        </p15:guide>
        <p15:guide id="11" pos="4128">
          <p15:clr>
            <a:srgbClr val="A4A3A4"/>
          </p15:clr>
        </p15:guide>
        <p15:guide id="12" pos="2592">
          <p15:clr>
            <a:srgbClr val="A4A3A4"/>
          </p15:clr>
        </p15:guide>
        <p15:guide id="13" pos="3168">
          <p15:clr>
            <a:srgbClr val="A4A3A4"/>
          </p15:clr>
        </p15:guide>
        <p15:guide id="14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636"/>
    <a:srgbClr val="FF0000"/>
    <a:srgbClr val="CD9933"/>
    <a:srgbClr val="0A56A4"/>
    <a:srgbClr val="A5BE2E"/>
    <a:srgbClr val="FF9900"/>
    <a:srgbClr val="33CC33"/>
    <a:srgbClr val="995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>
      <p:cViewPr varScale="1">
        <p:scale>
          <a:sx n="86" d="100"/>
          <a:sy n="86" d="100"/>
        </p:scale>
        <p:origin x="1752" y="14"/>
      </p:cViewPr>
      <p:guideLst>
        <p:guide orient="horz" pos="528"/>
        <p:guide orient="horz" pos="336"/>
        <p:guide orient="horz" pos="3600"/>
        <p:guide orient="horz" pos="672"/>
        <p:guide orient="horz" pos="1392"/>
        <p:guide orient="horz" pos="2544"/>
        <p:guide pos="5472"/>
        <p:guide pos="288"/>
        <p:guide pos="2880"/>
        <p:guide pos="1584"/>
        <p:guide pos="4128"/>
        <p:guide pos="2592"/>
        <p:guide pos="3168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C7F119-F532-4C57-993B-D23CEAD50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0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19DF9-C067-48CE-AF23-12B79893A5D6}" type="slidenum">
              <a:rPr lang="en-US"/>
              <a:pPr/>
              <a:t>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42871-8088-4EFC-A7DA-72211A0E2F8F}" type="slidenum">
              <a:rPr lang="en-US"/>
              <a:pPr/>
              <a:t>13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8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6FAB4-D288-4A14-973B-43EFF730A3B3}" type="slidenum">
              <a:rPr lang="en-US"/>
              <a:pPr/>
              <a:t>14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9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F74BA-DD50-40D0-9DC4-71FD223A12E8}" type="slidenum">
              <a:rPr lang="en-US"/>
              <a:pPr/>
              <a:t>15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2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565AC-D5C5-4549-BEFC-A3CC76249AE6}" type="slidenum">
              <a:rPr lang="en-US"/>
              <a:pPr/>
              <a:t>16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9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9CBF0-034F-4653-95E5-16211F5FF881}" type="slidenum">
              <a:rPr lang="en-US"/>
              <a:pPr/>
              <a:t>17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4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6A24D-A115-4798-B80C-A2C5183E172D}" type="slidenum">
              <a:rPr lang="en-US"/>
              <a:pPr/>
              <a:t>18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08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1B558-0F61-4B2E-9F8B-CA5C70A45C05}" type="slidenum">
              <a:rPr lang="en-US"/>
              <a:pPr/>
              <a:t>19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6EB35-3ACF-433C-BF42-E59BB65B6955}" type="slidenum">
              <a:rPr lang="en-US"/>
              <a:pPr/>
              <a:t>20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0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FDFF0-36E6-4B52-B47E-67CEB71C6B0F}" type="slidenum">
              <a:rPr lang="en-US"/>
              <a:pPr/>
              <a:t>21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8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B594F-2E0E-4ACF-A80C-00F1812694D4}" type="slidenum">
              <a:rPr lang="en-US"/>
              <a:pPr/>
              <a:t>22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6D80A-BBC8-4C01-A02B-B807D6772E33}" type="slidenum">
              <a:rPr lang="en-US"/>
              <a:pPr/>
              <a:t>5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0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0E68D-611F-4E07-9BF9-02CBC871F026}" type="slidenum">
              <a:rPr lang="en-US"/>
              <a:pPr/>
              <a:t>23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/>
              <a:t>http://www.kiku.com/electric_samurai/virtual_mongol/index.html</a:t>
            </a:r>
          </a:p>
        </p:txBody>
      </p:sp>
    </p:spTree>
    <p:extLst>
      <p:ext uri="{BB962C8B-B14F-4D97-AF65-F5344CB8AC3E}">
        <p14:creationId xmlns:p14="http://schemas.microsoft.com/office/powerpoint/2010/main" val="2110698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1B648-F535-442D-BA6F-78C0951D36BE}" type="slidenum">
              <a:rPr lang="en-US"/>
              <a:pPr/>
              <a:t>24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5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9EA83-B65F-4CE3-A1B0-8C3CE4F9BE35}" type="slidenum">
              <a:rPr lang="en-US"/>
              <a:pPr/>
              <a:t>25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2CA7F-C551-4C2F-B8DC-B6B8C8CF540C}" type="slidenum">
              <a:rPr lang="en-US"/>
              <a:pPr/>
              <a:t>26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DDF6F-48D9-45C1-A7C2-C3884BE4ADC2}" type="slidenum">
              <a:rPr lang="en-US"/>
              <a:pPr/>
              <a:t>6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0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E2F8C-2C19-4EA7-B7CF-F21224893599}" type="slidenum">
              <a:rPr lang="en-US"/>
              <a:pPr/>
              <a:t>7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96003-1426-48CE-B17E-6521981CC1B2}" type="slidenum">
              <a:rPr lang="en-US"/>
              <a:pPr/>
              <a:t>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6BA7D-89D0-4D60-960F-C643659EDAE4}" type="slidenum">
              <a:rPr lang="en-US"/>
              <a:pPr/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E946B-73D7-47EF-97EB-D36109906E6B}" type="slidenum">
              <a:rPr lang="en-US"/>
              <a:pPr/>
              <a:t>10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3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43BBF-DAEB-4320-8F95-F939E44901F7}" type="slidenum">
              <a:rPr lang="en-US"/>
              <a:pPr/>
              <a:t>11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9927-8B4A-4BFB-BA62-74973BC8A9D8}" type="slidenum">
              <a:rPr lang="en-US"/>
              <a:pPr/>
              <a:t>12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C9FFA-5A49-4F5B-8526-332B15179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2EC8-F16F-489B-A49A-178DDAE0E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A8D4B-BC30-40A2-999A-444DBC598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A581DB-D38C-4293-8AAF-905D47D0E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F94D96-EC59-470C-AF20-44D816C68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25EC0-F8A7-444E-8AA0-7BA1C1B34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C3CB7-1DBC-4246-B47B-073636CF4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45A78-4BCC-4D4C-A4A8-7D3D25ECF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F6CBB-BB24-40B7-B78D-766754A22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02A5-ECC3-4970-85D4-B8DDCA441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40BB-7F76-4BC4-9E28-85171EFA4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D5453-0B3A-4F6B-80F8-E89B2AB8B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A5FE3-87F0-4FB0-AA64-126E46FDF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934200" y="6019800"/>
            <a:ext cx="1828800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CC9A"/>
                </a:solidFill>
              </a:defRPr>
            </a:lvl1pPr>
          </a:lstStyle>
          <a:p>
            <a:fld id="{0EC7B44E-1AB7-457A-990A-CA92916424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7.jpeg"/><Relationship Id="rId7" Type="http://schemas.openxmlformats.org/officeDocument/2006/relationships/image" Target="../media/image25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1EFA-B881-4C28-B131-C130CCB5EB43}" type="slidenum">
              <a:rPr lang="en-US"/>
              <a:pPr/>
              <a:t>1</a:t>
            </a:fld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263" y="533400"/>
            <a:ext cx="3665537" cy="2747963"/>
          </a:xfrm>
          <a:prstGeom prst="rect">
            <a:avLst/>
          </a:prstGeom>
          <a:noFill/>
        </p:spPr>
      </p:pic>
      <p:sp>
        <p:nvSpPr>
          <p:cNvPr id="17920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38400" y="2092325"/>
            <a:ext cx="2362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</a:t>
            </a:r>
            <a:r>
              <a:rPr lang="en-US" sz="2800" b="1">
                <a:solidFill>
                  <a:srgbClr val="808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2438400" y="4419600"/>
            <a:ext cx="2819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Expanding Networks of Exchange</a:t>
            </a:r>
            <a:endParaRPr lang="en-US" sz="2800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3" cstate="print"/>
          <a:srcRect r="19922"/>
          <a:stretch>
            <a:fillRect/>
          </a:stretch>
        </p:blipFill>
        <p:spPr bwMode="auto">
          <a:xfrm>
            <a:off x="5030788" y="3584575"/>
            <a:ext cx="3656012" cy="2740025"/>
          </a:xfrm>
          <a:prstGeom prst="rect">
            <a:avLst/>
          </a:prstGeom>
          <a:noFill/>
        </p:spPr>
      </p:pic>
      <p:pic>
        <p:nvPicPr>
          <p:cNvPr id="179210" name="Picture 10" descr="mundo-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17738"/>
            <a:ext cx="1828800" cy="1820862"/>
          </a:xfrm>
          <a:prstGeom prst="rect">
            <a:avLst/>
          </a:prstGeom>
          <a:noFill/>
        </p:spPr>
      </p:pic>
      <p:sp>
        <p:nvSpPr>
          <p:cNvPr id="179204" name="AutoShape 4"/>
          <p:cNvSpPr>
            <a:spLocks noChangeArrowheads="1"/>
          </p:cNvSpPr>
          <p:nvPr/>
        </p:nvSpPr>
        <p:spPr bwMode="auto">
          <a:xfrm>
            <a:off x="457200" y="184150"/>
            <a:ext cx="3505200" cy="1765300"/>
          </a:xfrm>
          <a:prstGeom prst="wedgeEllipseCallout">
            <a:avLst>
              <a:gd name="adj1" fmla="val -23051"/>
              <a:gd name="adj2" fmla="val 67088"/>
            </a:avLst>
          </a:prstGeom>
          <a:solidFill>
            <a:schemeClr val="bg1"/>
          </a:solidFill>
          <a:ln w="9525" algn="ctr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A56A4"/>
                </a:solidFill>
              </a:rPr>
              <a:t>Let’s focus on two key developments of this era.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utoUpdateAnimBg="0"/>
      <p:bldP spid="179205" grpId="0" autoUpdateAnimBg="0"/>
      <p:bldP spid="17920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869D-C3D7-4DF9-A4F1-5A5EBE512511}" type="slidenum">
              <a:rPr lang="en-US"/>
              <a:pPr/>
              <a:t>10</a:t>
            </a:fld>
            <a:endParaRPr lang="en-US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/>
          <a:srcRect l="36470"/>
          <a:stretch>
            <a:fillRect/>
          </a:stretch>
        </p:blipFill>
        <p:spPr bwMode="auto">
          <a:xfrm>
            <a:off x="4572000" y="457200"/>
            <a:ext cx="4114800" cy="5256213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 time, the clearing of forests led to soil erosion, shortages of wood for fuel, and the extinction of some local animal and plant species.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966788" y="3700463"/>
            <a:ext cx="3095625" cy="762000"/>
          </a:xfrm>
          <a:prstGeom prst="wedgeRoundRectCallout">
            <a:avLst>
              <a:gd name="adj1" fmla="val 95949"/>
              <a:gd name="adj2" fmla="val 166440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#1</a:t>
            </a:r>
          </a:p>
          <a:p>
            <a:pPr algn="ctr"/>
            <a:r>
              <a:rPr 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Deforestation!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43025" y="409575"/>
            <a:ext cx="2932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Growth</a:t>
            </a:r>
          </a:p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Outcomes </a:t>
            </a:r>
            <a:endParaRPr lang="en-US" sz="2400">
              <a:solidFill>
                <a:srgbClr val="995C0C"/>
              </a:solidFill>
            </a:endParaRPr>
          </a:p>
        </p:txBody>
      </p:sp>
      <p:pic>
        <p:nvPicPr>
          <p:cNvPr id="1894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E988-FA29-4DB2-B768-A7B983A846A7}" type="slidenum">
              <a:rPr lang="en-US"/>
              <a:pPr/>
              <a:t>11</a:t>
            </a:fld>
            <a:endParaRPr lang="en-US"/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657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populations grew and communities grew larger, more complex, and closer together, organization became more important. New political, social, and economic systems emerged.</a:t>
            </a:r>
          </a:p>
        </p:txBody>
      </p:sp>
      <p:grpSp>
        <p:nvGrpSpPr>
          <p:cNvPr id="190475" name="Group 11"/>
          <p:cNvGrpSpPr>
            <a:grpSpLocks/>
          </p:cNvGrpSpPr>
          <p:nvPr/>
        </p:nvGrpSpPr>
        <p:grpSpPr bwMode="auto">
          <a:xfrm>
            <a:off x="5638800" y="1371600"/>
            <a:ext cx="3035300" cy="4340225"/>
            <a:chOff x="3583" y="912"/>
            <a:chExt cx="1881" cy="2686"/>
          </a:xfrm>
        </p:grpSpPr>
        <p:pic>
          <p:nvPicPr>
            <p:cNvPr id="1904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3" y="912"/>
              <a:ext cx="1881" cy="2392"/>
            </a:xfrm>
            <a:prstGeom prst="rect">
              <a:avLst/>
            </a:prstGeom>
            <a:noFill/>
          </p:spPr>
        </p:pic>
        <p:sp>
          <p:nvSpPr>
            <p:cNvPr id="190469" name="Text Box 5"/>
            <p:cNvSpPr txBox="1">
              <a:spLocks noChangeArrowheads="1"/>
            </p:cNvSpPr>
            <p:nvPr/>
          </p:nvSpPr>
          <p:spPr bwMode="auto">
            <a:xfrm>
              <a:off x="3877" y="3409"/>
              <a:ext cx="134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Indian Caste System</a:t>
              </a:r>
            </a:p>
          </p:txBody>
        </p:sp>
      </p:grpSp>
      <p:pic>
        <p:nvPicPr>
          <p:cNvPr id="190470" name="Picture 6" descr="mundo-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14800"/>
            <a:ext cx="1828800" cy="1820863"/>
          </a:xfrm>
          <a:prstGeom prst="rect">
            <a:avLst/>
          </a:prstGeom>
          <a:noFill/>
        </p:spPr>
      </p:pic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3505200" y="914400"/>
            <a:ext cx="3206750" cy="1397000"/>
          </a:xfrm>
          <a:prstGeom prst="wedgeEllipseCallout">
            <a:avLst>
              <a:gd name="adj1" fmla="val -25991"/>
              <a:gd name="adj2" fmla="val 194204"/>
            </a:avLst>
          </a:prstGeom>
          <a:solidFill>
            <a:schemeClr val="bg1"/>
          </a:solidFill>
          <a:ln w="9525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0A56A4"/>
                </a:solidFill>
              </a:rPr>
              <a:t>#2 </a:t>
            </a:r>
          </a:p>
          <a:p>
            <a:pPr algn="ctr"/>
            <a:r>
              <a:rPr lang="en-US" sz="2000" b="1">
                <a:solidFill>
                  <a:srgbClr val="0A56A4"/>
                </a:solidFill>
              </a:rPr>
              <a:t>More complex societies!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1343025" y="409575"/>
            <a:ext cx="2932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Growth</a:t>
            </a:r>
          </a:p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Outcomes </a:t>
            </a:r>
            <a:endParaRPr lang="en-US" sz="2400">
              <a:solidFill>
                <a:srgbClr val="995C0C"/>
              </a:solidFill>
            </a:endParaRPr>
          </a:p>
        </p:txBody>
      </p:sp>
      <p:pic>
        <p:nvPicPr>
          <p:cNvPr id="19047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335FD-A467-45BA-8287-5EFF3EF6022C}" type="slidenum">
              <a:rPr lang="en-US"/>
              <a:pPr/>
              <a:t>12</a:t>
            </a:fld>
            <a:endParaRPr lang="en-US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 l="7280" r="13768"/>
          <a:stretch>
            <a:fillRect/>
          </a:stretch>
        </p:blipFill>
        <p:spPr bwMode="auto">
          <a:xfrm>
            <a:off x="4572000" y="457200"/>
            <a:ext cx="4114800" cy="52578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91491" name="AutoShape 3"/>
          <p:cNvSpPr>
            <a:spLocks noChangeArrowheads="1"/>
          </p:cNvSpPr>
          <p:nvPr/>
        </p:nvSpPr>
        <p:spPr bwMode="auto">
          <a:xfrm flipH="1">
            <a:off x="1219200" y="1768475"/>
            <a:ext cx="2590800" cy="1419225"/>
          </a:xfrm>
          <a:prstGeom prst="wedgeRoundRectCallout">
            <a:avLst>
              <a:gd name="adj1" fmla="val -114218"/>
              <a:gd name="adj2" fmla="val 94319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CD7C1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#3</a:t>
            </a:r>
          </a:p>
          <a:p>
            <a:pPr algn="ctr"/>
            <a:r>
              <a:rPr lang="en-US" sz="20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Collective learning increased!</a:t>
            </a:r>
          </a:p>
        </p:txBody>
      </p:sp>
      <p:sp>
        <p:nvSpPr>
          <p:cNvPr id="19149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7800" y="6326188"/>
            <a:ext cx="469900" cy="366712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1343025" y="409575"/>
            <a:ext cx="2932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Growth</a:t>
            </a:r>
          </a:p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Outcomes</a:t>
            </a:r>
            <a:endParaRPr lang="en-US" sz="2400">
              <a:solidFill>
                <a:srgbClr val="995C0C"/>
              </a:solidFill>
            </a:endParaRPr>
          </a:p>
        </p:txBody>
      </p:sp>
      <p:pic>
        <p:nvPicPr>
          <p:cNvPr id="1914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52E-41E8-4554-BD93-D8FED983D666}" type="slidenum">
              <a:rPr lang="en-US"/>
              <a:pPr/>
              <a:t>13</a:t>
            </a:fld>
            <a:endParaRPr lang="en-US"/>
          </a:p>
        </p:txBody>
      </p:sp>
      <p:pic>
        <p:nvPicPr>
          <p:cNvPr id="192514" name="Picture 2" descr="mundo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1828800" cy="1820863"/>
          </a:xfrm>
          <a:prstGeom prst="rect">
            <a:avLst/>
          </a:prstGeom>
          <a:noFill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2120900"/>
            <a:ext cx="6197600" cy="3594100"/>
          </a:xfrm>
          <a:prstGeom prst="rect">
            <a:avLst/>
          </a:prstGeom>
          <a:noFill/>
        </p:spPr>
      </p:pic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5334000" y="838200"/>
            <a:ext cx="3352800" cy="1900238"/>
          </a:xfrm>
          <a:prstGeom prst="cloudCallout">
            <a:avLst>
              <a:gd name="adj1" fmla="val 17801"/>
              <a:gd name="adj2" fmla="val 92773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rgbClr val="0A56A4"/>
                </a:solidFill>
              </a:rPr>
              <a:t>#4</a:t>
            </a:r>
          </a:p>
          <a:p>
            <a:pPr algn="ctr"/>
            <a:r>
              <a:rPr lang="en-US" sz="2000" b="1">
                <a:solidFill>
                  <a:srgbClr val="0A56A4"/>
                </a:solidFill>
              </a:rPr>
              <a:t>More people began living in large cities!</a:t>
            </a:r>
          </a:p>
        </p:txBody>
      </p:sp>
      <p:grpSp>
        <p:nvGrpSpPr>
          <p:cNvPr id="192517" name="Group 5"/>
          <p:cNvGrpSpPr>
            <a:grpSpLocks/>
          </p:cNvGrpSpPr>
          <p:nvPr/>
        </p:nvGrpSpPr>
        <p:grpSpPr bwMode="auto">
          <a:xfrm>
            <a:off x="457200" y="409575"/>
            <a:ext cx="3790950" cy="962025"/>
            <a:chOff x="288" y="258"/>
            <a:chExt cx="2388" cy="606"/>
          </a:xfrm>
        </p:grpSpPr>
        <p:sp>
          <p:nvSpPr>
            <p:cNvPr id="192518" name="Text Box 6"/>
            <p:cNvSpPr txBox="1">
              <a:spLocks noChangeArrowheads="1"/>
            </p:cNvSpPr>
            <p:nvPr/>
          </p:nvSpPr>
          <p:spPr bwMode="auto">
            <a:xfrm>
              <a:off x="846" y="258"/>
              <a:ext cx="183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Population Growth</a:t>
              </a:r>
            </a:p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Cities </a:t>
              </a:r>
              <a:endParaRPr lang="en-US" sz="2000">
                <a:solidFill>
                  <a:srgbClr val="995C0C"/>
                </a:solidFill>
              </a:endParaRPr>
            </a:p>
          </p:txBody>
        </p:sp>
        <p:pic>
          <p:nvPicPr>
            <p:cNvPr id="1925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0258-E9AE-43C9-812D-BD9D67CDCAF6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Text Box 2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029200" y="5334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Alexandria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5029200" y="1447800"/>
            <a:ext cx="3657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Founded by Alexander the Great in 331 BCE</a:t>
            </a:r>
          </a:p>
          <a:p>
            <a:pPr marL="174625" indent="-174625" eaLnBrk="0" hangingPunct="0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Important trade center 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Its library home to many famous scholars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5029200" y="3840163"/>
            <a:ext cx="3657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were not only Greeks and Italians, but also Syrians, Libyans, Cilicians and yet others from farther countries—Ethiopians, Arabs, as well as Bactrians, Scythians, Persians, and a few Indians.</a:t>
            </a:r>
            <a:r>
              <a:rPr lang="en-US" sz="1400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248400" y="5410200"/>
            <a:ext cx="1462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/>
            <a:r>
              <a:rPr lang="en-US" sz="1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Greek orator writing about  Alexandria</a:t>
            </a: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114800" cy="52578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762000" y="57912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Pharos Lighthouse in Alexandria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F1952-717B-436F-8F87-14330019EA43}" type="slidenum">
              <a:rPr lang="en-US"/>
              <a:pPr/>
              <a:t>15</a:t>
            </a:fld>
            <a:endParaRPr lang="en-US"/>
          </a:p>
        </p:txBody>
      </p:sp>
      <p:sp>
        <p:nvSpPr>
          <p:cNvPr id="194562" name="Text Box 2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657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Changan (Xian)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3657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Capital of China during the Han dynasty</a:t>
            </a:r>
          </a:p>
          <a:p>
            <a:pPr marL="174625" indent="-174625" eaLnBrk="0" hangingPunct="0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Located at the eastern end of the silk road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Merchants and diplomats brought trade goods and new ideas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479675"/>
            <a:ext cx="5486400" cy="3697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417-4B29-44E5-B6EA-1B8B96C9C9DF}" type="slidenum">
              <a:rPr lang="en-US"/>
              <a:pPr/>
              <a:t>16</a:t>
            </a:fld>
            <a:endParaRPr lang="en-US"/>
          </a:p>
        </p:txBody>
      </p:sp>
      <p:sp>
        <p:nvSpPr>
          <p:cNvPr id="195586" name="Text Box 2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029200" y="838200"/>
            <a:ext cx="3657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Persepolis</a:t>
            </a: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 cstate="print"/>
          <a:srcRect l="38835" t="2525" r="8737" b="10339"/>
          <a:stretch>
            <a:fillRect/>
          </a:stretch>
        </p:blipFill>
        <p:spPr bwMode="auto">
          <a:xfrm>
            <a:off x="457200" y="1066800"/>
            <a:ext cx="4113213" cy="52578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6169025" y="21574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065588" y="2095500"/>
            <a:ext cx="4645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0" hangingPunct="0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lang="en-US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5029200" y="2743200"/>
            <a:ext cx="36576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• Founded in the 6th century BCE by Darius I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Capital of the Achaemenid Empire of Persia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Destroyed by Alexander the Great in 330 BCE</a:t>
            </a:r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49238"/>
            <a:ext cx="3200400" cy="217805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01ED-F059-40F5-BF65-9C9FFA8C54BA}" type="slidenum">
              <a:rPr lang="en-US"/>
              <a:pPr/>
              <a:t>17</a:t>
            </a:fld>
            <a:endParaRPr lang="en-US"/>
          </a:p>
        </p:txBody>
      </p:sp>
      <p:sp>
        <p:nvSpPr>
          <p:cNvPr id="196610" name="Text Box 2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3657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Rome</a:t>
            </a: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 l="44444" r="5556"/>
          <a:stretch>
            <a:fillRect/>
          </a:stretch>
        </p:blipFill>
        <p:spPr bwMode="auto">
          <a:xfrm>
            <a:off x="4572000" y="457200"/>
            <a:ext cx="4114800" cy="5275263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3457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600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without good reason did gods and men choose this spot as the site of a city.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135188" y="5837238"/>
            <a:ext cx="203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Livy, a Roman historian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457200" y="1295400"/>
            <a:ext cx="36576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Political and economic hub of the Roman Empire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World’s largest city in Big Era Four, with nearly one million residents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Elaborate water and sewer systems made Rome livable despite its size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E10-7B7B-4B05-9C26-623A45D7FF70}" type="slidenum">
              <a:rPr lang="en-US"/>
              <a:pPr/>
              <a:t>18</a:t>
            </a:fld>
            <a:endParaRPr lang="en-US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5029200" y="1219200"/>
            <a:ext cx="365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• Major city of the Americas   located in the valley of Mexico</a:t>
            </a:r>
          </a:p>
          <a:p>
            <a:pPr marL="177800" indent="-177800" eaLnBrk="0" hangingPunct="0"/>
            <a:endParaRPr lang="en-US" sz="2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77800" indent="-17780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From 400 to 600 CE, a thriving commercial and agricultural center with 200,000 residents</a:t>
            </a:r>
          </a:p>
          <a:p>
            <a:pPr marL="177800" indent="-177800"/>
            <a:endParaRPr lang="en-US" sz="2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7800" indent="-17780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The Pyramid of the Sun covered as much ground as the pyramid of Khufu in Egypt</a:t>
            </a:r>
            <a:endParaRPr lang="en-US" sz="2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3048000" y="5943600"/>
            <a:ext cx="25701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/>
            <a:r>
              <a:rPr lang="en-US" sz="1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Pyramid of the Sun, Teotihuacan</a:t>
            </a:r>
          </a:p>
          <a:p>
            <a:pPr eaLnBrk="0" hangingPunct="0"/>
            <a:endParaRPr lang="en-US" sz="1400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7637" name="Text Box 5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029200" y="609600"/>
            <a:ext cx="3657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Teotihuacan</a:t>
            </a:r>
          </a:p>
        </p:txBody>
      </p:sp>
      <p:grpSp>
        <p:nvGrpSpPr>
          <p:cNvPr id="197639" name="Group 7"/>
          <p:cNvGrpSpPr>
            <a:grpSpLocks/>
          </p:cNvGrpSpPr>
          <p:nvPr/>
        </p:nvGrpSpPr>
        <p:grpSpPr bwMode="auto">
          <a:xfrm>
            <a:off x="457200" y="838200"/>
            <a:ext cx="4114800" cy="5197475"/>
            <a:chOff x="288" y="528"/>
            <a:chExt cx="2592" cy="3274"/>
          </a:xfrm>
        </p:grpSpPr>
        <p:pic>
          <p:nvPicPr>
            <p:cNvPr id="1976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987" r="12346"/>
            <a:stretch>
              <a:fillRect/>
            </a:stretch>
          </p:blipFill>
          <p:spPr bwMode="auto">
            <a:xfrm>
              <a:off x="288" y="528"/>
              <a:ext cx="2592" cy="3072"/>
            </a:xfrm>
            <a:prstGeom prst="rect">
              <a:avLst/>
            </a:prstGeom>
            <a:noFill/>
            <a:ln w="76200" cmpd="tri" algn="ctr">
              <a:solidFill>
                <a:srgbClr val="CD7C11"/>
              </a:solidFill>
              <a:miter lim="800000"/>
              <a:headEnd/>
              <a:tailEnd/>
            </a:ln>
            <a:effectLst/>
          </p:spPr>
        </p:pic>
        <p:sp>
          <p:nvSpPr>
            <p:cNvPr id="197638" name="Text Box 6"/>
            <p:cNvSpPr txBox="1">
              <a:spLocks noChangeArrowheads="1"/>
            </p:cNvSpPr>
            <p:nvPr/>
          </p:nvSpPr>
          <p:spPr bwMode="auto">
            <a:xfrm>
              <a:off x="288" y="3648"/>
              <a:ext cx="10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Photo: University of Arizona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7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  <p:bldP spid="1976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79C1-2A95-4782-AAD5-8F27B306BCE6}" type="slidenum">
              <a:rPr lang="en-US"/>
              <a:pPr/>
              <a:t>19</a:t>
            </a:fld>
            <a:endParaRPr lang="en-US"/>
          </a:p>
        </p:txBody>
      </p:sp>
      <p:pic>
        <p:nvPicPr>
          <p:cNvPr id="199682" name="Picture 2" descr="mundo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94138"/>
            <a:ext cx="1828800" cy="1820862"/>
          </a:xfrm>
          <a:prstGeom prst="rect">
            <a:avLst/>
          </a:prstGeom>
          <a:noFill/>
        </p:spPr>
      </p:pic>
      <p:sp>
        <p:nvSpPr>
          <p:cNvPr id="199683" name="AutoShape 3"/>
          <p:cNvSpPr>
            <a:spLocks noChangeArrowheads="1"/>
          </p:cNvSpPr>
          <p:nvPr/>
        </p:nvSpPr>
        <p:spPr bwMode="auto">
          <a:xfrm>
            <a:off x="1371600" y="1905000"/>
            <a:ext cx="2057400" cy="1419225"/>
          </a:xfrm>
          <a:prstGeom prst="wedgeRoundRectCallout">
            <a:avLst>
              <a:gd name="adj1" fmla="val 65431"/>
              <a:gd name="adj2" fmla="val 109620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0A56A4"/>
                </a:solidFill>
              </a:rPr>
              <a:t>Hmmm... What is a network of exchange?</a:t>
            </a:r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auto">
          <a:xfrm flipH="1">
            <a:off x="4572000" y="830263"/>
            <a:ext cx="4114800" cy="2406650"/>
          </a:xfrm>
          <a:prstGeom prst="wedgeRoundRectCallout">
            <a:avLst>
              <a:gd name="adj1" fmla="val 36343"/>
              <a:gd name="adj2" fmla="val 83843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0A56A4"/>
                </a:solidFill>
              </a:rPr>
              <a:t>That’s easy! A network of exchange is a web of connections through which people, goods, and ideas circulate. Telephones, the Internet, and highways are all networks of exchange. </a:t>
            </a:r>
          </a:p>
        </p:txBody>
      </p:sp>
      <p:grpSp>
        <p:nvGrpSpPr>
          <p:cNvPr id="199685" name="Group 5"/>
          <p:cNvGrpSpPr>
            <a:grpSpLocks/>
          </p:cNvGrpSpPr>
          <p:nvPr/>
        </p:nvGrpSpPr>
        <p:grpSpPr bwMode="auto">
          <a:xfrm>
            <a:off x="457200" y="409575"/>
            <a:ext cx="4083050" cy="962025"/>
            <a:chOff x="288" y="258"/>
            <a:chExt cx="2572" cy="606"/>
          </a:xfrm>
        </p:grpSpPr>
        <p:pic>
          <p:nvPicPr>
            <p:cNvPr id="1996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199687" name="Text Box 7"/>
            <p:cNvSpPr txBox="1">
              <a:spLocks noChangeArrowheads="1"/>
            </p:cNvSpPr>
            <p:nvPr/>
          </p:nvSpPr>
          <p:spPr bwMode="auto">
            <a:xfrm>
              <a:off x="846" y="258"/>
              <a:ext cx="2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6835-74F5-4329-AC7B-6467FB97CF58}" type="slidenum">
              <a:rPr lang="en-US"/>
              <a:pPr/>
              <a:t>2</a:t>
            </a:fld>
            <a:endParaRPr lang="en-US"/>
          </a:p>
        </p:txBody>
      </p:sp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4800600" y="838200"/>
            <a:ext cx="3886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Between 1000 BCE and 1 CE world population rose from about 120 to about 250 million. </a:t>
            </a:r>
          </a:p>
          <a:p>
            <a:pPr marL="174625" indent="-174625" eaLnBrk="0" hangingPunct="0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This rise was fueled by an acceleration in the </a:t>
            </a:r>
            <a:r>
              <a:rPr lang="en-US" sz="2000" i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growth during this time. 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Between 3,000 and 1,000 BCE, it took about 1,600 years for world population to double.</a:t>
            </a:r>
          </a:p>
          <a:p>
            <a:pPr marL="174625" indent="-174625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4625" indent="-174625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Between 1,000 BCE and 1 CE the doubling time was less than 1,000 years.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14800" cy="2700338"/>
          </a:xfrm>
          <a:prstGeom prst="rect">
            <a:avLst/>
          </a:prstGeom>
          <a:noFill/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57DD-9C82-4619-BAA1-3372546C1E2D}" type="slidenum">
              <a:rPr lang="en-US"/>
              <a:pPr/>
              <a:t>20</a:t>
            </a:fld>
            <a:endParaRPr lang="en-US"/>
          </a:p>
        </p:txBody>
      </p:sp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457200" y="1200150"/>
            <a:ext cx="61722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379538" indent="-1379538" eaLnBrk="0" hangingPunct="0"/>
            <a:r>
              <a:rPr lang="en-US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Routes</a:t>
            </a:r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Around 300 BCE to 300 CE, merchants, shippers, sea captains, and empire-builders extended and strengthened trade routes across Afroeurasia and the Americas.</a:t>
            </a:r>
          </a:p>
          <a:p>
            <a:pPr marL="1379538" indent="-1379538" eaLnBrk="0" hangingPunct="0"/>
            <a:endParaRPr lang="en-US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9538" indent="-1379538" eaLnBrk="0" hangingPunct="0"/>
            <a:r>
              <a:rPr lang="en-US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Empires</a:t>
            </a:r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Empires required networks of military and political communication. These networks encouraged interaction of many kinds over long distances.</a:t>
            </a:r>
          </a:p>
          <a:p>
            <a:pPr marL="1379538" indent="-1379538" eaLnBrk="0" hangingPunct="0"/>
            <a:endParaRPr lang="en-US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9538" indent="-1379538" eaLnBrk="0" hangingPunct="0"/>
            <a:r>
              <a:rPr lang="en-US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Writing</a:t>
            </a:r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With the appearance of alphabetic writing systems in Afroeurasia, people could communicate faster and easier than ever before.</a:t>
            </a:r>
          </a:p>
          <a:p>
            <a:pPr marL="1379538" indent="-1379538"/>
            <a:endParaRPr lang="en-US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379538" indent="-1379538"/>
            <a:r>
              <a:rPr lang="en-US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Religions</a:t>
            </a:r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The appearance of  world religions— Hinduism, Judaism, Buddhism, and Christianity—stimulated cultural interchange across political and cultural boundaries.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1219200" cy="920750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  <a:effectLst/>
        </p:spPr>
      </p:pic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91000"/>
            <a:ext cx="1828800" cy="108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0712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562600"/>
            <a:ext cx="1066800" cy="1066800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  <a:effectLst/>
        </p:spPr>
      </p:pic>
      <p:pic>
        <p:nvPicPr>
          <p:cNvPr id="200713" name="Picture 9"/>
          <p:cNvPicPr>
            <a:picLocks noChangeAspect="1" noChangeArrowheads="1"/>
          </p:cNvPicPr>
          <p:nvPr/>
        </p:nvPicPr>
        <p:blipFill>
          <a:blip r:embed="rId6" cstate="print"/>
          <a:srcRect l="13007" t="38156" r="7433"/>
          <a:stretch>
            <a:fillRect/>
          </a:stretch>
        </p:blipFill>
        <p:spPr bwMode="auto">
          <a:xfrm>
            <a:off x="6553200" y="2057400"/>
            <a:ext cx="1690688" cy="1655763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  <a:effectLst/>
        </p:spPr>
      </p:pic>
      <p:grpSp>
        <p:nvGrpSpPr>
          <p:cNvPr id="200714" name="Group 10"/>
          <p:cNvGrpSpPr>
            <a:grpSpLocks/>
          </p:cNvGrpSpPr>
          <p:nvPr/>
        </p:nvGrpSpPr>
        <p:grpSpPr bwMode="auto">
          <a:xfrm>
            <a:off x="457200" y="180975"/>
            <a:ext cx="4083050" cy="962025"/>
            <a:chOff x="288" y="258"/>
            <a:chExt cx="2572" cy="606"/>
          </a:xfrm>
        </p:grpSpPr>
        <p:pic>
          <p:nvPicPr>
            <p:cNvPr id="20071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00716" name="Text Box 12"/>
            <p:cNvSpPr txBox="1">
              <a:spLocks noChangeArrowheads="1"/>
            </p:cNvSpPr>
            <p:nvPr/>
          </p:nvSpPr>
          <p:spPr bwMode="auto">
            <a:xfrm>
              <a:off x="846" y="258"/>
              <a:ext cx="2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F7D-409A-4749-9FDC-893DACF04668}" type="slidenum">
              <a:rPr lang="en-US"/>
              <a:pPr/>
              <a:t>21</a:t>
            </a:fld>
            <a:endParaRPr lang="en-US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t="12320" r="10001"/>
          <a:stretch>
            <a:fillRect/>
          </a:stretch>
        </p:blipFill>
        <p:spPr bwMode="auto">
          <a:xfrm>
            <a:off x="3505200" y="1600200"/>
            <a:ext cx="5181600" cy="3641725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silk road, Persian royal road, Roman roads, and shipping routes combined to form extensive interregional networks of exchange in Afroeurasia.</a:t>
            </a:r>
          </a:p>
          <a:p>
            <a:pPr eaLnBrk="0" hangingPunct="0"/>
            <a:endParaRPr lang="en-US" sz="2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457200" y="409575"/>
            <a:ext cx="4268788" cy="962025"/>
            <a:chOff x="288" y="258"/>
            <a:chExt cx="2689" cy="606"/>
          </a:xfrm>
        </p:grpSpPr>
        <p:pic>
          <p:nvPicPr>
            <p:cNvPr id="20276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02762" name="Text Box 10"/>
            <p:cNvSpPr txBox="1">
              <a:spLocks noChangeArrowheads="1"/>
            </p:cNvSpPr>
            <p:nvPr/>
          </p:nvSpPr>
          <p:spPr bwMode="auto">
            <a:xfrm>
              <a:off x="846" y="258"/>
              <a:ext cx="21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Routes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191000" y="5410200"/>
            <a:ext cx="358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wide variety of goods flowed along these networks…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6302-F8F1-4450-A387-CB3984DADEFA}" type="slidenum">
              <a:rPr lang="en-US"/>
              <a:pPr/>
              <a:t>22</a:t>
            </a:fld>
            <a:endParaRPr lang="en-US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 t="14478"/>
          <a:stretch>
            <a:fillRect/>
          </a:stretch>
        </p:blipFill>
        <p:spPr bwMode="auto">
          <a:xfrm>
            <a:off x="304800" y="1905000"/>
            <a:ext cx="8610600" cy="4594225"/>
          </a:xfrm>
          <a:prstGeom prst="rect">
            <a:avLst/>
          </a:prstGeom>
          <a:noFill/>
        </p:spPr>
      </p:pic>
      <p:grpSp>
        <p:nvGrpSpPr>
          <p:cNvPr id="203786" name="Group 10"/>
          <p:cNvGrpSpPr>
            <a:grpSpLocks/>
          </p:cNvGrpSpPr>
          <p:nvPr/>
        </p:nvGrpSpPr>
        <p:grpSpPr bwMode="auto">
          <a:xfrm>
            <a:off x="457200" y="457200"/>
            <a:ext cx="3470275" cy="914400"/>
            <a:chOff x="288" y="288"/>
            <a:chExt cx="2186" cy="576"/>
          </a:xfrm>
        </p:grpSpPr>
        <p:pic>
          <p:nvPicPr>
            <p:cNvPr id="20378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03788" name="Text Box 12"/>
            <p:cNvSpPr txBox="1">
              <a:spLocks noChangeArrowheads="1"/>
            </p:cNvSpPr>
            <p:nvPr/>
          </p:nvSpPr>
          <p:spPr bwMode="auto">
            <a:xfrm>
              <a:off x="846" y="304"/>
              <a:ext cx="16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Routes</a:t>
              </a:r>
              <a:endParaRPr lang="en-US">
                <a:solidFill>
                  <a:srgbClr val="995C0C"/>
                </a:solidFill>
              </a:endParaRPr>
            </a:p>
          </p:txBody>
        </p:sp>
      </p:grp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4114800" y="304800"/>
            <a:ext cx="47164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map are some of the </a:t>
            </a:r>
          </a:p>
          <a:p>
            <a:r>
              <a:rPr lang="en-US" sz="2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goods traded along the </a:t>
            </a:r>
          </a:p>
          <a:p>
            <a:r>
              <a:rPr lang="en-US" sz="2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Afroeurasian networks.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4DD-F92C-455F-8AB3-72BB8278B40B}" type="slidenum">
              <a:rPr lang="en-US"/>
              <a:pPr/>
              <a:t>23</a:t>
            </a:fld>
            <a:endParaRPr lang="en-US"/>
          </a:p>
        </p:txBody>
      </p:sp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457200" y="1600200"/>
            <a:ext cx="4038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Between 300 BCE and 300 CE, long periods of stability and prosperity in states throughout Afroeurasia stimulated interest in long distance trade. </a:t>
            </a:r>
          </a:p>
          <a:p>
            <a:pPr eaLnBrk="0" hangingPunct="0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Intercontinental communication and the exchange of goods, became regular, organized, and protected by large empires.</a:t>
            </a:r>
          </a:p>
          <a:p>
            <a:pPr eaLnBrk="0" hangingPunct="0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Silk Roads carried shipments of Chinese silk but also many other goods.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2887663" y="3903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457200" y="409575"/>
            <a:ext cx="4268788" cy="962025"/>
            <a:chOff x="288" y="258"/>
            <a:chExt cx="2689" cy="606"/>
          </a:xfrm>
        </p:grpSpPr>
        <p:pic>
          <p:nvPicPr>
            <p:cNvPr id="21095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10958" name="Text Box 14"/>
            <p:cNvSpPr txBox="1">
              <a:spLocks noChangeArrowheads="1"/>
            </p:cNvSpPr>
            <p:nvPr/>
          </p:nvSpPr>
          <p:spPr bwMode="auto">
            <a:xfrm>
              <a:off x="846" y="258"/>
              <a:ext cx="21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Routes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  <p:pic>
        <p:nvPicPr>
          <p:cNvPr id="210959" name="Picture 15" descr="MongoliaSteppeHorses"/>
          <p:cNvPicPr>
            <a:picLocks noChangeAspect="1" noChangeArrowheads="1"/>
          </p:cNvPicPr>
          <p:nvPr/>
        </p:nvPicPr>
        <p:blipFill>
          <a:blip r:embed="rId4" cstate="print"/>
          <a:srcRect l="47664"/>
          <a:stretch>
            <a:fillRect/>
          </a:stretch>
        </p:blipFill>
        <p:spPr bwMode="auto">
          <a:xfrm>
            <a:off x="4572000" y="990600"/>
            <a:ext cx="4267200" cy="543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6159B-BDC9-4466-8BE7-9A510F573829}" type="slidenum">
              <a:rPr lang="en-US"/>
              <a:pPr/>
              <a:t>24</a:t>
            </a:fld>
            <a:endParaRPr lang="en-US"/>
          </a:p>
        </p:txBody>
      </p:sp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411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 routes ran down the Red Sea and Persian Gulf, across the Arabian Sea and Bay of Bengal, and through the Straits of Malacca to the South China Sea. 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 t="9520" b="9048"/>
          <a:stretch>
            <a:fillRect/>
          </a:stretch>
        </p:blipFill>
        <p:spPr bwMode="auto">
          <a:xfrm>
            <a:off x="6629400" y="4343400"/>
            <a:ext cx="2057400" cy="13716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4648200" y="4648200"/>
            <a:ext cx="1828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Chinese Ship</a:t>
            </a: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4" cstate="print"/>
          <a:srcRect t="8279"/>
          <a:stretch>
            <a:fillRect/>
          </a:stretch>
        </p:blipFill>
        <p:spPr bwMode="auto">
          <a:xfrm>
            <a:off x="6629400" y="457200"/>
            <a:ext cx="2057400" cy="13716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876800" y="838200"/>
            <a:ext cx="1600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Roman Ship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876800" y="2819400"/>
            <a:ext cx="1600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Indian Ship</a:t>
            </a:r>
          </a:p>
        </p:txBody>
      </p:sp>
      <p:pic>
        <p:nvPicPr>
          <p:cNvPr id="214024" name="Picture 8"/>
          <p:cNvPicPr>
            <a:picLocks noChangeAspect="1" noChangeArrowheads="1"/>
          </p:cNvPicPr>
          <p:nvPr/>
        </p:nvPicPr>
        <p:blipFill>
          <a:blip r:embed="rId5" cstate="print"/>
          <a:srcRect t="4819" b="8434"/>
          <a:stretch>
            <a:fillRect/>
          </a:stretch>
        </p:blipFill>
        <p:spPr bwMode="auto">
          <a:xfrm>
            <a:off x="6629400" y="2400300"/>
            <a:ext cx="2057400" cy="13716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457200" y="409575"/>
            <a:ext cx="4268788" cy="962025"/>
            <a:chOff x="288" y="258"/>
            <a:chExt cx="2689" cy="606"/>
          </a:xfrm>
        </p:grpSpPr>
        <p:pic>
          <p:nvPicPr>
            <p:cNvPr id="214033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14034" name="Text Box 18"/>
            <p:cNvSpPr txBox="1">
              <a:spLocks noChangeArrowheads="1"/>
            </p:cNvSpPr>
            <p:nvPr/>
          </p:nvSpPr>
          <p:spPr bwMode="auto">
            <a:xfrm>
              <a:off x="846" y="258"/>
              <a:ext cx="21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Routes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457200" y="3873500"/>
            <a:ext cx="411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sea lanes often linked up with overland routes, facilitating travel, trade, and the exchange of ideas across Afroeurasia.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214020" grpId="0" autoUpdateAnimBg="0"/>
      <p:bldP spid="214022" grpId="0" autoUpdateAnimBg="0"/>
      <p:bldP spid="214023" grpId="0" autoUpdateAnimBg="0"/>
      <p:bldP spid="21403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BB45-1090-4951-9049-2202604E6628}" type="slidenum">
              <a:rPr lang="en-US"/>
              <a:pPr/>
              <a:t>25</a:t>
            </a:fld>
            <a:endParaRPr lang="en-US"/>
          </a:p>
        </p:txBody>
      </p:sp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4840288" y="1895475"/>
            <a:ext cx="285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431800" y="24003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3" cstate="print"/>
          <a:srcRect l="7539" r="50000"/>
          <a:stretch>
            <a:fillRect/>
          </a:stretch>
        </p:blipFill>
        <p:spPr bwMode="auto">
          <a:xfrm>
            <a:off x="5638800" y="762000"/>
            <a:ext cx="2824163" cy="45720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381000" y="1385888"/>
            <a:ext cx="48768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Empires had formed in Afroeurasia as early as Big Era Three. Although many claimed vast territories, most did not survive for long.</a:t>
            </a:r>
          </a:p>
          <a:p>
            <a:pPr eaLnBrk="0" hangingPunct="0"/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4th century BCE, Alexander the Great amassed an empire that stretched from Greece to India. Upon his death, however, the empire fragmented.</a:t>
            </a:r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later centuries of Big Era Four saw the rise of new empires that both dominated huge expanses of land and remained unified for a long time. The </a:t>
            </a:r>
          </a:p>
          <a:p>
            <a:pPr eaLnBrk="0" hangingPunct="0"/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Largest of these were the Han and Roman empires.</a:t>
            </a:r>
            <a:endParaRPr lang="en-US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0892" name="Group 12"/>
          <p:cNvGrpSpPr>
            <a:grpSpLocks/>
          </p:cNvGrpSpPr>
          <p:nvPr/>
        </p:nvGrpSpPr>
        <p:grpSpPr bwMode="auto">
          <a:xfrm>
            <a:off x="455613" y="257175"/>
            <a:ext cx="4268787" cy="962025"/>
            <a:chOff x="288" y="258"/>
            <a:chExt cx="2689" cy="606"/>
          </a:xfrm>
        </p:grpSpPr>
        <p:pic>
          <p:nvPicPr>
            <p:cNvPr id="25089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50894" name="Text Box 14"/>
            <p:cNvSpPr txBox="1">
              <a:spLocks noChangeArrowheads="1"/>
            </p:cNvSpPr>
            <p:nvPr/>
          </p:nvSpPr>
          <p:spPr bwMode="auto">
            <a:xfrm>
              <a:off x="846" y="258"/>
              <a:ext cx="21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Empires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5C73-1448-48B1-9F7C-2C3A095769D9}" type="slidenum">
              <a:rPr lang="en-US"/>
              <a:pPr/>
              <a:t>26</a:t>
            </a:fld>
            <a:endParaRPr lang="en-US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457200" y="290513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 Empires of Afroeurasia</a:t>
            </a:r>
          </a:p>
          <a:p>
            <a:pPr algn="ctr" eaLnBrk="0" hangingPunct="0"/>
            <a:r>
              <a:rPr lang="en-US" sz="32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 BCE - 500 CE</a:t>
            </a:r>
          </a:p>
        </p:txBody>
      </p:sp>
      <p:sp>
        <p:nvSpPr>
          <p:cNvPr id="251907" name="AutoShape 3"/>
          <p:cNvSpPr>
            <a:spLocks noChangeAspect="1" noChangeArrowheads="1" noTextEdit="1"/>
          </p:cNvSpPr>
          <p:nvPr/>
        </p:nvSpPr>
        <p:spPr bwMode="auto">
          <a:xfrm>
            <a:off x="609600" y="1981200"/>
            <a:ext cx="7696200" cy="32766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228600" y="1447800"/>
            <a:ext cx="86868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1909" name="Group 5"/>
          <p:cNvGrpSpPr>
            <a:grpSpLocks/>
          </p:cNvGrpSpPr>
          <p:nvPr/>
        </p:nvGrpSpPr>
        <p:grpSpPr bwMode="auto">
          <a:xfrm>
            <a:off x="1600200" y="3124200"/>
            <a:ext cx="5640388" cy="1616075"/>
            <a:chOff x="1008" y="1968"/>
            <a:chExt cx="3553" cy="1018"/>
          </a:xfrm>
        </p:grpSpPr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1008" y="1968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Rome</a:t>
              </a:r>
            </a:p>
          </p:txBody>
        </p:sp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1584" y="2544"/>
              <a:ext cx="3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Kush</a:t>
              </a:r>
            </a:p>
          </p:txBody>
        </p:sp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2324" y="2111"/>
              <a:ext cx="5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Parthian/</a:t>
              </a:r>
            </a:p>
          </p:txBody>
        </p:sp>
        <p:sp>
          <p:nvSpPr>
            <p:cNvPr id="251913" name="Rectangle 9"/>
            <p:cNvSpPr>
              <a:spLocks noChangeArrowheads="1"/>
            </p:cNvSpPr>
            <p:nvPr/>
          </p:nvSpPr>
          <p:spPr bwMode="auto">
            <a:xfrm>
              <a:off x="3744" y="2016"/>
              <a:ext cx="5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Xiongnu</a:t>
              </a:r>
            </a:p>
          </p:txBody>
        </p:sp>
        <p:sp>
          <p:nvSpPr>
            <p:cNvPr id="251914" name="Rectangle 10"/>
            <p:cNvSpPr>
              <a:spLocks noChangeArrowheads="1"/>
            </p:cNvSpPr>
            <p:nvPr/>
          </p:nvSpPr>
          <p:spPr bwMode="auto">
            <a:xfrm>
              <a:off x="4320" y="2256"/>
              <a:ext cx="2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Han</a:t>
              </a:r>
            </a:p>
          </p:txBody>
        </p:sp>
        <p:sp>
          <p:nvSpPr>
            <p:cNvPr id="251915" name="Rectangle 11"/>
            <p:cNvSpPr>
              <a:spLocks noChangeArrowheads="1"/>
            </p:cNvSpPr>
            <p:nvPr/>
          </p:nvSpPr>
          <p:spPr bwMode="auto">
            <a:xfrm>
              <a:off x="2861" y="1988"/>
              <a:ext cx="5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Kushana</a:t>
              </a:r>
            </a:p>
          </p:txBody>
        </p:sp>
        <p:sp>
          <p:nvSpPr>
            <p:cNvPr id="251916" name="Rectangle 12"/>
            <p:cNvSpPr>
              <a:spLocks noChangeArrowheads="1"/>
            </p:cNvSpPr>
            <p:nvPr/>
          </p:nvSpPr>
          <p:spPr bwMode="auto">
            <a:xfrm>
              <a:off x="3120" y="2304"/>
              <a:ext cx="5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Maurya/ </a:t>
              </a:r>
            </a:p>
          </p:txBody>
        </p:sp>
        <p:sp>
          <p:nvSpPr>
            <p:cNvPr id="251917" name="Rectangle 13"/>
            <p:cNvSpPr>
              <a:spLocks noChangeArrowheads="1"/>
            </p:cNvSpPr>
            <p:nvPr/>
          </p:nvSpPr>
          <p:spPr bwMode="auto">
            <a:xfrm>
              <a:off x="3120" y="2448"/>
              <a:ext cx="3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Gupta</a:t>
              </a:r>
            </a:p>
          </p:txBody>
        </p:sp>
        <p:sp>
          <p:nvSpPr>
            <p:cNvPr id="251918" name="Rectangle 14"/>
            <p:cNvSpPr>
              <a:spLocks noChangeArrowheads="1"/>
            </p:cNvSpPr>
            <p:nvPr/>
          </p:nvSpPr>
          <p:spPr bwMode="auto">
            <a:xfrm>
              <a:off x="1488" y="1968"/>
              <a:ext cx="6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Byzantium</a:t>
              </a:r>
            </a:p>
          </p:txBody>
        </p:sp>
        <p:sp>
          <p:nvSpPr>
            <p:cNvPr id="251919" name="Rectangle 15"/>
            <p:cNvSpPr>
              <a:spLocks noChangeArrowheads="1"/>
            </p:cNvSpPr>
            <p:nvPr/>
          </p:nvSpPr>
          <p:spPr bwMode="auto">
            <a:xfrm>
              <a:off x="2317" y="2198"/>
              <a:ext cx="5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Sassanid</a:t>
              </a:r>
            </a:p>
          </p:txBody>
        </p:sp>
        <p:sp>
          <p:nvSpPr>
            <p:cNvPr id="251920" name="Rectangle 16"/>
            <p:cNvSpPr>
              <a:spLocks noChangeArrowheads="1"/>
            </p:cNvSpPr>
            <p:nvPr/>
          </p:nvSpPr>
          <p:spPr bwMode="auto">
            <a:xfrm>
              <a:off x="1920" y="2832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Axum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8F24-D65A-430A-A493-B3358A6F2E2B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762000" y="3048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657600" cy="2163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045" name="Picture 5" descr="mundo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1447800" cy="1441450"/>
          </a:xfrm>
          <a:prstGeom prst="rect">
            <a:avLst/>
          </a:prstGeom>
          <a:noFill/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4724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Alphabetic writing systems appeared in the later second millennium BCE. These systems used a small number of symbols, or letters, to represent sounds.</a:t>
            </a:r>
          </a:p>
          <a:p>
            <a:pPr marL="228600" indent="-228600">
              <a:buFontTx/>
              <a:buChar char="•"/>
            </a:pPr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buFontTx/>
              <a:buChar char="•"/>
            </a:pP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Letters could be arranged in countless ways to form words.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304800" y="4343400"/>
            <a:ext cx="8229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  <a:tabLst>
                <a:tab pos="228600" algn="l"/>
              </a:tabLst>
            </a:pP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Phoenicians were among the first to devise an alphabet. </a:t>
            </a:r>
          </a:p>
          <a:p>
            <a:pPr marL="228600" indent="-228600">
              <a:buFontTx/>
              <a:buChar char="•"/>
              <a:tabLst>
                <a:tab pos="228600" algn="l"/>
              </a:tabLst>
            </a:pPr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buFontTx/>
              <a:buChar char="•"/>
              <a:tabLst>
                <a:tab pos="228600" algn="l"/>
              </a:tabLst>
            </a:pP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they were sailors and merchants, the idea of alphabetic writing spread wherever the Phoenicians traveled.</a:t>
            </a:r>
          </a:p>
          <a:p>
            <a:pPr marL="228600" indent="-228600">
              <a:buFontTx/>
              <a:buChar char="•"/>
              <a:tabLst>
                <a:tab pos="228600" algn="l"/>
              </a:tabLst>
            </a:pPr>
            <a:endParaRPr lang="en-US" sz="20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>
              <a:buFontTx/>
              <a:buChar char="•"/>
              <a:tabLst>
                <a:tab pos="228600" algn="l"/>
              </a:tabLst>
            </a:pPr>
            <a:r>
              <a:rPr lang="en-US" sz="20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the first millennium BCE alphabetic writing spread from the Mediterranean region to India.</a:t>
            </a:r>
            <a:r>
              <a:rPr lang="en-US" sz="2000">
                <a:solidFill>
                  <a:srgbClr val="995C0C"/>
                </a:solidFill>
              </a:rPr>
              <a:t> </a:t>
            </a:r>
          </a:p>
        </p:txBody>
      </p:sp>
      <p:grpSp>
        <p:nvGrpSpPr>
          <p:cNvPr id="215052" name="Group 12"/>
          <p:cNvGrpSpPr>
            <a:grpSpLocks/>
          </p:cNvGrpSpPr>
          <p:nvPr/>
        </p:nvGrpSpPr>
        <p:grpSpPr bwMode="auto">
          <a:xfrm>
            <a:off x="457200" y="457200"/>
            <a:ext cx="3470275" cy="914400"/>
            <a:chOff x="288" y="288"/>
            <a:chExt cx="2186" cy="576"/>
          </a:xfrm>
        </p:grpSpPr>
        <p:pic>
          <p:nvPicPr>
            <p:cNvPr id="21505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15054" name="Text Box 14"/>
            <p:cNvSpPr txBox="1">
              <a:spLocks noChangeArrowheads="1"/>
            </p:cNvSpPr>
            <p:nvPr/>
          </p:nvSpPr>
          <p:spPr bwMode="auto">
            <a:xfrm>
              <a:off x="846" y="304"/>
              <a:ext cx="16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Writing</a:t>
              </a:r>
              <a:endParaRPr lang="en-US">
                <a:solidFill>
                  <a:srgbClr val="995C0C"/>
                </a:solidFill>
              </a:endParaRPr>
            </a:p>
          </p:txBody>
        </p:sp>
      </p:grpSp>
      <p:sp>
        <p:nvSpPr>
          <p:cNvPr id="215044" name="AutoShape 4"/>
          <p:cNvSpPr>
            <a:spLocks noChangeArrowheads="1"/>
          </p:cNvSpPr>
          <p:nvPr/>
        </p:nvSpPr>
        <p:spPr bwMode="auto">
          <a:xfrm>
            <a:off x="5029200" y="533400"/>
            <a:ext cx="1270000" cy="609600"/>
          </a:xfrm>
          <a:prstGeom prst="cloudCallout">
            <a:avLst>
              <a:gd name="adj1" fmla="val 74875"/>
              <a:gd name="adj2" fmla="val 17190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Cool!</a:t>
            </a:r>
            <a:endParaRPr lang="en-US" b="1">
              <a:solidFill>
                <a:srgbClr val="0A56A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CE1F-516F-48AD-884E-DBCD22D3F940}" type="slidenum">
              <a:rPr lang="en-US"/>
              <a:pPr/>
              <a:t>28</a:t>
            </a:fld>
            <a:endParaRPr lang="en-US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6916738" y="525303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81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60913"/>
            <a:ext cx="7594600" cy="1909762"/>
          </a:xfrm>
          <a:prstGeom prst="rect">
            <a:avLst/>
          </a:prstGeom>
          <a:noFill/>
        </p:spPr>
      </p:pic>
      <p:pic>
        <p:nvPicPr>
          <p:cNvPr id="21811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1189038" cy="1189038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971800" y="3810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Buddhism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Hinduism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572000" y="4191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Christianity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524000" y="3352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Judaism</a:t>
            </a:r>
          </a:p>
        </p:txBody>
      </p:sp>
      <p:pic>
        <p:nvPicPr>
          <p:cNvPr id="218119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 b="22580"/>
          <a:stretch>
            <a:fillRect/>
          </a:stretch>
        </p:blipFill>
        <p:spPr bwMode="auto">
          <a:xfrm>
            <a:off x="1828800" y="2133600"/>
            <a:ext cx="1189038" cy="1189038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pic>
        <p:nvPicPr>
          <p:cNvPr id="218122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 t="3334" r="690" b="16666"/>
          <a:stretch>
            <a:fillRect/>
          </a:stretch>
        </p:blipFill>
        <p:spPr bwMode="auto">
          <a:xfrm>
            <a:off x="304800" y="1828800"/>
            <a:ext cx="1189038" cy="1189038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pic>
        <p:nvPicPr>
          <p:cNvPr id="218123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 b="19998"/>
          <a:stretch>
            <a:fillRect/>
          </a:stretch>
        </p:blipFill>
        <p:spPr bwMode="auto">
          <a:xfrm>
            <a:off x="4876800" y="2971800"/>
            <a:ext cx="1192213" cy="1189038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grpSp>
        <p:nvGrpSpPr>
          <p:cNvPr id="218125" name="Group 13"/>
          <p:cNvGrpSpPr>
            <a:grpSpLocks/>
          </p:cNvGrpSpPr>
          <p:nvPr/>
        </p:nvGrpSpPr>
        <p:grpSpPr bwMode="auto">
          <a:xfrm>
            <a:off x="457200" y="409575"/>
            <a:ext cx="4268788" cy="962025"/>
            <a:chOff x="288" y="258"/>
            <a:chExt cx="2689" cy="606"/>
          </a:xfrm>
        </p:grpSpPr>
        <p:pic>
          <p:nvPicPr>
            <p:cNvPr id="218126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12903" r="9677"/>
            <a:stretch>
              <a:fillRect/>
            </a:stretch>
          </p:blipFill>
          <p:spPr bwMode="auto">
            <a:xfrm>
              <a:off x="288" y="288"/>
              <a:ext cx="576" cy="576"/>
            </a:xfrm>
            <a:prstGeom prst="rect">
              <a:avLst/>
            </a:prstGeom>
            <a:noFill/>
          </p:spPr>
        </p:pic>
        <p:sp>
          <p:nvSpPr>
            <p:cNvPr id="218127" name="Text Box 15"/>
            <p:cNvSpPr txBox="1">
              <a:spLocks noChangeArrowheads="1"/>
            </p:cNvSpPr>
            <p:nvPr/>
          </p:nvSpPr>
          <p:spPr bwMode="auto">
            <a:xfrm>
              <a:off x="846" y="258"/>
              <a:ext cx="21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Expanding Networks: </a:t>
              </a:r>
              <a:b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2400" b="1">
                  <a:solidFill>
                    <a:srgbClr val="995C0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Religions</a:t>
              </a:r>
              <a:endParaRPr lang="en-US" sz="2400">
                <a:solidFill>
                  <a:srgbClr val="995C0C"/>
                </a:solidFill>
              </a:endParaRPr>
            </a:p>
          </p:txBody>
        </p:sp>
      </p:grpSp>
      <p:pic>
        <p:nvPicPr>
          <p:cNvPr id="218128" name="Picture 16" descr="mundo-lef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0000">
            <a:off x="6934200" y="2971800"/>
            <a:ext cx="1828800" cy="1820863"/>
          </a:xfrm>
          <a:prstGeom prst="rect">
            <a:avLst/>
          </a:prstGeom>
          <a:noFill/>
        </p:spPr>
      </p:pic>
      <p:sp>
        <p:nvSpPr>
          <p:cNvPr id="218129" name="AutoShape 17"/>
          <p:cNvSpPr>
            <a:spLocks noChangeArrowheads="1"/>
          </p:cNvSpPr>
          <p:nvPr/>
        </p:nvSpPr>
        <p:spPr bwMode="auto">
          <a:xfrm>
            <a:off x="4343400" y="228600"/>
            <a:ext cx="4572000" cy="2362200"/>
          </a:xfrm>
          <a:prstGeom prst="wedgeEllipseCallout">
            <a:avLst>
              <a:gd name="adj1" fmla="val 16773"/>
              <a:gd name="adj2" fmla="val 69625"/>
            </a:avLst>
          </a:prstGeom>
          <a:solidFill>
            <a:schemeClr val="bg1"/>
          </a:solidFill>
          <a:ln w="9525" algn="ctr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solidFill>
                  <a:srgbClr val="0A56A4"/>
                </a:solidFill>
              </a:rPr>
              <a:t>What is a world religion? It’s a belief system that embraces people of differing languages and cultural traditions. Religions that spread during Big Era Four were: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  <p:bldP spid="218116" grpId="0"/>
      <p:bldP spid="218117" grpId="0"/>
      <p:bldP spid="218118" grpId="0"/>
      <p:bldP spid="218129" grpId="0" animBg="1"/>
      <p:bldP spid="21812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7FA4-C379-4F15-B6F7-D5F08A78FA04}" type="slidenum">
              <a:rPr lang="en-US"/>
              <a:pPr/>
              <a:t>29</a:t>
            </a:fld>
            <a:endParaRPr lang="en-US"/>
          </a:p>
        </p:txBody>
      </p:sp>
      <p:pic>
        <p:nvPicPr>
          <p:cNvPr id="24781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4287" t="9142" r="14287" b="9142"/>
          <a:stretch>
            <a:fillRect/>
          </a:stretch>
        </p:blipFill>
        <p:spPr>
          <a:xfrm>
            <a:off x="3200400" y="381000"/>
            <a:ext cx="5484813" cy="5494338"/>
          </a:xfrm>
          <a:noFill/>
          <a:ln/>
        </p:spPr>
      </p:pic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2651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of World </a:t>
            </a:r>
          </a:p>
          <a:p>
            <a:pPr algn="ctr"/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Religions</a:t>
            </a:r>
          </a:p>
          <a:p>
            <a:pPr algn="ctr"/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Big Era Four</a:t>
            </a:r>
          </a:p>
        </p:txBody>
      </p:sp>
      <p:sp>
        <p:nvSpPr>
          <p:cNvPr id="247815" name="AutoShape 7"/>
          <p:cNvSpPr>
            <a:spLocks noChangeArrowheads="1"/>
          </p:cNvSpPr>
          <p:nvPr/>
        </p:nvSpPr>
        <p:spPr bwMode="auto">
          <a:xfrm>
            <a:off x="1676400" y="15240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4" name="AutoShape 16"/>
          <p:cNvSpPr>
            <a:spLocks noChangeArrowheads="1"/>
          </p:cNvSpPr>
          <p:nvPr/>
        </p:nvSpPr>
        <p:spPr bwMode="auto">
          <a:xfrm>
            <a:off x="1676400" y="23622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5" name="AutoShape 17"/>
          <p:cNvSpPr>
            <a:spLocks noChangeArrowheads="1"/>
          </p:cNvSpPr>
          <p:nvPr/>
        </p:nvSpPr>
        <p:spPr bwMode="auto">
          <a:xfrm>
            <a:off x="1676400" y="3124200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228600" y="1397000"/>
            <a:ext cx="1441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5C0C"/>
                </a:solidFill>
              </a:rPr>
              <a:t>Hinduism</a:t>
            </a:r>
          </a:p>
          <a:p>
            <a:r>
              <a:rPr lang="en-US" sz="1200" b="1">
                <a:solidFill>
                  <a:srgbClr val="995C0C"/>
                </a:solidFill>
              </a:rPr>
              <a:t>From lst</a:t>
            </a:r>
          </a:p>
          <a:p>
            <a:r>
              <a:rPr lang="en-US" sz="1200" b="1">
                <a:solidFill>
                  <a:srgbClr val="995C0C"/>
                </a:solidFill>
              </a:rPr>
              <a:t>millennium BCE </a:t>
            </a:r>
          </a:p>
          <a:p>
            <a:endParaRPr lang="en-US" sz="1200" b="1">
              <a:solidFill>
                <a:srgbClr val="995C0C"/>
              </a:solidFill>
            </a:endParaRPr>
          </a:p>
          <a:p>
            <a:r>
              <a:rPr lang="en-US" b="1">
                <a:solidFill>
                  <a:srgbClr val="995C0C"/>
                </a:solidFill>
              </a:rPr>
              <a:t>Buddhism</a:t>
            </a:r>
          </a:p>
          <a:p>
            <a:r>
              <a:rPr lang="en-US" sz="1200" b="1">
                <a:solidFill>
                  <a:srgbClr val="995C0C"/>
                </a:solidFill>
              </a:rPr>
              <a:t>From 5</a:t>
            </a:r>
            <a:r>
              <a:rPr lang="en-US" sz="1200" b="1" baseline="30000">
                <a:solidFill>
                  <a:srgbClr val="995C0C"/>
                </a:solidFill>
              </a:rPr>
              <a:t>th</a:t>
            </a:r>
            <a:r>
              <a:rPr lang="en-US" sz="1200" b="1">
                <a:solidFill>
                  <a:srgbClr val="995C0C"/>
                </a:solidFill>
              </a:rPr>
              <a:t> century</a:t>
            </a:r>
          </a:p>
          <a:p>
            <a:r>
              <a:rPr lang="en-US" sz="1200" b="1">
                <a:solidFill>
                  <a:srgbClr val="995C0C"/>
                </a:solidFill>
              </a:rPr>
              <a:t>BCE</a:t>
            </a:r>
          </a:p>
          <a:p>
            <a:endParaRPr lang="en-US" sz="1200" b="1">
              <a:solidFill>
                <a:srgbClr val="995C0C"/>
              </a:solidFill>
            </a:endParaRPr>
          </a:p>
          <a:p>
            <a:r>
              <a:rPr lang="en-US" b="1">
                <a:solidFill>
                  <a:srgbClr val="995C0C"/>
                </a:solidFill>
              </a:rPr>
              <a:t>Christianity</a:t>
            </a:r>
          </a:p>
          <a:p>
            <a:r>
              <a:rPr lang="en-US" sz="1200" b="1">
                <a:solidFill>
                  <a:srgbClr val="995C0C"/>
                </a:solidFill>
              </a:rPr>
              <a:t>From 1</a:t>
            </a:r>
            <a:r>
              <a:rPr lang="en-US" sz="1200" b="1" baseline="30000">
                <a:solidFill>
                  <a:srgbClr val="995C0C"/>
                </a:solidFill>
              </a:rPr>
              <a:t>st</a:t>
            </a:r>
            <a:r>
              <a:rPr lang="en-US" sz="1200" b="1">
                <a:solidFill>
                  <a:srgbClr val="995C0C"/>
                </a:solidFill>
              </a:rPr>
              <a:t> century</a:t>
            </a:r>
          </a:p>
          <a:p>
            <a:r>
              <a:rPr lang="en-US" sz="1200" b="1">
                <a:solidFill>
                  <a:srgbClr val="995C0C"/>
                </a:solidFill>
              </a:rPr>
              <a:t>CE</a:t>
            </a:r>
          </a:p>
        </p:txBody>
      </p:sp>
      <p:sp>
        <p:nvSpPr>
          <p:cNvPr id="247828" name="AutoShape 20"/>
          <p:cNvSpPr>
            <a:spLocks noChangeArrowheads="1"/>
          </p:cNvSpPr>
          <p:nvPr/>
        </p:nvSpPr>
        <p:spPr bwMode="auto">
          <a:xfrm rot="792298">
            <a:off x="6858000" y="35814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AutoShape 21"/>
          <p:cNvSpPr>
            <a:spLocks noChangeArrowheads="1"/>
          </p:cNvSpPr>
          <p:nvPr/>
        </p:nvSpPr>
        <p:spPr bwMode="auto">
          <a:xfrm rot="35402029">
            <a:off x="5988843" y="31551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AutoShape 22"/>
          <p:cNvSpPr>
            <a:spLocks noChangeArrowheads="1"/>
          </p:cNvSpPr>
          <p:nvPr/>
        </p:nvSpPr>
        <p:spPr bwMode="auto">
          <a:xfrm rot="-2877068">
            <a:off x="6446043" y="31551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AutoShape 23"/>
          <p:cNvSpPr>
            <a:spLocks noChangeArrowheads="1"/>
          </p:cNvSpPr>
          <p:nvPr/>
        </p:nvSpPr>
        <p:spPr bwMode="auto">
          <a:xfrm rot="5690743">
            <a:off x="6217443" y="36885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AutoShape 25"/>
          <p:cNvSpPr>
            <a:spLocks noChangeArrowheads="1"/>
          </p:cNvSpPr>
          <p:nvPr/>
        </p:nvSpPr>
        <p:spPr bwMode="auto">
          <a:xfrm rot="5179739">
            <a:off x="6369843" y="37647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AutoShape 26"/>
          <p:cNvSpPr>
            <a:spLocks noChangeArrowheads="1"/>
          </p:cNvSpPr>
          <p:nvPr/>
        </p:nvSpPr>
        <p:spPr bwMode="auto">
          <a:xfrm rot="-2027911">
            <a:off x="7086600" y="25908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AutoShape 27"/>
          <p:cNvSpPr>
            <a:spLocks noChangeArrowheads="1"/>
          </p:cNvSpPr>
          <p:nvPr/>
        </p:nvSpPr>
        <p:spPr bwMode="auto">
          <a:xfrm>
            <a:off x="6477000" y="27432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AutoShape 28"/>
          <p:cNvSpPr>
            <a:spLocks noChangeArrowheads="1"/>
          </p:cNvSpPr>
          <p:nvPr/>
        </p:nvSpPr>
        <p:spPr bwMode="auto">
          <a:xfrm rot="15324765">
            <a:off x="6217443" y="30027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AutoShape 29"/>
          <p:cNvSpPr>
            <a:spLocks noChangeArrowheads="1"/>
          </p:cNvSpPr>
          <p:nvPr/>
        </p:nvSpPr>
        <p:spPr bwMode="auto">
          <a:xfrm rot="460327">
            <a:off x="7162800" y="28956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AutoShape 30"/>
          <p:cNvSpPr>
            <a:spLocks noChangeArrowheads="1"/>
          </p:cNvSpPr>
          <p:nvPr/>
        </p:nvSpPr>
        <p:spPr bwMode="auto">
          <a:xfrm rot="2653214" flipH="1">
            <a:off x="3922713" y="2401888"/>
            <a:ext cx="519112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AutoShape 31"/>
          <p:cNvSpPr>
            <a:spLocks noChangeArrowheads="1"/>
          </p:cNvSpPr>
          <p:nvPr/>
        </p:nvSpPr>
        <p:spPr bwMode="auto">
          <a:xfrm>
            <a:off x="4876800" y="2819400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AutoShape 32"/>
          <p:cNvSpPr>
            <a:spLocks noChangeArrowheads="1"/>
          </p:cNvSpPr>
          <p:nvPr/>
        </p:nvSpPr>
        <p:spPr bwMode="auto">
          <a:xfrm rot="15737060" flipH="1">
            <a:off x="4609306" y="3620294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AutoShape 33"/>
          <p:cNvSpPr>
            <a:spLocks noChangeArrowheads="1"/>
          </p:cNvSpPr>
          <p:nvPr/>
        </p:nvSpPr>
        <p:spPr bwMode="auto">
          <a:xfrm rot="17573732" flipH="1">
            <a:off x="4456906" y="3086894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AutoShape 34"/>
          <p:cNvSpPr>
            <a:spLocks noChangeArrowheads="1"/>
          </p:cNvSpPr>
          <p:nvPr/>
        </p:nvSpPr>
        <p:spPr bwMode="auto">
          <a:xfrm rot="3245699" flipH="1">
            <a:off x="4344195" y="2513806"/>
            <a:ext cx="519112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AutoShape 35"/>
          <p:cNvSpPr>
            <a:spLocks noChangeArrowheads="1"/>
          </p:cNvSpPr>
          <p:nvPr/>
        </p:nvSpPr>
        <p:spPr bwMode="auto">
          <a:xfrm rot="16200000">
            <a:off x="4228306" y="1791494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AutoShape 36"/>
          <p:cNvSpPr>
            <a:spLocks noChangeArrowheads="1"/>
          </p:cNvSpPr>
          <p:nvPr/>
        </p:nvSpPr>
        <p:spPr bwMode="auto">
          <a:xfrm rot="4510120" flipH="1">
            <a:off x="4533106" y="2477294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AutoShape 37"/>
          <p:cNvSpPr>
            <a:spLocks noChangeArrowheads="1"/>
          </p:cNvSpPr>
          <p:nvPr/>
        </p:nvSpPr>
        <p:spPr bwMode="auto">
          <a:xfrm rot="2872690" flipH="1">
            <a:off x="5912643" y="27741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AutoShape 38"/>
          <p:cNvSpPr>
            <a:spLocks noChangeArrowheads="1"/>
          </p:cNvSpPr>
          <p:nvPr/>
        </p:nvSpPr>
        <p:spPr bwMode="auto">
          <a:xfrm rot="3487590">
            <a:off x="6979443" y="3155157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AutoShape 39"/>
          <p:cNvSpPr>
            <a:spLocks noChangeArrowheads="1"/>
          </p:cNvSpPr>
          <p:nvPr/>
        </p:nvSpPr>
        <p:spPr bwMode="auto">
          <a:xfrm rot="2101337" flipH="1">
            <a:off x="4038600" y="2057400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Text Box 40"/>
          <p:cNvSpPr txBox="1">
            <a:spLocks noChangeArrowheads="1"/>
          </p:cNvSpPr>
          <p:nvPr/>
        </p:nvSpPr>
        <p:spPr bwMode="auto">
          <a:xfrm>
            <a:off x="228600" y="3810000"/>
            <a:ext cx="171608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5C0C"/>
                </a:solidFill>
              </a:rPr>
              <a:t>Judaism</a:t>
            </a:r>
          </a:p>
          <a:p>
            <a:r>
              <a:rPr lang="en-US" sz="1200" b="1">
                <a:solidFill>
                  <a:srgbClr val="995C0C"/>
                </a:solidFill>
              </a:rPr>
              <a:t>Communities</a:t>
            </a:r>
          </a:p>
          <a:p>
            <a:r>
              <a:rPr lang="en-US" sz="1200" b="1">
                <a:solidFill>
                  <a:srgbClr val="995C0C"/>
                </a:solidFill>
              </a:rPr>
              <a:t>scattered widely in</a:t>
            </a:r>
          </a:p>
          <a:p>
            <a:r>
              <a:rPr lang="en-US" sz="1200" b="1">
                <a:solidFill>
                  <a:srgbClr val="995C0C"/>
                </a:solidFill>
              </a:rPr>
              <a:t>Southwest Asia, </a:t>
            </a:r>
          </a:p>
          <a:p>
            <a:r>
              <a:rPr lang="en-US" sz="1200" b="1">
                <a:solidFill>
                  <a:srgbClr val="995C0C"/>
                </a:solidFill>
              </a:rPr>
              <a:t>Northern Africa, and</a:t>
            </a:r>
          </a:p>
          <a:p>
            <a:r>
              <a:rPr lang="en-US" sz="1200" b="1">
                <a:solidFill>
                  <a:srgbClr val="995C0C"/>
                </a:solidFill>
              </a:rPr>
              <a:t>Europe, especially </a:t>
            </a:r>
          </a:p>
          <a:p>
            <a:r>
              <a:rPr lang="en-US" sz="1200" b="1">
                <a:solidFill>
                  <a:srgbClr val="995C0C"/>
                </a:solidFill>
              </a:rPr>
              <a:t>from the first century</a:t>
            </a:r>
          </a:p>
          <a:p>
            <a:r>
              <a:rPr lang="en-US" sz="1200" b="1">
                <a:solidFill>
                  <a:srgbClr val="995C0C"/>
                </a:solidFill>
              </a:rPr>
              <a:t>CE.</a:t>
            </a:r>
          </a:p>
        </p:txBody>
      </p:sp>
      <p:sp>
        <p:nvSpPr>
          <p:cNvPr id="247851" name="Text Box 43"/>
          <p:cNvSpPr txBox="1">
            <a:spLocks noChangeArrowheads="1"/>
          </p:cNvSpPr>
          <p:nvPr/>
        </p:nvSpPr>
        <p:spPr bwMode="auto">
          <a:xfrm>
            <a:off x="3200400" y="5562600"/>
            <a:ext cx="327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Outline Map: Microsoft Encarta Reference Library 2002</a:t>
            </a:r>
          </a:p>
        </p:txBody>
      </p:sp>
      <p:sp>
        <p:nvSpPr>
          <p:cNvPr id="247852" name="AutoShape 44"/>
          <p:cNvSpPr>
            <a:spLocks noChangeArrowheads="1"/>
          </p:cNvSpPr>
          <p:nvPr/>
        </p:nvSpPr>
        <p:spPr bwMode="auto">
          <a:xfrm rot="-1154860">
            <a:off x="7162800" y="2286000"/>
            <a:ext cx="519113" cy="152400"/>
          </a:xfrm>
          <a:prstGeom prst="rightArrow">
            <a:avLst>
              <a:gd name="adj1" fmla="val 50000"/>
              <a:gd name="adj2" fmla="val 851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53" name="AutoShape 45"/>
          <p:cNvSpPr>
            <a:spLocks noChangeArrowheads="1"/>
          </p:cNvSpPr>
          <p:nvPr/>
        </p:nvSpPr>
        <p:spPr bwMode="auto">
          <a:xfrm rot="-1941471">
            <a:off x="5562600" y="2514600"/>
            <a:ext cx="519113" cy="136525"/>
          </a:xfrm>
          <a:prstGeom prst="rightArrow">
            <a:avLst>
              <a:gd name="adj1" fmla="val 50000"/>
              <a:gd name="adj2" fmla="val 95058"/>
            </a:avLst>
          </a:prstGeom>
          <a:solidFill>
            <a:srgbClr val="0A56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/>
      <p:bldP spid="247815" grpId="0" animBg="1"/>
      <p:bldP spid="247824" grpId="0" animBg="1"/>
      <p:bldP spid="247825" grpId="0" animBg="1"/>
      <p:bldP spid="247826" grpId="0"/>
      <p:bldP spid="247828" grpId="0" animBg="1"/>
      <p:bldP spid="247829" grpId="0" animBg="1"/>
      <p:bldP spid="247830" grpId="0" animBg="1"/>
      <p:bldP spid="247831" grpId="0" animBg="1"/>
      <p:bldP spid="247833" grpId="0" animBg="1"/>
      <p:bldP spid="247834" grpId="0" animBg="1"/>
      <p:bldP spid="247835" grpId="0" animBg="1"/>
      <p:bldP spid="247836" grpId="0" animBg="1"/>
      <p:bldP spid="247837" grpId="0" animBg="1"/>
      <p:bldP spid="247838" grpId="0" animBg="1"/>
      <p:bldP spid="247839" grpId="0" animBg="1"/>
      <p:bldP spid="247840" grpId="0" animBg="1"/>
      <p:bldP spid="247841" grpId="0" animBg="1"/>
      <p:bldP spid="247842" grpId="0" animBg="1"/>
      <p:bldP spid="247843" grpId="0" animBg="1"/>
      <p:bldP spid="247844" grpId="0" animBg="1"/>
      <p:bldP spid="247845" grpId="0" animBg="1"/>
      <p:bldP spid="247846" grpId="0" animBg="1"/>
      <p:bldP spid="247847" grpId="0" animBg="1"/>
      <p:bldP spid="247848" grpId="0"/>
      <p:bldP spid="247852" grpId="0" animBg="1"/>
      <p:bldP spid="2478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35B9-B2B4-4DC8-B84B-41D36C983563}" type="slidenum">
              <a:rPr lang="en-US"/>
              <a:pPr/>
              <a:t>3</a:t>
            </a:fld>
            <a:endParaRPr lang="en-US"/>
          </a:p>
        </p:txBody>
      </p:sp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5791200" y="827088"/>
            <a:ext cx="3282950" cy="1382712"/>
          </a:xfrm>
          <a:prstGeom prst="cloudCallout">
            <a:avLst>
              <a:gd name="adj1" fmla="val 4157"/>
              <a:gd name="adj2" fmla="val 144028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A56A4"/>
                </a:solidFill>
              </a:rPr>
              <a:t>What caused this surge in population?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8213"/>
            <a:ext cx="5575300" cy="3659187"/>
          </a:xfrm>
          <a:prstGeom prst="rect">
            <a:avLst/>
          </a:prstGeom>
          <a:noFill/>
        </p:spPr>
      </p:pic>
      <p:pic>
        <p:nvPicPr>
          <p:cNvPr id="181256" name="Picture 8" descr="mundo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000">
            <a:off x="6705600" y="3810000"/>
            <a:ext cx="1836738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3ABB-83AD-4617-9089-109CCC4D9B6B}" type="slidenum">
              <a:rPr lang="en-US"/>
              <a:pPr/>
              <a:t>4</a:t>
            </a:fld>
            <a:endParaRPr lang="en-US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/>
          <a:srcRect l="2150" r="2150" b="5031"/>
          <a:stretch>
            <a:fillRect/>
          </a:stretch>
        </p:blipFill>
        <p:spPr bwMode="auto">
          <a:xfrm>
            <a:off x="495300" y="3124200"/>
            <a:ext cx="8153400" cy="320675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4191000" y="977900"/>
            <a:ext cx="449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Afroeurasia, iron axes, hoes, spades, and plows enabled farmers to clear and cultivate millions of acres never before used for farming.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304800" y="2501900"/>
            <a:ext cx="2514600" cy="1320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752600" y="1019175"/>
            <a:ext cx="2057400" cy="1089025"/>
          </a:xfrm>
          <a:prstGeom prst="wedgeRoundRectCallout">
            <a:avLst>
              <a:gd name="adj1" fmla="val -49153"/>
              <a:gd name="adj2" fmla="val 135569"/>
              <a:gd name="adj3" fmla="val 16667"/>
            </a:avLst>
          </a:prstGeom>
          <a:solidFill>
            <a:schemeClr val="bg1"/>
          </a:solidFill>
          <a:ln w="9525">
            <a:solidFill>
              <a:srgbClr val="CD7C1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995C0C"/>
                </a:solidFill>
              </a:rPr>
              <a:t>#1 </a:t>
            </a:r>
          </a:p>
          <a:p>
            <a:pPr algn="ctr" eaLnBrk="0" hangingPunct="0"/>
            <a:r>
              <a:rPr lang="en-US" sz="2000" b="1">
                <a:solidFill>
                  <a:srgbClr val="995C0C"/>
                </a:solidFill>
              </a:rPr>
              <a:t>The invention of iron!</a:t>
            </a:r>
            <a:endParaRPr lang="en-US" sz="2000" b="1"/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228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7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E262-B46A-4C35-8EF6-BCECFD7F7F54}" type="slidenum">
              <a:rPr lang="en-US"/>
              <a:pPr/>
              <a:t>5</a:t>
            </a:fld>
            <a:endParaRPr lang="en-US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0" y="1604963"/>
            <a:ext cx="5861050" cy="4110037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14300" y="1606550"/>
            <a:ext cx="2514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Farming and pastoral nomadism replaced hunting and gathering in some regions.</a:t>
            </a:r>
          </a:p>
          <a:p>
            <a:pPr eaLnBrk="0" hangingPunct="0"/>
            <a:endParaRPr lang="en-US" sz="2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4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moved into previously uninhabited areas.</a:t>
            </a: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4114800" y="1019175"/>
            <a:ext cx="3111500" cy="1089025"/>
          </a:xfrm>
          <a:prstGeom prst="wedgeRoundRectCallout">
            <a:avLst>
              <a:gd name="adj1" fmla="val 6380"/>
              <a:gd name="adj2" fmla="val 121519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CD7C1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995C0C"/>
                </a:solidFill>
              </a:rPr>
              <a:t>#2 </a:t>
            </a:r>
          </a:p>
          <a:p>
            <a:pPr algn="ctr" eaLnBrk="0" hangingPunct="0"/>
            <a:r>
              <a:rPr lang="en-US" sz="2000" b="1">
                <a:solidFill>
                  <a:srgbClr val="995C0C"/>
                </a:solidFill>
              </a:rPr>
              <a:t>Farming and pastoral nomadism!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33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 advAuto="1000"/>
      <p:bldP spid="1833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87BE-EBE0-4A21-A94C-C2D27C4B01A7}" type="slidenum">
              <a:rPr lang="en-US"/>
              <a:pPr/>
              <a:t>6</a:t>
            </a:fld>
            <a:endParaRPr lang="en-US"/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 b="12659"/>
          <a:stretch>
            <a:fillRect/>
          </a:stretch>
        </p:blipFill>
        <p:spPr bwMode="auto">
          <a:xfrm>
            <a:off x="4579938" y="914400"/>
            <a:ext cx="4106862" cy="5257800"/>
          </a:xfrm>
          <a:prstGeom prst="rect">
            <a:avLst/>
          </a:prstGeom>
          <a:noFill/>
          <a:ln w="76200" cmpd="tri" algn="ctr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84324" name="AutoShape 4"/>
          <p:cNvSpPr>
            <a:spLocks noChangeArrowheads="1"/>
          </p:cNvSpPr>
          <p:nvPr/>
        </p:nvSpPr>
        <p:spPr bwMode="auto">
          <a:xfrm flipH="1">
            <a:off x="1685925" y="1112838"/>
            <a:ext cx="3343275" cy="2925762"/>
          </a:xfrm>
          <a:prstGeom prst="wedgeEllipseCallout">
            <a:avLst>
              <a:gd name="adj1" fmla="val 30958"/>
              <a:gd name="adj2" fmla="val 98505"/>
            </a:avLst>
          </a:prstGeom>
          <a:solidFill>
            <a:schemeClr val="bg1"/>
          </a:solidFill>
          <a:ln w="9525" algn="ctr">
            <a:solidFill>
              <a:srgbClr val="0A56A4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>
                <a:solidFill>
                  <a:srgbClr val="0A56A4"/>
                </a:solidFill>
              </a:rPr>
              <a:t>#3</a:t>
            </a:r>
          </a:p>
          <a:p>
            <a:pPr algn="ctr"/>
            <a:r>
              <a:rPr lang="en-US" sz="2400" b="1">
                <a:solidFill>
                  <a:srgbClr val="0A56A4"/>
                </a:solidFill>
              </a:rPr>
              <a:t>Improved species of crops produced more food per acre!</a:t>
            </a:r>
            <a:endParaRPr lang="en-US" sz="2000" b="1">
              <a:solidFill>
                <a:srgbClr val="0A56A4"/>
              </a:solidFill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  <p:pic>
        <p:nvPicPr>
          <p:cNvPr id="184330" name="Picture 10" descr="mundo-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00000">
            <a:off x="457200" y="4343400"/>
            <a:ext cx="1828800" cy="1820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2F4B-6A73-4D26-BDB7-D12EE1188762}" type="slidenum">
              <a:rPr lang="en-US"/>
              <a:pPr/>
              <a:t>7</a:t>
            </a:fld>
            <a:endParaRPr lang="en-US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749675" cy="2830513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85347" name="AutoShape 3"/>
          <p:cNvSpPr>
            <a:spLocks noChangeArrowheads="1"/>
          </p:cNvSpPr>
          <p:nvPr/>
        </p:nvSpPr>
        <p:spPr bwMode="auto">
          <a:xfrm flipH="1">
            <a:off x="1600200" y="1484313"/>
            <a:ext cx="2870200" cy="1679575"/>
          </a:xfrm>
          <a:prstGeom prst="wedgeRoundRectCallout">
            <a:avLst>
              <a:gd name="adj1" fmla="val -79204"/>
              <a:gd name="adj2" fmla="val 22157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CD7C1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995C0C"/>
                </a:solidFill>
              </a:rPr>
              <a:t>#4</a:t>
            </a:r>
          </a:p>
          <a:p>
            <a:pPr algn="ctr"/>
            <a:r>
              <a:rPr lang="en-US" sz="2400" b="1">
                <a:solidFill>
                  <a:srgbClr val="995C0C"/>
                </a:solidFill>
              </a:rPr>
              <a:t>Horses and camels were used for work! 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4" cstate="print"/>
          <a:srcRect b="6435"/>
          <a:stretch>
            <a:fillRect/>
          </a:stretch>
        </p:blipFill>
        <p:spPr bwMode="auto">
          <a:xfrm>
            <a:off x="838200" y="3498850"/>
            <a:ext cx="3276600" cy="304165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  <a:effectLst/>
        </p:spPr>
      </p:pic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4800600" y="4165600"/>
            <a:ext cx="2895600" cy="1679575"/>
          </a:xfrm>
          <a:prstGeom prst="wedgeRoundRectCallout">
            <a:avLst>
              <a:gd name="adj1" fmla="val -85417"/>
              <a:gd name="adj2" fmla="val 77032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CD7C1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995C0C"/>
                </a:solidFill>
              </a:rPr>
              <a:t>#4</a:t>
            </a:r>
          </a:p>
          <a:p>
            <a:pPr algn="ctr"/>
            <a:r>
              <a:rPr lang="en-US" sz="2400" b="1">
                <a:solidFill>
                  <a:srgbClr val="995C0C"/>
                </a:solidFill>
              </a:rPr>
              <a:t>Work animals made farms more productive.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 autoUpdateAnimBg="0"/>
      <p:bldP spid="18534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5EBD-29C6-44C1-90F4-F8A18DA37FA9}" type="slidenum">
              <a:rPr lang="en-US"/>
              <a:pPr/>
              <a:t>8</a:t>
            </a:fld>
            <a:endParaRPr lang="en-US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 l="28571" r="16327" b="2249"/>
          <a:stretch>
            <a:fillRect/>
          </a:stretch>
        </p:blipFill>
        <p:spPr bwMode="auto">
          <a:xfrm>
            <a:off x="4572000" y="1066800"/>
            <a:ext cx="4114800" cy="5257800"/>
          </a:xfrm>
          <a:prstGeom prst="rect">
            <a:avLst/>
          </a:prstGeom>
          <a:noFill/>
          <a:ln w="76200" cmpd="tri">
            <a:solidFill>
              <a:srgbClr val="CD7C11"/>
            </a:solidFill>
            <a:miter lim="800000"/>
            <a:headEnd/>
            <a:tailEnd/>
          </a:ln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396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connected to the build-up of natural immunities to local infectious diseases.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585788" y="3748088"/>
            <a:ext cx="3529012" cy="1973262"/>
          </a:xfrm>
          <a:prstGeom prst="cloudCallout">
            <a:avLst>
              <a:gd name="adj1" fmla="val 78162"/>
              <a:gd name="adj2" fmla="val 53218"/>
            </a:avLst>
          </a:prstGeom>
          <a:solidFill>
            <a:schemeClr val="bg1"/>
          </a:solidFill>
          <a:ln w="9525">
            <a:solidFill>
              <a:srgbClr val="CD7C1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995C0C"/>
                </a:solidFill>
              </a:rPr>
              <a:t>#5</a:t>
            </a:r>
          </a:p>
          <a:p>
            <a:pPr algn="ctr"/>
            <a:r>
              <a:rPr lang="en-US" sz="2000" b="1">
                <a:solidFill>
                  <a:srgbClr val="995C0C"/>
                </a:solidFill>
              </a:rPr>
              <a:t>People now lived in denser populations!</a:t>
            </a:r>
            <a:r>
              <a:rPr lang="en-US" b="1">
                <a:solidFill>
                  <a:srgbClr val="995C0C"/>
                </a:solidFill>
              </a:rPr>
              <a:t> 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371600" y="381000"/>
            <a:ext cx="405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63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6406-9F8D-4751-BA1E-41DB7A51DEC3}" type="slidenum">
              <a:rPr lang="en-US"/>
              <a:pPr/>
              <a:t>9</a:t>
            </a:fld>
            <a:endParaRPr lang="en-US"/>
          </a:p>
        </p:txBody>
      </p:sp>
      <p:sp>
        <p:nvSpPr>
          <p:cNvPr id="188418" name="AutoShape 2"/>
          <p:cNvSpPr>
            <a:spLocks noChangeArrowheads="1"/>
          </p:cNvSpPr>
          <p:nvPr/>
        </p:nvSpPr>
        <p:spPr bwMode="auto">
          <a:xfrm>
            <a:off x="5715000" y="222250"/>
            <a:ext cx="3282950" cy="1687513"/>
          </a:xfrm>
          <a:prstGeom prst="cloudCallout">
            <a:avLst>
              <a:gd name="adj1" fmla="val 6046"/>
              <a:gd name="adj2" fmla="val 155361"/>
            </a:avLst>
          </a:prstGeom>
          <a:solidFill>
            <a:schemeClr val="bg1"/>
          </a:solidFill>
          <a:ln w="9525">
            <a:solidFill>
              <a:srgbClr val="0A56A4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rgbClr val="0A56A4"/>
                </a:solidFill>
              </a:rPr>
              <a:t>What were the outcomes of population growth?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1343025" y="409575"/>
            <a:ext cx="2932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Growth</a:t>
            </a:r>
          </a:p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Outcomes</a:t>
            </a:r>
          </a:p>
          <a:p>
            <a:r>
              <a:rPr lang="en-US" sz="2400" b="1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>
              <a:solidFill>
                <a:srgbClr val="995C0C"/>
              </a:solidFill>
            </a:endParaRPr>
          </a:p>
        </p:txBody>
      </p:sp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4525"/>
            <a:ext cx="5791200" cy="3800475"/>
          </a:xfrm>
          <a:prstGeom prst="rect">
            <a:avLst/>
          </a:prstGeom>
          <a:noFill/>
        </p:spPr>
      </p:pic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914400" cy="914400"/>
          </a:xfrm>
          <a:prstGeom prst="rect">
            <a:avLst/>
          </a:prstGeom>
          <a:noFill/>
        </p:spPr>
      </p:pic>
      <p:pic>
        <p:nvPicPr>
          <p:cNvPr id="188426" name="Picture 10" descr="mundo-le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000">
            <a:off x="6629400" y="3886200"/>
            <a:ext cx="1836738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D7C1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D7C1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1136</Words>
  <Application>Microsoft Office PowerPoint</Application>
  <PresentationFormat>On-screen Show (4:3)</PresentationFormat>
  <Paragraphs>237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One</dc:title>
  <dc:creator>Eric L. Tremmel</dc:creator>
  <cp:lastModifiedBy>Anthony Salciccioli</cp:lastModifiedBy>
  <cp:revision>1103</cp:revision>
  <dcterms:created xsi:type="dcterms:W3CDTF">2002-10-01T17:33:42Z</dcterms:created>
  <dcterms:modified xsi:type="dcterms:W3CDTF">2017-10-23T20:34:09Z</dcterms:modified>
</cp:coreProperties>
</file>