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7" r:id="rId8"/>
    <p:sldId id="264" r:id="rId9"/>
    <p:sldId id="263" r:id="rId10"/>
    <p:sldId id="268" r:id="rId11"/>
    <p:sldId id="262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3649C6D-7E70-40D7-BD90-F1B558E477D8}" type="datetimeFigureOut">
              <a:rPr lang="en-US" smtClean="0"/>
              <a:t>5/8/2015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F26328C-5697-4DB5-B567-23FB374AB4C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6824" y="2133600"/>
            <a:ext cx="9144000" cy="740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Class Notes: Chemical </a:t>
            </a:r>
            <a:r>
              <a:rPr lang="en-US" sz="4000" b="1" u="sng" dirty="0" smtClean="0">
                <a:ea typeface="Calibri"/>
                <a:cs typeface="Times New Roman"/>
              </a:rPr>
              <a:t>Reactions</a:t>
            </a:r>
            <a:endParaRPr lang="en-US" sz="4000" b="1" u="sng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984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5535"/>
            <a:ext cx="9144000" cy="6007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u="sng" dirty="0">
                <a:ea typeface="Calibri"/>
                <a:cs typeface="Times New Roman"/>
              </a:rPr>
              <a:t>General equation:</a:t>
            </a:r>
            <a:r>
              <a:rPr lang="en-US" sz="4000" dirty="0">
                <a:ea typeface="Calibri"/>
                <a:cs typeface="Times New Roman"/>
              </a:rPr>
              <a:t> RS + TU </a:t>
            </a:r>
            <a:r>
              <a:rPr lang="en-US" sz="4000" dirty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 TS + RU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4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**</a:t>
            </a:r>
            <a:r>
              <a:rPr lang="en-US" sz="4000" dirty="0">
                <a:ea typeface="Calibri"/>
                <a:cs typeface="Times New Roman"/>
              </a:rPr>
              <a:t>Look for </a:t>
            </a:r>
            <a:r>
              <a:rPr lang="en-US" sz="4000" dirty="0" err="1">
                <a:ea typeface="Calibri"/>
                <a:cs typeface="Times New Roman"/>
              </a:rPr>
              <a:t>polyatomics</a:t>
            </a:r>
            <a:endParaRPr lang="en-US" sz="4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-list metallic products </a:t>
            </a:r>
            <a:r>
              <a:rPr lang="en-US" sz="4000" dirty="0" smtClean="0">
                <a:ea typeface="Calibri"/>
                <a:cs typeface="Times New Roman"/>
              </a:rPr>
              <a:t>first (positive ions)</a:t>
            </a:r>
            <a:endParaRPr lang="en-US" sz="4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-be sure </a:t>
            </a:r>
            <a:r>
              <a:rPr lang="en-US" sz="4000" dirty="0" smtClean="0">
                <a:ea typeface="Calibri"/>
                <a:cs typeface="Times New Roman"/>
              </a:rPr>
              <a:t>to cross over charges when creating new compounds</a:t>
            </a:r>
            <a:endParaRPr lang="en-US" sz="4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4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34636"/>
            <a:ext cx="9144000" cy="6202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V. </a:t>
            </a:r>
            <a:r>
              <a:rPr lang="en-US" sz="4000" b="1" u="sng" dirty="0" smtClean="0">
                <a:ea typeface="Calibri"/>
                <a:cs typeface="Times New Roman"/>
              </a:rPr>
              <a:t>Combustion </a:t>
            </a:r>
            <a:r>
              <a:rPr lang="en-US" sz="4000" b="1" u="sng" dirty="0">
                <a:ea typeface="Calibri"/>
                <a:cs typeface="Times New Roman"/>
              </a:rPr>
              <a:t>reaction </a:t>
            </a:r>
            <a:r>
              <a:rPr lang="en-US" sz="4000" dirty="0">
                <a:ea typeface="Calibri"/>
                <a:cs typeface="Times New Roman"/>
              </a:rPr>
              <a:t>= oxygen reacts with an organic compound to produce CO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 + H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O &amp; lots of </a:t>
            </a:r>
            <a:r>
              <a:rPr lang="en-US" sz="4000" dirty="0" smtClean="0">
                <a:ea typeface="Calibri"/>
                <a:cs typeface="Times New Roman"/>
              </a:rPr>
              <a:t>energy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**</a:t>
            </a:r>
            <a:r>
              <a:rPr lang="en-US" sz="4000" dirty="0">
                <a:ea typeface="Calibri"/>
                <a:cs typeface="Times New Roman"/>
              </a:rPr>
              <a:t>reactants = hydrocarbon (</a:t>
            </a:r>
            <a:r>
              <a:rPr lang="en-US" sz="4000" dirty="0" err="1">
                <a:ea typeface="Calibri"/>
                <a:cs typeface="Times New Roman"/>
              </a:rPr>
              <a:t>C</a:t>
            </a:r>
            <a:r>
              <a:rPr lang="en-US" sz="4000" baseline="-25000" dirty="0" err="1">
                <a:ea typeface="Calibri"/>
                <a:cs typeface="Times New Roman"/>
              </a:rPr>
              <a:t>x</a:t>
            </a:r>
            <a:r>
              <a:rPr lang="en-US" sz="4000" dirty="0" err="1">
                <a:ea typeface="Calibri"/>
                <a:cs typeface="Times New Roman"/>
              </a:rPr>
              <a:t>H</a:t>
            </a:r>
            <a:r>
              <a:rPr lang="en-US" sz="4000" baseline="-25000" dirty="0" err="1">
                <a:ea typeface="Calibri"/>
                <a:cs typeface="Times New Roman"/>
              </a:rPr>
              <a:t>y</a:t>
            </a:r>
            <a:r>
              <a:rPr lang="en-US" sz="4000" dirty="0">
                <a:ea typeface="Calibri"/>
                <a:cs typeface="Times New Roman"/>
              </a:rPr>
              <a:t>) + </a:t>
            </a:r>
            <a:r>
              <a:rPr lang="en-US" sz="4000" dirty="0" smtClean="0">
                <a:ea typeface="Calibri"/>
                <a:cs typeface="Times New Roman"/>
              </a:rPr>
              <a:t>O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endParaRPr lang="en-US" sz="4000" dirty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**Products </a:t>
            </a:r>
            <a:r>
              <a:rPr lang="en-US" sz="4000" dirty="0">
                <a:ea typeface="Calibri"/>
                <a:cs typeface="Times New Roman"/>
              </a:rPr>
              <a:t>= </a:t>
            </a:r>
            <a:r>
              <a:rPr lang="en-US" sz="4000" dirty="0" smtClean="0">
                <a:ea typeface="Calibri"/>
                <a:cs typeface="Times New Roman"/>
              </a:rPr>
              <a:t>CO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r>
              <a:rPr lang="en-US" sz="4000" dirty="0" smtClean="0">
                <a:ea typeface="Calibri"/>
                <a:cs typeface="Times New Roman"/>
              </a:rPr>
              <a:t> </a:t>
            </a:r>
            <a:r>
              <a:rPr lang="en-US" sz="4000" dirty="0">
                <a:ea typeface="Calibri"/>
                <a:cs typeface="Times New Roman"/>
              </a:rPr>
              <a:t>+ H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O  (</a:t>
            </a:r>
            <a:r>
              <a:rPr lang="en-US" sz="4000" dirty="0" smtClean="0">
                <a:ea typeface="Calibri"/>
                <a:cs typeface="Times New Roman"/>
              </a:rPr>
              <a:t>when 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 </a:t>
            </a:r>
            <a:r>
              <a:rPr lang="en-US" sz="4000" dirty="0" smtClean="0">
                <a:ea typeface="Calibri"/>
                <a:cs typeface="Times New Roman"/>
              </a:rPr>
              <a:t>                                              complete</a:t>
            </a:r>
            <a:r>
              <a:rPr lang="en-US" sz="4000" dirty="0">
                <a:ea typeface="Calibri"/>
                <a:cs typeface="Times New Roman"/>
              </a:rPr>
              <a:t>)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 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9267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27" y="381000"/>
            <a:ext cx="91440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General Equation and balancing:</a:t>
            </a:r>
          </a:p>
          <a:p>
            <a:pPr lvl="0" algn="ctr">
              <a:lnSpc>
                <a:spcPct val="115000"/>
              </a:lnSpc>
              <a:spcAft>
                <a:spcPts val="1000"/>
              </a:spcAft>
            </a:pPr>
            <a:r>
              <a:rPr lang="en-US" sz="4000" dirty="0" err="1">
                <a:ea typeface="Calibri"/>
                <a:cs typeface="Times New Roman"/>
              </a:rPr>
              <a:t>C</a:t>
            </a:r>
            <a:r>
              <a:rPr lang="en-US" sz="4000" baseline="-25000" dirty="0" err="1">
                <a:ea typeface="Calibri"/>
                <a:cs typeface="Times New Roman"/>
              </a:rPr>
              <a:t>x</a:t>
            </a:r>
            <a:r>
              <a:rPr lang="en-US" sz="4000" dirty="0" err="1">
                <a:ea typeface="Calibri"/>
                <a:cs typeface="Times New Roman"/>
              </a:rPr>
              <a:t>H</a:t>
            </a:r>
            <a:r>
              <a:rPr lang="en-US" sz="4000" baseline="-25000" dirty="0" err="1">
                <a:ea typeface="Calibri"/>
                <a:cs typeface="Times New Roman"/>
              </a:rPr>
              <a:t>y</a:t>
            </a:r>
            <a:r>
              <a:rPr lang="en-US" sz="4000" dirty="0">
                <a:ea typeface="Calibri"/>
                <a:cs typeface="Times New Roman"/>
              </a:rPr>
              <a:t> + O</a:t>
            </a:r>
            <a:r>
              <a:rPr lang="en-US" sz="4000" baseline="-25000" dirty="0">
                <a:ea typeface="Calibri"/>
                <a:cs typeface="Times New Roman"/>
              </a:rPr>
              <a:t>2 </a:t>
            </a:r>
            <a:r>
              <a:rPr lang="en-US" sz="4000" dirty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 CO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 + H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O 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*When one side is even, and the other is odd…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**Double </a:t>
            </a:r>
            <a:r>
              <a:rPr lang="en-US" sz="4000" u="sng" dirty="0">
                <a:ea typeface="Calibri"/>
                <a:cs typeface="Times New Roman"/>
              </a:rPr>
              <a:t>everything but</a:t>
            </a:r>
            <a:r>
              <a:rPr lang="en-US" sz="4000" dirty="0">
                <a:ea typeface="Calibri"/>
                <a:cs typeface="Times New Roman"/>
              </a:rPr>
              <a:t> O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 and count again</a:t>
            </a:r>
          </a:p>
        </p:txBody>
      </p:sp>
    </p:spTree>
    <p:extLst>
      <p:ext uri="{BB962C8B-B14F-4D97-AF65-F5344CB8AC3E}">
        <p14:creationId xmlns:p14="http://schemas.microsoft.com/office/powerpoint/2010/main" val="875301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707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</a:pPr>
            <a:r>
              <a:rPr lang="en-US" sz="4000" b="1" u="sng" dirty="0">
                <a:ea typeface="Calibri"/>
                <a:cs typeface="Times New Roman"/>
              </a:rPr>
              <a:t>Combination Reaction </a:t>
            </a:r>
            <a:r>
              <a:rPr lang="en-US" sz="4000" dirty="0">
                <a:ea typeface="Calibri"/>
                <a:cs typeface="Times New Roman"/>
              </a:rPr>
              <a:t>= two or more substances combine to form a single </a:t>
            </a:r>
            <a:r>
              <a:rPr lang="en-US" sz="4000" dirty="0" smtClean="0">
                <a:ea typeface="Calibri"/>
                <a:cs typeface="Times New Roman"/>
              </a:rPr>
              <a:t>substance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 smtClean="0"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**reactants </a:t>
            </a:r>
            <a:r>
              <a:rPr lang="en-US" sz="4000" dirty="0">
                <a:ea typeface="Calibri"/>
                <a:cs typeface="Times New Roman"/>
              </a:rPr>
              <a:t>are usually </a:t>
            </a:r>
            <a:r>
              <a:rPr lang="en-US" sz="4000" dirty="0" smtClean="0">
                <a:ea typeface="Calibri"/>
                <a:cs typeface="Times New Roman"/>
              </a:rPr>
              <a:t>2 elements </a:t>
            </a:r>
            <a:r>
              <a:rPr lang="en-US" sz="4000" dirty="0">
                <a:ea typeface="Calibri"/>
                <a:cs typeface="Times New Roman"/>
              </a:rPr>
              <a:t>or 2 compounds: one of them </a:t>
            </a:r>
            <a:r>
              <a:rPr lang="en-US" sz="4000" dirty="0" smtClean="0">
                <a:ea typeface="Calibri"/>
                <a:cs typeface="Times New Roman"/>
              </a:rPr>
              <a:t>water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**</a:t>
            </a:r>
            <a:r>
              <a:rPr lang="en-US" sz="4000" dirty="0">
                <a:ea typeface="Calibri"/>
                <a:cs typeface="Times New Roman"/>
              </a:rPr>
              <a:t>product is a single </a:t>
            </a:r>
            <a:r>
              <a:rPr lang="en-US" sz="4000" dirty="0" smtClean="0">
                <a:ea typeface="Calibri"/>
                <a:cs typeface="Times New Roman"/>
              </a:rPr>
              <a:t>compound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General equation: R + S </a:t>
            </a:r>
            <a:r>
              <a:rPr lang="en-US" sz="4000" dirty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 RS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25040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427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u="sng" dirty="0" smtClean="0">
                <a:ea typeface="Calibri"/>
                <a:cs typeface="Times New Roman"/>
              </a:rPr>
              <a:t>Rules for predicting the product: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b="1" u="sng" dirty="0" smtClean="0"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000" dirty="0" smtClean="0">
                <a:ea typeface="Calibri"/>
                <a:cs typeface="Times New Roman"/>
              </a:rPr>
              <a:t>Product is always a single compound: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4000" dirty="0" smtClean="0">
                <a:ea typeface="Calibri"/>
                <a:cs typeface="Times New Roman"/>
              </a:rPr>
              <a:t>Ionic – use charges to write formula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</a:pPr>
            <a:r>
              <a:rPr lang="en-US" sz="4000" dirty="0" smtClean="0">
                <a:ea typeface="Calibri"/>
                <a:cs typeface="Times New Roman"/>
              </a:rPr>
              <a:t>Molecular – (2 nonmetals)</a:t>
            </a:r>
          </a:p>
          <a:p>
            <a:pPr marR="0" lvl="2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-Will be named for you</a:t>
            </a:r>
          </a:p>
        </p:txBody>
      </p:sp>
    </p:spTree>
    <p:extLst>
      <p:ext uri="{BB962C8B-B14F-4D97-AF65-F5344CB8AC3E}">
        <p14:creationId xmlns:p14="http://schemas.microsoft.com/office/powerpoint/2010/main" val="19302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5412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</a:pPr>
            <a:r>
              <a:rPr lang="en-US" sz="4000" dirty="0" smtClean="0">
                <a:ea typeface="Calibri"/>
                <a:cs typeface="Times New Roman"/>
              </a:rPr>
              <a:t>2. </a:t>
            </a:r>
            <a:r>
              <a:rPr lang="en-US" sz="3600" dirty="0" smtClean="0">
                <a:ea typeface="Calibri"/>
                <a:cs typeface="Times New Roman"/>
              </a:rPr>
              <a:t>If </a:t>
            </a:r>
            <a:r>
              <a:rPr lang="en-US" sz="3600" dirty="0">
                <a:ea typeface="Calibri"/>
                <a:cs typeface="Times New Roman"/>
              </a:rPr>
              <a:t>reactants are </a:t>
            </a:r>
            <a:r>
              <a:rPr lang="en-US" sz="3600" dirty="0" smtClean="0">
                <a:ea typeface="Calibri"/>
                <a:cs typeface="Times New Roman"/>
              </a:rPr>
              <a:t>non-metallic </a:t>
            </a:r>
            <a:r>
              <a:rPr lang="en-US" sz="3600" dirty="0">
                <a:ea typeface="Calibri"/>
                <a:cs typeface="Times New Roman"/>
              </a:rPr>
              <a:t>oxide + </a:t>
            </a:r>
            <a:r>
              <a:rPr lang="en-US" sz="3600" dirty="0" smtClean="0">
                <a:ea typeface="Calibri"/>
                <a:cs typeface="Times New Roman"/>
              </a:rPr>
              <a:t>H</a:t>
            </a:r>
            <a:r>
              <a:rPr lang="en-US" sz="3600" baseline="-25000" dirty="0" smtClean="0">
                <a:ea typeface="Calibri"/>
                <a:cs typeface="Times New Roman"/>
              </a:rPr>
              <a:t>2</a:t>
            </a:r>
            <a:r>
              <a:rPr lang="en-US" sz="3600" dirty="0" smtClean="0">
                <a:ea typeface="Calibri"/>
                <a:cs typeface="Times New Roman"/>
              </a:rPr>
              <a:t>O</a:t>
            </a:r>
          </a:p>
          <a:p>
            <a:pPr lvl="0">
              <a:lnSpc>
                <a:spcPct val="115000"/>
              </a:lnSpc>
            </a:pPr>
            <a:endParaRPr lang="en-US" sz="36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acid			-just add the </a:t>
            </a:r>
            <a:r>
              <a:rPr lang="en-US" sz="4000" dirty="0" smtClean="0">
                <a:ea typeface="Calibri"/>
                <a:cs typeface="Times New Roman"/>
              </a:rPr>
              <a:t>reactants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Ex. SO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r>
              <a:rPr lang="en-US" sz="4000" dirty="0" smtClean="0">
                <a:ea typeface="Calibri"/>
                <a:cs typeface="Times New Roman"/>
              </a:rPr>
              <a:t> +H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r>
              <a:rPr lang="en-US" sz="4000" dirty="0" smtClean="0">
                <a:ea typeface="Calibri"/>
                <a:cs typeface="Times New Roman"/>
              </a:rPr>
              <a:t>O </a:t>
            </a:r>
            <a:r>
              <a:rPr lang="en-US" sz="4000" dirty="0" smtClean="0">
                <a:ea typeface="Calibri"/>
                <a:cs typeface="Times New Roman"/>
                <a:sym typeface="Wingdings" pitchFamily="2" charset="2"/>
              </a:rPr>
              <a:t> H</a:t>
            </a:r>
            <a:r>
              <a:rPr lang="en-US" sz="4000" baseline="-25000" dirty="0" smtClean="0">
                <a:ea typeface="Calibri"/>
                <a:cs typeface="Times New Roman"/>
                <a:sym typeface="Wingdings" pitchFamily="2" charset="2"/>
              </a:rPr>
              <a:t>2</a:t>
            </a:r>
            <a:r>
              <a:rPr lang="en-US" sz="4000" dirty="0" smtClean="0">
                <a:ea typeface="Calibri"/>
                <a:cs typeface="Times New Roman"/>
                <a:sym typeface="Wingdings" pitchFamily="2" charset="2"/>
              </a:rPr>
              <a:t>SO</a:t>
            </a:r>
            <a:r>
              <a:rPr lang="en-US" sz="4000" baseline="-25000" dirty="0" smtClean="0">
                <a:ea typeface="Calibri"/>
                <a:cs typeface="Times New Roman"/>
                <a:sym typeface="Wingdings" pitchFamily="2" charset="2"/>
              </a:rPr>
              <a:t>3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endParaRPr lang="en-US" sz="4000" baseline="-250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ea typeface="Calibri"/>
                <a:cs typeface="Times New Roman"/>
              </a:rPr>
              <a:t>3. If </a:t>
            </a:r>
            <a:r>
              <a:rPr lang="en-US" sz="4000" dirty="0">
                <a:ea typeface="Calibri"/>
                <a:cs typeface="Times New Roman"/>
              </a:rPr>
              <a:t>reactants are metallic oxide + </a:t>
            </a:r>
            <a:r>
              <a:rPr lang="en-US" sz="4000" dirty="0" smtClean="0">
                <a:ea typeface="Calibri"/>
                <a:cs typeface="Times New Roman"/>
              </a:rPr>
              <a:t>H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r>
              <a:rPr lang="en-US" sz="4000" dirty="0" smtClean="0">
                <a:ea typeface="Calibri"/>
                <a:cs typeface="Times New Roman"/>
              </a:rPr>
              <a:t>O</a:t>
            </a:r>
          </a:p>
          <a:p>
            <a:pPr lvl="0">
              <a:lnSpc>
                <a:spcPct val="115000"/>
              </a:lnSpc>
            </a:pPr>
            <a:endParaRPr lang="en-US" sz="4000" dirty="0" smtClean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base (OH</a:t>
            </a:r>
            <a:r>
              <a:rPr lang="en-US" sz="4000" baseline="30000" dirty="0">
                <a:ea typeface="Calibri"/>
                <a:cs typeface="Times New Roman"/>
              </a:rPr>
              <a:t>-</a:t>
            </a:r>
            <a:r>
              <a:rPr lang="en-US" sz="4000" dirty="0">
                <a:ea typeface="Calibri"/>
                <a:cs typeface="Times New Roman"/>
              </a:rPr>
              <a:t>)	</a:t>
            </a:r>
            <a:r>
              <a:rPr lang="en-US" sz="4000" dirty="0" smtClean="0">
                <a:ea typeface="Calibri"/>
                <a:cs typeface="Times New Roman"/>
              </a:rPr>
              <a:t>-</a:t>
            </a:r>
            <a:r>
              <a:rPr lang="en-US" sz="4000" dirty="0">
                <a:ea typeface="Calibri"/>
                <a:cs typeface="Times New Roman"/>
              </a:rPr>
              <a:t>the metallic </a:t>
            </a:r>
            <a:r>
              <a:rPr lang="en-US" sz="4000" dirty="0" smtClean="0">
                <a:ea typeface="Calibri"/>
                <a:cs typeface="Times New Roman"/>
              </a:rPr>
              <a:t>hydroxide</a:t>
            </a:r>
          </a:p>
          <a:p>
            <a:pPr lvl="0">
              <a:lnSpc>
                <a:spcPct val="115000"/>
              </a:lnSpc>
            </a:pPr>
            <a:r>
              <a:rPr lang="en-US" sz="4000" dirty="0" smtClean="0">
                <a:ea typeface="Calibri"/>
                <a:cs typeface="Times New Roman"/>
              </a:rPr>
              <a:t>Ex. </a:t>
            </a:r>
            <a:r>
              <a:rPr lang="en-US" sz="4000" dirty="0" err="1" smtClean="0">
                <a:ea typeface="Calibri"/>
                <a:cs typeface="Times New Roman"/>
              </a:rPr>
              <a:t>CaO</a:t>
            </a:r>
            <a:r>
              <a:rPr lang="en-US" sz="4000" dirty="0" smtClean="0">
                <a:ea typeface="Calibri"/>
                <a:cs typeface="Times New Roman"/>
              </a:rPr>
              <a:t> +H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r>
              <a:rPr lang="en-US" sz="4000" dirty="0" smtClean="0">
                <a:ea typeface="Calibri"/>
                <a:cs typeface="Times New Roman"/>
              </a:rPr>
              <a:t>O </a:t>
            </a:r>
            <a:r>
              <a:rPr lang="en-US" sz="4000" dirty="0" smtClean="0">
                <a:ea typeface="Calibri"/>
                <a:cs typeface="Times New Roman"/>
                <a:sym typeface="Wingdings" pitchFamily="2" charset="2"/>
              </a:rPr>
              <a:t></a:t>
            </a:r>
            <a:r>
              <a:rPr lang="en-US" sz="4000" dirty="0" err="1" smtClean="0">
                <a:ea typeface="Calibri"/>
                <a:cs typeface="Times New Roman"/>
                <a:sym typeface="Wingdings" pitchFamily="2" charset="2"/>
              </a:rPr>
              <a:t>Ca</a:t>
            </a:r>
            <a:r>
              <a:rPr lang="en-US" sz="4000" dirty="0" smtClean="0">
                <a:ea typeface="Calibri"/>
                <a:cs typeface="Times New Roman"/>
                <a:sym typeface="Wingdings" pitchFamily="2" charset="2"/>
              </a:rPr>
              <a:t>(OH)</a:t>
            </a:r>
            <a:r>
              <a:rPr lang="en-US" sz="4000" baseline="-25000" dirty="0" smtClean="0">
                <a:ea typeface="Calibri"/>
                <a:cs typeface="Times New Roman"/>
                <a:sym typeface="Wingdings" pitchFamily="2" charset="2"/>
              </a:rPr>
              <a:t>2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1477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II. </a:t>
            </a:r>
            <a:r>
              <a:rPr lang="en-US" sz="4000" b="1" u="sng" dirty="0" smtClean="0">
                <a:ea typeface="Calibri"/>
                <a:cs typeface="Times New Roman"/>
              </a:rPr>
              <a:t>Decomposition </a:t>
            </a:r>
            <a:r>
              <a:rPr lang="en-US" sz="4000" b="1" u="sng" dirty="0">
                <a:ea typeface="Calibri"/>
                <a:cs typeface="Times New Roman"/>
              </a:rPr>
              <a:t>Reaction </a:t>
            </a:r>
            <a:r>
              <a:rPr lang="en-US" sz="4000" dirty="0">
                <a:ea typeface="Calibri"/>
                <a:cs typeface="Times New Roman"/>
              </a:rPr>
              <a:t>= a single compound is broken down into 2 or more simpler </a:t>
            </a:r>
            <a:r>
              <a:rPr lang="en-US" sz="4000" dirty="0" smtClean="0">
                <a:ea typeface="Calibri"/>
                <a:cs typeface="Times New Roman"/>
              </a:rPr>
              <a:t>products</a:t>
            </a:r>
            <a:endParaRPr lang="en-US" sz="4000" dirty="0">
              <a:ea typeface="Calibri"/>
              <a:cs typeface="Times New Roman"/>
            </a:endParaRP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-it is difficult to predict products unless the reactant is a simple binary compound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**reactant is a single </a:t>
            </a:r>
            <a:r>
              <a:rPr lang="en-US" sz="4000" dirty="0" smtClean="0">
                <a:ea typeface="Calibri"/>
                <a:cs typeface="Times New Roman"/>
              </a:rPr>
              <a:t>compound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General Equation: RS </a:t>
            </a:r>
            <a:r>
              <a:rPr lang="en-US" sz="4000" dirty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 R + S</a:t>
            </a:r>
          </a:p>
        </p:txBody>
      </p:sp>
    </p:spTree>
    <p:extLst>
      <p:ext uri="{BB962C8B-B14F-4D97-AF65-F5344CB8AC3E}">
        <p14:creationId xmlns:p14="http://schemas.microsoft.com/office/powerpoint/2010/main" val="256907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6920"/>
            <a:ext cx="91440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III. </a:t>
            </a:r>
            <a:r>
              <a:rPr lang="en-US" sz="4000" b="1" u="sng" dirty="0" smtClean="0">
                <a:ea typeface="Calibri"/>
                <a:cs typeface="Times New Roman"/>
              </a:rPr>
              <a:t>Single-Replacement </a:t>
            </a:r>
            <a:r>
              <a:rPr lang="en-US" sz="4000" b="1" u="sng" dirty="0">
                <a:ea typeface="Calibri"/>
                <a:cs typeface="Times New Roman"/>
              </a:rPr>
              <a:t>reaction </a:t>
            </a:r>
            <a:r>
              <a:rPr lang="en-US" sz="4000" dirty="0">
                <a:ea typeface="Calibri"/>
                <a:cs typeface="Times New Roman"/>
              </a:rPr>
              <a:t>= atoms of an element replace the atoms of an element in a </a:t>
            </a:r>
            <a:r>
              <a:rPr lang="en-US" sz="4000" dirty="0" smtClean="0">
                <a:ea typeface="Calibri"/>
                <a:cs typeface="Times New Roman"/>
              </a:rPr>
              <a:t>compound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**reactants: element &amp; compound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 smtClean="0">
                <a:ea typeface="Calibri"/>
                <a:cs typeface="Times New Roman"/>
              </a:rPr>
              <a:t>**Products</a:t>
            </a:r>
            <a:r>
              <a:rPr lang="en-US" sz="4000" dirty="0">
                <a:ea typeface="Calibri"/>
                <a:cs typeface="Times New Roman"/>
              </a:rPr>
              <a:t>: different element &amp; different </a:t>
            </a:r>
            <a:r>
              <a:rPr lang="en-US" sz="4000" dirty="0" smtClean="0">
                <a:ea typeface="Calibri"/>
                <a:cs typeface="Times New Roman"/>
              </a:rPr>
              <a:t>compound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0326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609600" y="12835"/>
            <a:ext cx="97536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0">
              <a:lnSpc>
                <a:spcPct val="115000"/>
              </a:lnSpc>
            </a:pPr>
            <a:r>
              <a:rPr lang="en-US" sz="4000" u="sng" dirty="0" smtClean="0">
                <a:ea typeface="Calibri"/>
                <a:cs typeface="Times New Roman"/>
              </a:rPr>
              <a:t>General Equation:</a:t>
            </a:r>
            <a:r>
              <a:rPr lang="en-US" sz="4000" dirty="0" smtClean="0">
                <a:ea typeface="Calibri"/>
                <a:cs typeface="Times New Roman"/>
              </a:rPr>
              <a:t> T </a:t>
            </a:r>
            <a:r>
              <a:rPr lang="en-US" sz="4000" dirty="0">
                <a:ea typeface="Calibri"/>
                <a:cs typeface="Times New Roman"/>
              </a:rPr>
              <a:t>+ RS </a:t>
            </a:r>
            <a:r>
              <a:rPr lang="en-US" sz="4000" dirty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 TS + R     </a:t>
            </a:r>
            <a:r>
              <a:rPr lang="en-US" sz="4000" dirty="0" smtClean="0">
                <a:ea typeface="Calibri"/>
                <a:cs typeface="Times New Roman"/>
              </a:rPr>
              <a:t>         </a:t>
            </a:r>
          </a:p>
          <a:p>
            <a:pPr marL="685800" lvl="0"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 </a:t>
            </a:r>
            <a:r>
              <a:rPr lang="en-US" sz="4000" dirty="0" smtClean="0">
                <a:ea typeface="Calibri"/>
                <a:cs typeface="Times New Roman"/>
              </a:rPr>
              <a:t>                                  (</a:t>
            </a:r>
            <a:r>
              <a:rPr lang="en-US" sz="4000" dirty="0">
                <a:ea typeface="Calibri"/>
                <a:cs typeface="Times New Roman"/>
              </a:rPr>
              <a:t>T &amp; R = metals)</a:t>
            </a:r>
          </a:p>
          <a:p>
            <a:pPr marL="685800" lvl="0"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	</a:t>
            </a:r>
            <a:r>
              <a:rPr lang="en-US" sz="4000" dirty="0" smtClean="0">
                <a:ea typeface="Calibri"/>
                <a:cs typeface="Times New Roman"/>
              </a:rPr>
              <a:t>OR</a:t>
            </a:r>
            <a:endParaRPr lang="en-US" sz="4000" dirty="0">
              <a:ea typeface="Calibri"/>
              <a:cs typeface="Times New Roman"/>
            </a:endParaRPr>
          </a:p>
          <a:p>
            <a:pPr marL="685800" lvl="0"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		</a:t>
            </a:r>
            <a:r>
              <a:rPr lang="en-US" sz="4000" dirty="0" smtClean="0">
                <a:ea typeface="Calibri"/>
                <a:cs typeface="Times New Roman"/>
              </a:rPr>
              <a:t>U </a:t>
            </a:r>
            <a:r>
              <a:rPr lang="en-US" sz="4000" dirty="0">
                <a:ea typeface="Calibri"/>
                <a:cs typeface="Times New Roman"/>
              </a:rPr>
              <a:t>+ RS </a:t>
            </a:r>
            <a:r>
              <a:rPr lang="en-US" sz="4000" dirty="0">
                <a:ea typeface="Calibri"/>
                <a:cs typeface="Times New Roman"/>
                <a:sym typeface="Wingdings"/>
              </a:rPr>
              <a:t></a:t>
            </a:r>
            <a:r>
              <a:rPr lang="en-US" sz="4000" dirty="0">
                <a:ea typeface="Calibri"/>
                <a:cs typeface="Times New Roman"/>
              </a:rPr>
              <a:t> RU + S    </a:t>
            </a:r>
            <a:endParaRPr lang="en-US" sz="4000" dirty="0" smtClean="0">
              <a:ea typeface="Calibri"/>
              <a:cs typeface="Times New Roman"/>
            </a:endParaRPr>
          </a:p>
          <a:p>
            <a:pPr marL="685800" lvl="0"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 </a:t>
            </a:r>
            <a:r>
              <a:rPr lang="en-US" sz="4000" dirty="0" smtClean="0">
                <a:ea typeface="Calibri"/>
                <a:cs typeface="Times New Roman"/>
              </a:rPr>
              <a:t>              (</a:t>
            </a:r>
            <a:r>
              <a:rPr lang="en-US" sz="4000" dirty="0">
                <a:ea typeface="Calibri"/>
                <a:cs typeface="Times New Roman"/>
              </a:rPr>
              <a:t>U &amp; S = non-metal halogens</a:t>
            </a:r>
            <a:r>
              <a:rPr lang="en-US" sz="4000" dirty="0" smtClean="0">
                <a:ea typeface="Calibri"/>
                <a:cs typeface="Times New Roman"/>
              </a:rPr>
              <a:t>)</a:t>
            </a:r>
          </a:p>
          <a:p>
            <a:pPr marL="685800" lvl="0">
              <a:lnSpc>
                <a:spcPct val="115000"/>
              </a:lnSpc>
            </a:pPr>
            <a:endParaRPr lang="en-US" sz="4000" dirty="0">
              <a:ea typeface="Calibri"/>
              <a:cs typeface="Times New Roman"/>
            </a:endParaRPr>
          </a:p>
          <a:p>
            <a:pPr marL="685800" lvl="0">
              <a:lnSpc>
                <a:spcPct val="115000"/>
              </a:lnSpc>
            </a:pPr>
            <a:r>
              <a:rPr lang="en-US" sz="4000" dirty="0">
                <a:ea typeface="Calibri"/>
                <a:cs typeface="Times New Roman"/>
              </a:rPr>
              <a:t>**Reaction does not always proceed</a:t>
            </a:r>
          </a:p>
          <a:p>
            <a:pPr marL="685800" lvl="0"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To predict the products, see the activity series</a:t>
            </a:r>
          </a:p>
        </p:txBody>
      </p:sp>
    </p:spTree>
    <p:extLst>
      <p:ext uri="{BB962C8B-B14F-4D97-AF65-F5344CB8AC3E}">
        <p14:creationId xmlns:p14="http://schemas.microsoft.com/office/powerpoint/2010/main" val="133658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976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b="1" u="sng" dirty="0">
                <a:ea typeface="Calibri"/>
                <a:cs typeface="Times New Roman"/>
              </a:rPr>
              <a:t>Activity Series of Metals:</a:t>
            </a:r>
            <a:r>
              <a:rPr lang="en-US" sz="4000" b="1" dirty="0">
                <a:ea typeface="Calibri"/>
                <a:cs typeface="Times New Roman"/>
              </a:rPr>
              <a:t> </a:t>
            </a:r>
            <a:r>
              <a:rPr lang="en-US" sz="4000" dirty="0">
                <a:ea typeface="Calibri"/>
                <a:cs typeface="Times New Roman"/>
              </a:rPr>
              <a:t>Higher metals will replace lower metals; never the </a:t>
            </a:r>
            <a:r>
              <a:rPr lang="en-US" sz="4000" dirty="0" smtClean="0">
                <a:ea typeface="Calibri"/>
                <a:cs typeface="Times New Roman"/>
              </a:rPr>
              <a:t>reverse</a:t>
            </a: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**</a:t>
            </a:r>
            <a:r>
              <a:rPr lang="en-US" sz="4000" b="1" dirty="0">
                <a:ea typeface="Calibri"/>
                <a:cs typeface="Times New Roman"/>
              </a:rPr>
              <a:t>Li to Na </a:t>
            </a:r>
            <a:r>
              <a:rPr lang="en-US" sz="4000" dirty="0">
                <a:ea typeface="Calibri"/>
                <a:cs typeface="Times New Roman"/>
              </a:rPr>
              <a:t>will replace H from acids </a:t>
            </a:r>
            <a:r>
              <a:rPr lang="en-US" sz="4000" u="sng" dirty="0">
                <a:ea typeface="Calibri"/>
                <a:cs typeface="Times New Roman"/>
              </a:rPr>
              <a:t>and</a:t>
            </a:r>
            <a:r>
              <a:rPr lang="en-US" sz="4000" dirty="0">
                <a:ea typeface="Calibri"/>
                <a:cs typeface="Times New Roman"/>
              </a:rPr>
              <a:t> water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**</a:t>
            </a:r>
            <a:r>
              <a:rPr lang="en-US" sz="4000" b="1" dirty="0" smtClean="0">
                <a:ea typeface="Calibri"/>
                <a:cs typeface="Times New Roman"/>
              </a:rPr>
              <a:t>Mg </a:t>
            </a:r>
            <a:r>
              <a:rPr lang="en-US" sz="4000" b="1" dirty="0">
                <a:ea typeface="Calibri"/>
                <a:cs typeface="Times New Roman"/>
              </a:rPr>
              <a:t>to </a:t>
            </a:r>
            <a:r>
              <a:rPr lang="en-US" sz="4000" b="1" dirty="0" err="1">
                <a:ea typeface="Calibri"/>
                <a:cs typeface="Times New Roman"/>
              </a:rPr>
              <a:t>Pb</a:t>
            </a:r>
            <a:r>
              <a:rPr lang="en-US" sz="4000" b="1" dirty="0">
                <a:ea typeface="Calibri"/>
                <a:cs typeface="Times New Roman"/>
              </a:rPr>
              <a:t> </a:t>
            </a:r>
            <a:r>
              <a:rPr lang="en-US" sz="4000" dirty="0">
                <a:ea typeface="Calibri"/>
                <a:cs typeface="Times New Roman"/>
              </a:rPr>
              <a:t>will replace H from acids </a:t>
            </a:r>
            <a:r>
              <a:rPr lang="en-US" sz="4000" u="sng" dirty="0" smtClean="0">
                <a:ea typeface="Calibri"/>
                <a:cs typeface="Times New Roman"/>
              </a:rPr>
              <a:t>only</a:t>
            </a:r>
            <a:r>
              <a:rPr lang="en-US" sz="4000" dirty="0" smtClean="0">
                <a:ea typeface="Calibri"/>
                <a:cs typeface="Times New Roman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Halogens</a:t>
            </a:r>
            <a:r>
              <a:rPr lang="en-US" sz="4000" dirty="0">
                <a:ea typeface="Calibri"/>
                <a:cs typeface="Times New Roman"/>
              </a:rPr>
              <a:t>: F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   Cl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    Br</a:t>
            </a:r>
            <a:r>
              <a:rPr lang="en-US" sz="4000" baseline="-25000" dirty="0">
                <a:ea typeface="Calibri"/>
                <a:cs typeface="Times New Roman"/>
              </a:rPr>
              <a:t>2</a:t>
            </a:r>
            <a:r>
              <a:rPr lang="en-US" sz="4000" dirty="0">
                <a:ea typeface="Calibri"/>
                <a:cs typeface="Times New Roman"/>
              </a:rPr>
              <a:t>    </a:t>
            </a:r>
            <a:r>
              <a:rPr lang="en-US" sz="4000" dirty="0" smtClean="0">
                <a:ea typeface="Calibri"/>
                <a:cs typeface="Times New Roman"/>
              </a:rPr>
              <a:t>I</a:t>
            </a:r>
            <a:r>
              <a:rPr lang="en-US" sz="4000" baseline="-25000" dirty="0" smtClean="0">
                <a:ea typeface="Calibri"/>
                <a:cs typeface="Times New Roman"/>
              </a:rPr>
              <a:t>2</a:t>
            </a:r>
            <a:endParaRPr lang="en-US" sz="40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 </a:t>
            </a:r>
            <a:r>
              <a:rPr lang="en-US" sz="4000" dirty="0" smtClean="0">
                <a:ea typeface="Calibri"/>
                <a:cs typeface="Times New Roman"/>
              </a:rPr>
              <a:t>           ---</a:t>
            </a:r>
            <a:r>
              <a:rPr lang="en-US" sz="4000" dirty="0">
                <a:ea typeface="Calibri"/>
                <a:cs typeface="Times New Roman"/>
              </a:rPr>
              <a:t>Higher will replace lower</a:t>
            </a:r>
          </a:p>
        </p:txBody>
      </p:sp>
    </p:spTree>
    <p:extLst>
      <p:ext uri="{BB962C8B-B14F-4D97-AF65-F5344CB8AC3E}">
        <p14:creationId xmlns:p14="http://schemas.microsoft.com/office/powerpoint/2010/main" val="207157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-6928" y="13855"/>
            <a:ext cx="9150927" cy="5883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b="1" dirty="0" smtClean="0">
                <a:ea typeface="Calibri"/>
                <a:cs typeface="Times New Roman"/>
              </a:rPr>
              <a:t>IV. </a:t>
            </a:r>
            <a:r>
              <a:rPr lang="en-US" sz="4000" b="1" u="sng" dirty="0" smtClean="0">
                <a:ea typeface="Calibri"/>
                <a:cs typeface="Times New Roman"/>
              </a:rPr>
              <a:t>Double-Replacement </a:t>
            </a:r>
            <a:r>
              <a:rPr lang="en-US" sz="4000" b="1" u="sng" dirty="0">
                <a:ea typeface="Calibri"/>
                <a:cs typeface="Times New Roman"/>
              </a:rPr>
              <a:t>reaction </a:t>
            </a:r>
            <a:r>
              <a:rPr lang="en-US" sz="4000" dirty="0">
                <a:ea typeface="Calibri"/>
                <a:cs typeface="Times New Roman"/>
              </a:rPr>
              <a:t>= an exchange of 2 positive ions between 2 ionic compounds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000" dirty="0">
                <a:ea typeface="Calibri"/>
                <a:cs typeface="Times New Roman"/>
              </a:rPr>
              <a:t> </a:t>
            </a:r>
            <a:r>
              <a:rPr lang="en-US" sz="4000" dirty="0" smtClean="0">
                <a:ea typeface="Calibri"/>
                <a:cs typeface="Times New Roman"/>
              </a:rPr>
              <a:t>Positive </a:t>
            </a:r>
            <a:r>
              <a:rPr lang="en-US" sz="4000" dirty="0">
                <a:ea typeface="Calibri"/>
                <a:cs typeface="Times New Roman"/>
              </a:rPr>
              <a:t>ions = metals, H</a:t>
            </a:r>
            <a:r>
              <a:rPr lang="en-US" sz="4000" baseline="30000" dirty="0">
                <a:ea typeface="Calibri"/>
                <a:cs typeface="Times New Roman"/>
              </a:rPr>
              <a:t>+</a:t>
            </a:r>
            <a:r>
              <a:rPr lang="en-US" sz="4000" dirty="0">
                <a:ea typeface="Calibri"/>
                <a:cs typeface="Times New Roman"/>
              </a:rPr>
              <a:t> , NH</a:t>
            </a:r>
            <a:r>
              <a:rPr lang="en-US" sz="4000" baseline="-25000" dirty="0">
                <a:ea typeface="Calibri"/>
                <a:cs typeface="Times New Roman"/>
              </a:rPr>
              <a:t>4</a:t>
            </a:r>
            <a:r>
              <a:rPr lang="en-US" sz="4000" baseline="30000" dirty="0" smtClean="0">
                <a:ea typeface="Calibri"/>
                <a:cs typeface="Times New Roman"/>
              </a:rPr>
              <a:t>+</a:t>
            </a:r>
          </a:p>
          <a:p>
            <a:pPr marL="6858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40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>
                <a:ea typeface="Calibri"/>
                <a:cs typeface="Times New Roman"/>
              </a:rPr>
              <a:t>*reactants = 2 ionic compounds </a:t>
            </a:r>
            <a:endParaRPr lang="en-US" sz="4000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4000" dirty="0" smtClean="0">
                <a:ea typeface="Calibri"/>
                <a:cs typeface="Times New Roman"/>
              </a:rPr>
              <a:t>**Products </a:t>
            </a:r>
            <a:r>
              <a:rPr lang="en-US" sz="4000" dirty="0">
                <a:ea typeface="Calibri"/>
                <a:cs typeface="Times New Roman"/>
              </a:rPr>
              <a:t>= will be </a:t>
            </a:r>
            <a:r>
              <a:rPr lang="en-US" sz="4000" dirty="0" smtClean="0">
                <a:ea typeface="Calibri"/>
                <a:cs typeface="Times New Roman"/>
              </a:rPr>
              <a:t>2 different ionic compounds</a:t>
            </a:r>
            <a:endParaRPr lang="en-US" sz="40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3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2486</TotalTime>
  <Words>355</Words>
  <Application>Microsoft Office PowerPoint</Application>
  <PresentationFormat>On-screen Show (4:3)</PresentationFormat>
  <Paragraphs>66</Paragraphs>
  <Slides>12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Ameriprise Financial,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Toy</dc:creator>
  <cp:lastModifiedBy>Clarenceville User</cp:lastModifiedBy>
  <cp:revision>27</cp:revision>
  <dcterms:created xsi:type="dcterms:W3CDTF">2012-02-07T17:26:11Z</dcterms:created>
  <dcterms:modified xsi:type="dcterms:W3CDTF">2015-05-08T16:19:35Z</dcterms:modified>
</cp:coreProperties>
</file>