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sldIdLst>
    <p:sldId id="256" r:id="rId2"/>
    <p:sldId id="270" r:id="rId3"/>
    <p:sldId id="267" r:id="rId4"/>
    <p:sldId id="265" r:id="rId5"/>
    <p:sldId id="271" r:id="rId6"/>
    <p:sldId id="266" r:id="rId7"/>
    <p:sldId id="257" r:id="rId8"/>
    <p:sldId id="264" r:id="rId9"/>
    <p:sldId id="272" r:id="rId10"/>
    <p:sldId id="274" r:id="rId11"/>
    <p:sldId id="273" r:id="rId12"/>
    <p:sldId id="275" r:id="rId13"/>
    <p:sldId id="269"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2F111F-409B-4AD3-8B93-992E18C4DE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3075" name="Rectangle 3">
            <a:extLst>
              <a:ext uri="{FF2B5EF4-FFF2-40B4-BE49-F238E27FC236}">
                <a16:creationId xmlns:a16="http://schemas.microsoft.com/office/drawing/2014/main" id="{AA004160-AAF9-48D5-A1A6-4FDB74A128D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3076" name="Rectangle 4">
            <a:extLst>
              <a:ext uri="{FF2B5EF4-FFF2-40B4-BE49-F238E27FC236}">
                <a16:creationId xmlns:a16="http://schemas.microsoft.com/office/drawing/2014/main" id="{3D025224-D287-43EF-8BA6-2BEAAEC78B3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77FBA801-AFE1-4F5C-86BB-B2F0269F7D2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a:extLst>
              <a:ext uri="{FF2B5EF4-FFF2-40B4-BE49-F238E27FC236}">
                <a16:creationId xmlns:a16="http://schemas.microsoft.com/office/drawing/2014/main" id="{286C1C1E-16F3-4626-A3EF-1F98770780E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3079" name="Rectangle 7">
            <a:extLst>
              <a:ext uri="{FF2B5EF4-FFF2-40B4-BE49-F238E27FC236}">
                <a16:creationId xmlns:a16="http://schemas.microsoft.com/office/drawing/2014/main" id="{E1BF969E-43E0-4E7B-88EC-3D59414E855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B73F9BC-2F1E-42D9-8041-483683B9987F}"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FF1E94-A745-43E9-BDC9-E2821B1BA687}"/>
              </a:ext>
            </a:extLst>
          </p:cNvPr>
          <p:cNvSpPr>
            <a:spLocks noGrp="1" noChangeArrowheads="1"/>
          </p:cNvSpPr>
          <p:nvPr>
            <p:ph type="sldNum" sz="quarter" idx="5"/>
          </p:nvPr>
        </p:nvSpPr>
        <p:spPr>
          <a:ln/>
        </p:spPr>
        <p:txBody>
          <a:bodyPr/>
          <a:lstStyle/>
          <a:p>
            <a:fld id="{C3095816-83AC-4286-8B96-9DA1819BD27D}" type="slidenum">
              <a:rPr lang="en-GB" altLang="en-US"/>
              <a:pPr/>
              <a:t>1</a:t>
            </a:fld>
            <a:endParaRPr lang="en-GB" altLang="en-US" dirty="0"/>
          </a:p>
        </p:txBody>
      </p:sp>
      <p:sp>
        <p:nvSpPr>
          <p:cNvPr id="4098" name="Rectangle 2">
            <a:extLst>
              <a:ext uri="{FF2B5EF4-FFF2-40B4-BE49-F238E27FC236}">
                <a16:creationId xmlns:a16="http://schemas.microsoft.com/office/drawing/2014/main" id="{13FDF43C-B70B-4E86-8E88-05A572EA8290}"/>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4D18CA92-C572-4D20-B7DE-46043D8CDB21}"/>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509D42-960D-4A64-BD33-D25C865673E8}"/>
              </a:ext>
            </a:extLst>
          </p:cNvPr>
          <p:cNvSpPr>
            <a:spLocks noGrp="1" noChangeArrowheads="1"/>
          </p:cNvSpPr>
          <p:nvPr>
            <p:ph type="sldNum" sz="quarter" idx="5"/>
          </p:nvPr>
        </p:nvSpPr>
        <p:spPr>
          <a:ln/>
        </p:spPr>
        <p:txBody>
          <a:bodyPr/>
          <a:lstStyle/>
          <a:p>
            <a:fld id="{88AF1B15-DEE8-4B74-BC85-92D98E79D08F}" type="slidenum">
              <a:rPr lang="en-GB" altLang="en-US"/>
              <a:pPr/>
              <a:t>7</a:t>
            </a:fld>
            <a:endParaRPr lang="en-GB" altLang="en-US" dirty="0"/>
          </a:p>
        </p:txBody>
      </p:sp>
      <p:sp>
        <p:nvSpPr>
          <p:cNvPr id="6146" name="Rectangle 2">
            <a:extLst>
              <a:ext uri="{FF2B5EF4-FFF2-40B4-BE49-F238E27FC236}">
                <a16:creationId xmlns:a16="http://schemas.microsoft.com/office/drawing/2014/main" id="{411EE110-4540-4CCB-8512-4D35844C5C09}"/>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CC9AFB58-1CE5-43D9-A5C5-B804CD2BD6E2}"/>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4AF46E-BFE4-45B6-84D5-F08E3DB58846}"/>
              </a:ext>
            </a:extLst>
          </p:cNvPr>
          <p:cNvSpPr>
            <a:spLocks noGrp="1" noChangeArrowheads="1"/>
          </p:cNvSpPr>
          <p:nvPr>
            <p:ph type="sldNum" sz="quarter" idx="5"/>
          </p:nvPr>
        </p:nvSpPr>
        <p:spPr>
          <a:ln/>
        </p:spPr>
        <p:txBody>
          <a:bodyPr/>
          <a:lstStyle/>
          <a:p>
            <a:fld id="{BAA3EFBF-366C-49EC-86EE-535ACAA2B543}" type="slidenum">
              <a:rPr lang="en-GB" altLang="en-US"/>
              <a:pPr/>
              <a:t>8</a:t>
            </a:fld>
            <a:endParaRPr lang="en-GB" altLang="en-US" dirty="0"/>
          </a:p>
        </p:txBody>
      </p:sp>
      <p:sp>
        <p:nvSpPr>
          <p:cNvPr id="24578" name="Rectangle 2">
            <a:extLst>
              <a:ext uri="{FF2B5EF4-FFF2-40B4-BE49-F238E27FC236}">
                <a16:creationId xmlns:a16="http://schemas.microsoft.com/office/drawing/2014/main" id="{627130E2-73EE-4B48-B35E-9BB8B0C91A9D}"/>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010E6691-2D73-40C1-A276-4D11D5E352E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a:xfrm>
            <a:off x="2396319" y="329308"/>
            <a:ext cx="3086292" cy="309201"/>
          </a:xfrm>
        </p:spPr>
        <p:txBody>
          <a:bodyPr/>
          <a:lstStyle/>
          <a:p>
            <a:endParaRPr lang="en-GB" altLang="en-US" dirty="0"/>
          </a:p>
        </p:txBody>
      </p:sp>
      <p:sp>
        <p:nvSpPr>
          <p:cNvPr id="6" name="Slide Number Placeholder 5"/>
          <p:cNvSpPr>
            <a:spLocks noGrp="1"/>
          </p:cNvSpPr>
          <p:nvPr>
            <p:ph type="sldNum" sz="quarter" idx="12"/>
          </p:nvPr>
        </p:nvSpPr>
        <p:spPr>
          <a:xfrm>
            <a:off x="1434703" y="798973"/>
            <a:ext cx="802005" cy="503578"/>
          </a:xfrm>
        </p:spPr>
        <p:txBody>
          <a:bodyPr/>
          <a:lstStyle/>
          <a:p>
            <a:fld id="{A9AF6152-3440-4658-8CB6-5BE8BB86534F}" type="slidenum">
              <a:rPr lang="en-GB" altLang="en-US" smtClean="0"/>
              <a:pPr/>
              <a:t>‹#›</a:t>
            </a:fld>
            <a:endParaRPr lang="en-GB" alt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26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endParaRPr lang="en-GB" altLang="en-US" dirty="0"/>
          </a:p>
        </p:txBody>
      </p:sp>
      <p:sp>
        <p:nvSpPr>
          <p:cNvPr id="6" name="Slide Number Placeholder 5"/>
          <p:cNvSpPr>
            <a:spLocks noGrp="1"/>
          </p:cNvSpPr>
          <p:nvPr>
            <p:ph type="sldNum" sz="quarter" idx="12"/>
          </p:nvPr>
        </p:nvSpPr>
        <p:spPr/>
        <p:txBody>
          <a:bodyPr/>
          <a:lstStyle/>
          <a:p>
            <a:fld id="{01ED3125-2BAA-4B8E-A386-EBE2EE68C8C2}" type="slidenum">
              <a:rPr lang="en-GB" altLang="en-US" smtClean="0"/>
              <a:pPr/>
              <a:t>‹#›</a:t>
            </a:fld>
            <a:endParaRPr lang="en-GB" altLang="en-US" dirty="0"/>
          </a:p>
        </p:txBody>
      </p:sp>
    </p:spTree>
    <p:extLst>
      <p:ext uri="{BB962C8B-B14F-4D97-AF65-F5344CB8AC3E}">
        <p14:creationId xmlns:p14="http://schemas.microsoft.com/office/powerpoint/2010/main" val="166832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endParaRPr lang="en-GB" altLang="en-US" dirty="0"/>
          </a:p>
        </p:txBody>
      </p:sp>
      <p:sp>
        <p:nvSpPr>
          <p:cNvPr id="6" name="Slide Number Placeholder 5"/>
          <p:cNvSpPr>
            <a:spLocks noGrp="1"/>
          </p:cNvSpPr>
          <p:nvPr>
            <p:ph type="sldNum" sz="quarter" idx="12"/>
          </p:nvPr>
        </p:nvSpPr>
        <p:spPr/>
        <p:txBody>
          <a:bodyPr/>
          <a:lstStyle/>
          <a:p>
            <a:fld id="{ACE31B23-1A6E-47EB-96D0-EE6308B9B24A}" type="slidenum">
              <a:rPr lang="en-GB" altLang="en-US" smtClean="0"/>
              <a:pPr/>
              <a:t>‹#›</a:t>
            </a:fld>
            <a:endParaRPr lang="en-GB" alt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533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01C5-E8DF-498C-AF3B-6DE009D4EB8E}"/>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1E0CD-AD89-4B22-89DD-17CC53C884FE}"/>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17D38-A03C-41D7-BDCF-8FEDFC00EEA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D8276-9370-40A1-BCEE-DFAC917F0387}"/>
              </a:ext>
            </a:extLst>
          </p:cNvPr>
          <p:cNvSpPr>
            <a:spLocks noGrp="1"/>
          </p:cNvSpPr>
          <p:nvPr>
            <p:ph type="dt" sz="half" idx="10"/>
          </p:nvPr>
        </p:nvSpPr>
        <p:spPr>
          <a:xfrm>
            <a:off x="457200" y="6245225"/>
            <a:ext cx="2133600" cy="476250"/>
          </a:xfrm>
        </p:spPr>
        <p:txBody>
          <a:bodyPr/>
          <a:lstStyle>
            <a:lvl1pPr>
              <a:defRPr/>
            </a:lvl1pPr>
          </a:lstStyle>
          <a:p>
            <a:endParaRPr lang="en-GB" altLang="en-US" dirty="0"/>
          </a:p>
        </p:txBody>
      </p:sp>
      <p:sp>
        <p:nvSpPr>
          <p:cNvPr id="6" name="Footer Placeholder 5">
            <a:extLst>
              <a:ext uri="{FF2B5EF4-FFF2-40B4-BE49-F238E27FC236}">
                <a16:creationId xmlns:a16="http://schemas.microsoft.com/office/drawing/2014/main" id="{963BDFB5-F545-44AB-9CD3-117CECB73586}"/>
              </a:ext>
            </a:extLst>
          </p:cNvPr>
          <p:cNvSpPr>
            <a:spLocks noGrp="1"/>
          </p:cNvSpPr>
          <p:nvPr>
            <p:ph type="ftr" sz="quarter" idx="11"/>
          </p:nvPr>
        </p:nvSpPr>
        <p:spPr>
          <a:xfrm>
            <a:off x="3124200" y="6245225"/>
            <a:ext cx="2895600" cy="476250"/>
          </a:xfrm>
        </p:spPr>
        <p:txBody>
          <a:bodyPr/>
          <a:lstStyle>
            <a:lvl1pPr>
              <a:defRPr/>
            </a:lvl1pPr>
          </a:lstStyle>
          <a:p>
            <a:endParaRPr lang="en-GB" altLang="en-US" dirty="0"/>
          </a:p>
        </p:txBody>
      </p:sp>
      <p:sp>
        <p:nvSpPr>
          <p:cNvPr id="7" name="Slide Number Placeholder 6">
            <a:extLst>
              <a:ext uri="{FF2B5EF4-FFF2-40B4-BE49-F238E27FC236}">
                <a16:creationId xmlns:a16="http://schemas.microsoft.com/office/drawing/2014/main" id="{C2FF302A-2D36-4B9B-9D63-FA8B814CA9C9}"/>
              </a:ext>
            </a:extLst>
          </p:cNvPr>
          <p:cNvSpPr>
            <a:spLocks noGrp="1"/>
          </p:cNvSpPr>
          <p:nvPr>
            <p:ph type="sldNum" sz="quarter" idx="12"/>
          </p:nvPr>
        </p:nvSpPr>
        <p:spPr>
          <a:xfrm>
            <a:off x="6553200" y="6245225"/>
            <a:ext cx="2133600" cy="476250"/>
          </a:xfrm>
        </p:spPr>
        <p:txBody>
          <a:bodyPr/>
          <a:lstStyle>
            <a:lvl1pPr>
              <a:defRPr/>
            </a:lvl1pPr>
          </a:lstStyle>
          <a:p>
            <a:fld id="{46393D93-CFBF-49E4-86E2-4C60D6EDF09E}" type="slidenum">
              <a:rPr lang="en-GB" altLang="en-US"/>
              <a:pPr/>
              <a:t>‹#›</a:t>
            </a:fld>
            <a:endParaRPr lang="en-GB" altLang="en-US" dirty="0"/>
          </a:p>
        </p:txBody>
      </p:sp>
    </p:spTree>
    <p:extLst>
      <p:ext uri="{BB962C8B-B14F-4D97-AF65-F5344CB8AC3E}">
        <p14:creationId xmlns:p14="http://schemas.microsoft.com/office/powerpoint/2010/main" val="264920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endParaRPr lang="en-GB" altLang="en-US" dirty="0"/>
          </a:p>
        </p:txBody>
      </p:sp>
      <p:sp>
        <p:nvSpPr>
          <p:cNvPr id="6" name="Slide Number Placeholder 5"/>
          <p:cNvSpPr>
            <a:spLocks noGrp="1"/>
          </p:cNvSpPr>
          <p:nvPr>
            <p:ph type="sldNum" sz="quarter" idx="12"/>
          </p:nvPr>
        </p:nvSpPr>
        <p:spPr/>
        <p:txBody>
          <a:bodyPr/>
          <a:lstStyle/>
          <a:p>
            <a:fld id="{BF343DFD-A0FB-4EB3-B5DB-0C57D2A5DC70}" type="slidenum">
              <a:rPr lang="en-GB" altLang="en-US" smtClean="0"/>
              <a:pPr/>
              <a:t>‹#›</a:t>
            </a:fld>
            <a:endParaRPr lang="en-GB"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060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endParaRPr lang="en-GB" altLang="en-US" dirty="0"/>
          </a:p>
        </p:txBody>
      </p:sp>
      <p:sp>
        <p:nvSpPr>
          <p:cNvPr id="6" name="Slide Number Placeholder 5"/>
          <p:cNvSpPr>
            <a:spLocks noGrp="1"/>
          </p:cNvSpPr>
          <p:nvPr>
            <p:ph type="sldNum" sz="quarter" idx="12"/>
          </p:nvPr>
        </p:nvSpPr>
        <p:spPr/>
        <p:txBody>
          <a:bodyPr/>
          <a:lstStyle/>
          <a:p>
            <a:fld id="{F388849E-E920-4BFC-871B-05346043DEB7}" type="slidenum">
              <a:rPr lang="en-GB" altLang="en-US" smtClean="0"/>
              <a:pPr/>
              <a:t>‹#›</a:t>
            </a:fld>
            <a:endParaRPr lang="en-GB" alt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01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dirty="0"/>
          </a:p>
        </p:txBody>
      </p:sp>
      <p:sp>
        <p:nvSpPr>
          <p:cNvPr id="6" name="Footer Placeholder 5"/>
          <p:cNvSpPr>
            <a:spLocks noGrp="1"/>
          </p:cNvSpPr>
          <p:nvPr>
            <p:ph type="ftr" sz="quarter" idx="11"/>
          </p:nvPr>
        </p:nvSpPr>
        <p:spPr/>
        <p:txBody>
          <a:bodyPr/>
          <a:lstStyle/>
          <a:p>
            <a:endParaRPr lang="en-GB" altLang="en-US" dirty="0"/>
          </a:p>
        </p:txBody>
      </p:sp>
      <p:sp>
        <p:nvSpPr>
          <p:cNvPr id="7" name="Slide Number Placeholder 6"/>
          <p:cNvSpPr>
            <a:spLocks noGrp="1"/>
          </p:cNvSpPr>
          <p:nvPr>
            <p:ph type="sldNum" sz="quarter" idx="12"/>
          </p:nvPr>
        </p:nvSpPr>
        <p:spPr/>
        <p:txBody>
          <a:bodyPr/>
          <a:lstStyle/>
          <a:p>
            <a:fld id="{1B560CFE-C9F2-418B-89D8-975287D15094}" type="slidenum">
              <a:rPr lang="en-GB" altLang="en-US" smtClean="0"/>
              <a:pPr/>
              <a:t>‹#›</a:t>
            </a:fld>
            <a:endParaRPr lang="en-GB"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41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dirty="0"/>
          </a:p>
        </p:txBody>
      </p:sp>
      <p:sp>
        <p:nvSpPr>
          <p:cNvPr id="8" name="Footer Placeholder 7"/>
          <p:cNvSpPr>
            <a:spLocks noGrp="1"/>
          </p:cNvSpPr>
          <p:nvPr>
            <p:ph type="ftr" sz="quarter" idx="11"/>
          </p:nvPr>
        </p:nvSpPr>
        <p:spPr/>
        <p:txBody>
          <a:bodyPr/>
          <a:lstStyle/>
          <a:p>
            <a:endParaRPr lang="en-GB" altLang="en-US" dirty="0"/>
          </a:p>
        </p:txBody>
      </p:sp>
      <p:sp>
        <p:nvSpPr>
          <p:cNvPr id="9" name="Slide Number Placeholder 8"/>
          <p:cNvSpPr>
            <a:spLocks noGrp="1"/>
          </p:cNvSpPr>
          <p:nvPr>
            <p:ph type="sldNum" sz="quarter" idx="12"/>
          </p:nvPr>
        </p:nvSpPr>
        <p:spPr/>
        <p:txBody>
          <a:bodyPr/>
          <a:lstStyle/>
          <a:p>
            <a:fld id="{DFE2D319-63FC-49FD-9548-3E304F81F884}" type="slidenum">
              <a:rPr lang="en-GB" altLang="en-US" smtClean="0"/>
              <a:pPr/>
              <a:t>‹#›</a:t>
            </a:fld>
            <a:endParaRPr lang="en-GB" altLang="en-US" dirty="0"/>
          </a:p>
        </p:txBody>
      </p:sp>
    </p:spTree>
    <p:extLst>
      <p:ext uri="{BB962C8B-B14F-4D97-AF65-F5344CB8AC3E}">
        <p14:creationId xmlns:p14="http://schemas.microsoft.com/office/powerpoint/2010/main" val="12366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dirty="0"/>
          </a:p>
        </p:txBody>
      </p:sp>
      <p:sp>
        <p:nvSpPr>
          <p:cNvPr id="4" name="Footer Placeholder 3"/>
          <p:cNvSpPr>
            <a:spLocks noGrp="1"/>
          </p:cNvSpPr>
          <p:nvPr>
            <p:ph type="ftr" sz="quarter" idx="11"/>
          </p:nvPr>
        </p:nvSpPr>
        <p:spPr/>
        <p:txBody>
          <a:bodyPr/>
          <a:lstStyle/>
          <a:p>
            <a:endParaRPr lang="en-GB" altLang="en-US" dirty="0"/>
          </a:p>
        </p:txBody>
      </p:sp>
      <p:sp>
        <p:nvSpPr>
          <p:cNvPr id="5" name="Slide Number Placeholder 4"/>
          <p:cNvSpPr>
            <a:spLocks noGrp="1"/>
          </p:cNvSpPr>
          <p:nvPr>
            <p:ph type="sldNum" sz="quarter" idx="12"/>
          </p:nvPr>
        </p:nvSpPr>
        <p:spPr/>
        <p:txBody>
          <a:bodyPr/>
          <a:lstStyle/>
          <a:p>
            <a:fld id="{005D3C37-6735-4FA5-9D0A-6544ABB8EC31}" type="slidenum">
              <a:rPr lang="en-GB" altLang="en-US" smtClean="0"/>
              <a:pPr/>
              <a:t>‹#›</a:t>
            </a:fld>
            <a:endParaRPr lang="en-GB" altLang="en-US" dirty="0"/>
          </a:p>
        </p:txBody>
      </p:sp>
    </p:spTree>
    <p:extLst>
      <p:ext uri="{BB962C8B-B14F-4D97-AF65-F5344CB8AC3E}">
        <p14:creationId xmlns:p14="http://schemas.microsoft.com/office/powerpoint/2010/main" val="125222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dirty="0"/>
          </a:p>
        </p:txBody>
      </p:sp>
      <p:sp>
        <p:nvSpPr>
          <p:cNvPr id="3" name="Footer Placeholder 2"/>
          <p:cNvSpPr>
            <a:spLocks noGrp="1"/>
          </p:cNvSpPr>
          <p:nvPr>
            <p:ph type="ftr" sz="quarter" idx="11"/>
          </p:nvPr>
        </p:nvSpPr>
        <p:spPr/>
        <p:txBody>
          <a:bodyPr/>
          <a:lstStyle/>
          <a:p>
            <a:endParaRPr lang="en-GB" altLang="en-US" dirty="0"/>
          </a:p>
        </p:txBody>
      </p:sp>
      <p:sp>
        <p:nvSpPr>
          <p:cNvPr id="4" name="Slide Number Placeholder 3"/>
          <p:cNvSpPr>
            <a:spLocks noGrp="1"/>
          </p:cNvSpPr>
          <p:nvPr>
            <p:ph type="sldNum" sz="quarter" idx="12"/>
          </p:nvPr>
        </p:nvSpPr>
        <p:spPr/>
        <p:txBody>
          <a:bodyPr/>
          <a:lstStyle/>
          <a:p>
            <a:fld id="{92F2F362-294C-490E-918C-67D73A9E1E1D}" type="slidenum">
              <a:rPr lang="en-GB" altLang="en-US" smtClean="0"/>
              <a:pPr/>
              <a:t>‹#›</a:t>
            </a:fld>
            <a:endParaRPr lang="en-GB" altLang="en-US" dirty="0"/>
          </a:p>
        </p:txBody>
      </p:sp>
    </p:spTree>
    <p:extLst>
      <p:ext uri="{BB962C8B-B14F-4D97-AF65-F5344CB8AC3E}">
        <p14:creationId xmlns:p14="http://schemas.microsoft.com/office/powerpoint/2010/main" val="99785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dirty="0"/>
          </a:p>
        </p:txBody>
      </p:sp>
      <p:sp>
        <p:nvSpPr>
          <p:cNvPr id="6" name="Footer Placeholder 5"/>
          <p:cNvSpPr>
            <a:spLocks noGrp="1"/>
          </p:cNvSpPr>
          <p:nvPr>
            <p:ph type="ftr" sz="quarter" idx="11"/>
          </p:nvPr>
        </p:nvSpPr>
        <p:spPr/>
        <p:txBody>
          <a:bodyPr/>
          <a:lstStyle/>
          <a:p>
            <a:endParaRPr lang="en-GB" altLang="en-US" dirty="0"/>
          </a:p>
        </p:txBody>
      </p:sp>
      <p:sp>
        <p:nvSpPr>
          <p:cNvPr id="7" name="Slide Number Placeholder 6"/>
          <p:cNvSpPr>
            <a:spLocks noGrp="1"/>
          </p:cNvSpPr>
          <p:nvPr>
            <p:ph type="sldNum" sz="quarter" idx="12"/>
          </p:nvPr>
        </p:nvSpPr>
        <p:spPr/>
        <p:txBody>
          <a:bodyPr/>
          <a:lstStyle/>
          <a:p>
            <a:fld id="{9774134A-4A30-4478-8307-69A95ADD0E93}" type="slidenum">
              <a:rPr lang="en-GB" altLang="en-US" smtClean="0"/>
              <a:pPr/>
              <a:t>‹#›</a:t>
            </a:fld>
            <a:endParaRPr lang="en-GB" alt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986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GB" altLang="en-US" dirty="0"/>
          </a:p>
        </p:txBody>
      </p:sp>
      <p:sp>
        <p:nvSpPr>
          <p:cNvPr id="6" name="Footer Placeholder 5"/>
          <p:cNvSpPr>
            <a:spLocks noGrp="1"/>
          </p:cNvSpPr>
          <p:nvPr>
            <p:ph type="ftr" sz="quarter" idx="11"/>
          </p:nvPr>
        </p:nvSpPr>
        <p:spPr>
          <a:xfrm>
            <a:off x="1437530" y="318641"/>
            <a:ext cx="3251553" cy="320931"/>
          </a:xfrm>
        </p:spPr>
        <p:txBody>
          <a:bodyPr/>
          <a:lstStyle/>
          <a:p>
            <a:endParaRPr lang="en-GB" altLang="en-US" dirty="0"/>
          </a:p>
        </p:txBody>
      </p:sp>
      <p:sp>
        <p:nvSpPr>
          <p:cNvPr id="7" name="Slide Number Placeholder 6"/>
          <p:cNvSpPr>
            <a:spLocks noGrp="1"/>
          </p:cNvSpPr>
          <p:nvPr>
            <p:ph type="sldNum" sz="quarter" idx="12"/>
          </p:nvPr>
        </p:nvSpPr>
        <p:spPr/>
        <p:txBody>
          <a:bodyPr/>
          <a:lstStyle/>
          <a:p>
            <a:fld id="{32817FFB-5FDA-4D4A-ADB5-7E65B90F10F3}" type="slidenum">
              <a:rPr lang="en-GB" altLang="en-US" smtClean="0"/>
              <a:pPr/>
              <a:t>‹#›</a:t>
            </a:fld>
            <a:endParaRPr lang="en-GB" alt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431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lt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lt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84DCE78-C1F4-4DA1-940F-B9291F53ADB0}" type="slidenum">
              <a:rPr lang="en-GB" altLang="en-US" smtClean="0"/>
              <a:pPr/>
              <a:t>‹#›</a:t>
            </a:fld>
            <a:endParaRPr lang="en-GB" altLang="en-US" dirty="0"/>
          </a:p>
        </p:txBody>
      </p:sp>
    </p:spTree>
    <p:extLst>
      <p:ext uri="{BB962C8B-B14F-4D97-AF65-F5344CB8AC3E}">
        <p14:creationId xmlns:p14="http://schemas.microsoft.com/office/powerpoint/2010/main" val="41463575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nformationphilosopher.com/freedom/incompatibilism.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A1368F-6C82-43F4-B9F1-B299CE118E5A}"/>
              </a:ext>
            </a:extLst>
          </p:cNvPr>
          <p:cNvSpPr>
            <a:spLocks noGrp="1" noChangeArrowheads="1"/>
          </p:cNvSpPr>
          <p:nvPr>
            <p:ph type="ctrTitle"/>
          </p:nvPr>
        </p:nvSpPr>
        <p:spPr>
          <a:xfrm>
            <a:off x="685800" y="2130425"/>
            <a:ext cx="7772400" cy="1470025"/>
          </a:xfrm>
        </p:spPr>
        <p:txBody>
          <a:bodyPr anchor="ctr"/>
          <a:lstStyle/>
          <a:p>
            <a:r>
              <a:rPr lang="en-GB" altLang="en-US" sz="4000" dirty="0"/>
              <a:t>Lesson 44: DETERMINISM VS. FREE WILL</a:t>
            </a:r>
          </a:p>
        </p:txBody>
      </p:sp>
      <p:sp>
        <p:nvSpPr>
          <p:cNvPr id="2051" name="Rectangle 3">
            <a:extLst>
              <a:ext uri="{FF2B5EF4-FFF2-40B4-BE49-F238E27FC236}">
                <a16:creationId xmlns:a16="http://schemas.microsoft.com/office/drawing/2014/main" id="{502F37CD-BF37-415C-8802-16258111D2AC}"/>
              </a:ext>
            </a:extLst>
          </p:cNvPr>
          <p:cNvSpPr>
            <a:spLocks noGrp="1" noChangeArrowheads="1"/>
          </p:cNvSpPr>
          <p:nvPr>
            <p:ph type="subTitle" idx="1"/>
          </p:nvPr>
        </p:nvSpPr>
        <p:spPr>
          <a:xfrm>
            <a:off x="1371600" y="3886200"/>
            <a:ext cx="6400800" cy="1752600"/>
          </a:xfrm>
        </p:spPr>
        <p:txBody>
          <a:bodyPr>
            <a:normAutofit fontScale="92500" lnSpcReduction="20000"/>
          </a:bodyPr>
          <a:lstStyle/>
          <a:p>
            <a:endParaRPr lang="en-GB" altLang="en-US" sz="3200" dirty="0"/>
          </a:p>
          <a:p>
            <a:r>
              <a:rPr lang="en-GB" altLang="en-US" sz="3200" dirty="0"/>
              <a:t>A philosophical conundrum at the roots of metaphysics </a:t>
            </a:r>
          </a:p>
        </p:txBody>
      </p:sp>
      <p:pic>
        <p:nvPicPr>
          <p:cNvPr id="2052" name="Picture 4" descr="j0234687">
            <a:extLst>
              <a:ext uri="{FF2B5EF4-FFF2-40B4-BE49-F238E27FC236}">
                <a16:creationId xmlns:a16="http://schemas.microsoft.com/office/drawing/2014/main" id="{A1F59D29-E3CE-4ECD-BF61-228B790789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357563"/>
            <a:ext cx="1727200" cy="1017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9B6F-38EB-47CB-BBA8-DEF5B5520A8A}"/>
              </a:ext>
            </a:extLst>
          </p:cNvPr>
          <p:cNvSpPr>
            <a:spLocks noGrp="1"/>
          </p:cNvSpPr>
          <p:nvPr>
            <p:ph type="title"/>
          </p:nvPr>
        </p:nvSpPr>
        <p:spPr/>
        <p:txBody>
          <a:bodyPr/>
          <a:lstStyle/>
          <a:p>
            <a:r>
              <a:rPr lang="en-US" dirty="0"/>
              <a:t>Compatibilism  </a:t>
            </a:r>
          </a:p>
        </p:txBody>
      </p:sp>
      <p:sp>
        <p:nvSpPr>
          <p:cNvPr id="3" name="Content Placeholder 2">
            <a:extLst>
              <a:ext uri="{FF2B5EF4-FFF2-40B4-BE49-F238E27FC236}">
                <a16:creationId xmlns:a16="http://schemas.microsoft.com/office/drawing/2014/main" id="{29D57308-EBBE-464F-89E5-8F9F14DB383B}"/>
              </a:ext>
            </a:extLst>
          </p:cNvPr>
          <p:cNvSpPr>
            <a:spLocks noGrp="1"/>
          </p:cNvSpPr>
          <p:nvPr>
            <p:ph sz="half" idx="1"/>
          </p:nvPr>
        </p:nvSpPr>
        <p:spPr>
          <a:xfrm>
            <a:off x="395536" y="2013936"/>
            <a:ext cx="4173825" cy="4039174"/>
          </a:xfrm>
        </p:spPr>
        <p:txBody>
          <a:bodyPr>
            <a:normAutofit/>
          </a:bodyPr>
          <a:lstStyle/>
          <a:p>
            <a:r>
              <a:rPr lang="en-GB" altLang="en-US" dirty="0"/>
              <a:t>Compatibilism: free will is compatible with determinism</a:t>
            </a:r>
          </a:p>
          <a:p>
            <a:r>
              <a:rPr lang="en-GB" altLang="en-US" dirty="0"/>
              <a:t>To have free will is simply for one’s choice to cause one’s action, e.g. free will is ‘a power of acting or not acting, according to the determinations of the will’ (Hume)</a:t>
            </a:r>
          </a:p>
          <a:p>
            <a:r>
              <a:rPr lang="en-GB" altLang="en-US" dirty="0"/>
              <a:t>If I had chosen to act differently, then I would have acted differently</a:t>
            </a:r>
            <a:endParaRPr lang="en-US" altLang="en-US" dirty="0"/>
          </a:p>
          <a:p>
            <a:endParaRPr lang="en-US" dirty="0"/>
          </a:p>
        </p:txBody>
      </p:sp>
      <p:pic>
        <p:nvPicPr>
          <p:cNvPr id="6" name="Content Placeholder 5">
            <a:extLst>
              <a:ext uri="{FF2B5EF4-FFF2-40B4-BE49-F238E27FC236}">
                <a16:creationId xmlns:a16="http://schemas.microsoft.com/office/drawing/2014/main" id="{81D3F789-0535-49B5-A053-069379374B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2708920"/>
            <a:ext cx="3528392" cy="2376128"/>
          </a:xfrm>
        </p:spPr>
      </p:pic>
    </p:spTree>
    <p:extLst>
      <p:ext uri="{BB962C8B-B14F-4D97-AF65-F5344CB8AC3E}">
        <p14:creationId xmlns:p14="http://schemas.microsoft.com/office/powerpoint/2010/main" val="47830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0A44-E107-4BE6-B196-212CDF6733BF}"/>
              </a:ext>
            </a:extLst>
          </p:cNvPr>
          <p:cNvSpPr>
            <a:spLocks noGrp="1"/>
          </p:cNvSpPr>
          <p:nvPr>
            <p:ph type="title"/>
          </p:nvPr>
        </p:nvSpPr>
        <p:spPr/>
        <p:txBody>
          <a:bodyPr/>
          <a:lstStyle/>
          <a:p>
            <a:r>
              <a:rPr lang="en-US" dirty="0"/>
              <a:t>Hard indeterminism </a:t>
            </a:r>
          </a:p>
        </p:txBody>
      </p:sp>
      <p:sp>
        <p:nvSpPr>
          <p:cNvPr id="4" name="Content Placeholder 3">
            <a:extLst>
              <a:ext uri="{FF2B5EF4-FFF2-40B4-BE49-F238E27FC236}">
                <a16:creationId xmlns:a16="http://schemas.microsoft.com/office/drawing/2014/main" id="{EE030055-192B-46F7-8D5C-018137328362}"/>
              </a:ext>
            </a:extLst>
          </p:cNvPr>
          <p:cNvSpPr>
            <a:spLocks noGrp="1"/>
          </p:cNvSpPr>
          <p:nvPr>
            <p:ph sz="half" idx="1"/>
          </p:nvPr>
        </p:nvSpPr>
        <p:spPr>
          <a:xfrm>
            <a:off x="899592" y="2013936"/>
            <a:ext cx="3669769" cy="3437560"/>
          </a:xfrm>
        </p:spPr>
        <p:txBody>
          <a:bodyPr>
            <a:normAutofit lnSpcReduction="10000"/>
          </a:bodyPr>
          <a:lstStyle/>
          <a:p>
            <a:r>
              <a:rPr lang="en-US" sz="2400" b="1" dirty="0"/>
              <a:t>Indeterminism is the idea that certain events are not caused, or not  caused deterministically. It is the opposite of determinism and related to chance.</a:t>
            </a:r>
          </a:p>
          <a:p>
            <a:endParaRPr lang="en-US" dirty="0"/>
          </a:p>
        </p:txBody>
      </p:sp>
      <p:pic>
        <p:nvPicPr>
          <p:cNvPr id="7" name="Content Placeholder 6">
            <a:extLst>
              <a:ext uri="{FF2B5EF4-FFF2-40B4-BE49-F238E27FC236}">
                <a16:creationId xmlns:a16="http://schemas.microsoft.com/office/drawing/2014/main" id="{881A305E-72E0-49BA-8FE1-E08F02C3DC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2013936"/>
            <a:ext cx="3456384" cy="3960440"/>
          </a:xfrm>
        </p:spPr>
      </p:pic>
    </p:spTree>
    <p:extLst>
      <p:ext uri="{BB962C8B-B14F-4D97-AF65-F5344CB8AC3E}">
        <p14:creationId xmlns:p14="http://schemas.microsoft.com/office/powerpoint/2010/main" val="91465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1A53-A751-4088-83A8-05E523EF4887}"/>
              </a:ext>
            </a:extLst>
          </p:cNvPr>
          <p:cNvSpPr>
            <a:spLocks noGrp="1"/>
          </p:cNvSpPr>
          <p:nvPr>
            <p:ph type="title"/>
          </p:nvPr>
        </p:nvSpPr>
        <p:spPr/>
        <p:txBody>
          <a:bodyPr/>
          <a:lstStyle/>
          <a:p>
            <a:r>
              <a:rPr lang="en-US" dirty="0"/>
              <a:t>Libertarianism </a:t>
            </a:r>
          </a:p>
        </p:txBody>
      </p:sp>
      <p:sp>
        <p:nvSpPr>
          <p:cNvPr id="3" name="Content Placeholder 2">
            <a:extLst>
              <a:ext uri="{FF2B5EF4-FFF2-40B4-BE49-F238E27FC236}">
                <a16:creationId xmlns:a16="http://schemas.microsoft.com/office/drawing/2014/main" id="{1BCF1490-B70F-48C2-BD28-A03A167DF397}"/>
              </a:ext>
            </a:extLst>
          </p:cNvPr>
          <p:cNvSpPr>
            <a:spLocks noGrp="1"/>
          </p:cNvSpPr>
          <p:nvPr>
            <p:ph sz="half" idx="1"/>
          </p:nvPr>
        </p:nvSpPr>
        <p:spPr/>
        <p:txBody>
          <a:bodyPr>
            <a:normAutofit fontScale="77500" lnSpcReduction="20000"/>
          </a:bodyPr>
          <a:lstStyle/>
          <a:p>
            <a:r>
              <a:rPr lang="en-US" dirty="0"/>
              <a:t>Libertarians believe that free will is incompatible with causal determinism, and agents have free will. They therefore deny that causal determinism is true.</a:t>
            </a:r>
          </a:p>
          <a:p>
            <a:r>
              <a:rPr lang="en-US" dirty="0"/>
              <a:t>The task of the metaphysical libertarian is to reconcile free will with indeterminism. </a:t>
            </a:r>
          </a:p>
          <a:p>
            <a:r>
              <a:rPr lang="en-US" dirty="0"/>
              <a:t>Don’t confuse this with the political connotation of Libertarianism </a:t>
            </a:r>
          </a:p>
        </p:txBody>
      </p:sp>
      <p:pic>
        <p:nvPicPr>
          <p:cNvPr id="6" name="Content Placeholder 5">
            <a:extLst>
              <a:ext uri="{FF2B5EF4-FFF2-40B4-BE49-F238E27FC236}">
                <a16:creationId xmlns:a16="http://schemas.microsoft.com/office/drawing/2014/main" id="{8AFBCE1D-47A8-4A9A-8DE7-70674A0E62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1818" y="2542762"/>
            <a:ext cx="3121152" cy="2380488"/>
          </a:xfrm>
        </p:spPr>
      </p:pic>
    </p:spTree>
    <p:extLst>
      <p:ext uri="{BB962C8B-B14F-4D97-AF65-F5344CB8AC3E}">
        <p14:creationId xmlns:p14="http://schemas.microsoft.com/office/powerpoint/2010/main" val="335113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063B-8F65-4DD9-B448-7A172FAE151C}"/>
              </a:ext>
            </a:extLst>
          </p:cNvPr>
          <p:cNvSpPr>
            <a:spLocks noGrp="1"/>
          </p:cNvSpPr>
          <p:nvPr>
            <p:ph type="title"/>
          </p:nvPr>
        </p:nvSpPr>
        <p:spPr/>
        <p:txBody>
          <a:bodyPr/>
          <a:lstStyle/>
          <a:p>
            <a:r>
              <a:rPr lang="en-US" dirty="0"/>
              <a:t>The Standard argument against freewill </a:t>
            </a:r>
          </a:p>
        </p:txBody>
      </p:sp>
      <p:sp>
        <p:nvSpPr>
          <p:cNvPr id="3" name="Content Placeholder 2">
            <a:extLst>
              <a:ext uri="{FF2B5EF4-FFF2-40B4-BE49-F238E27FC236}">
                <a16:creationId xmlns:a16="http://schemas.microsoft.com/office/drawing/2014/main" id="{0FB1539F-04DF-4757-9A65-73ACB12544FD}"/>
              </a:ext>
            </a:extLst>
          </p:cNvPr>
          <p:cNvSpPr>
            <a:spLocks noGrp="1"/>
          </p:cNvSpPr>
          <p:nvPr>
            <p:ph idx="1"/>
          </p:nvPr>
        </p:nvSpPr>
        <p:spPr/>
        <p:txBody>
          <a:bodyPr>
            <a:normAutofit fontScale="92500" lnSpcReduction="10000"/>
          </a:bodyPr>
          <a:lstStyle/>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Either Determinism is True or Indeterminism is True. </a:t>
            </a:r>
          </a:p>
          <a:p>
            <a:pPr marL="0" lvl="0" indent="0" defTabSz="914400" fontAlgn="base">
              <a:lnSpc>
                <a:spcPct val="100000"/>
              </a:lnSpc>
              <a:spcBef>
                <a:spcPct val="0"/>
              </a:spcBef>
              <a:spcAft>
                <a:spcPct val="0"/>
              </a:spcAft>
              <a:buClrTx/>
              <a:buSzTx/>
              <a:buNone/>
            </a:pPr>
            <a:endParaRPr lang="en-US" altLang="en-US" sz="2400" dirty="0">
              <a:solidFill>
                <a:prstClr val="black"/>
              </a:solidFill>
              <a:latin typeface="Calibri" panose="020F0502020204030204" pitchFamily="34" charset="0"/>
              <a:cs typeface="Arial" panose="020B0604020202020204" pitchFamily="34" charset="0"/>
            </a:endParaRP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1)  If Determinism is True, We Are Not Free. </a:t>
            </a: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2) If Indeterminism is True, our Will is Random, </a:t>
            </a: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so we cannot be responsible for our actions.         </a:t>
            </a: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 </a:t>
            </a: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Logical philosophers conclude that Free Will is </a:t>
            </a:r>
            <a:r>
              <a:rPr lang="en-US" altLang="en-US" sz="2400" i="1" dirty="0">
                <a:solidFill>
                  <a:prstClr val="black"/>
                </a:solidFill>
                <a:latin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Incompatible</a:t>
            </a:r>
            <a:r>
              <a:rPr lang="en-US" altLang="en-US" sz="2400" dirty="0">
                <a:solidFill>
                  <a:prstClr val="black"/>
                </a:solidFill>
                <a:latin typeface="Calibri" panose="020F0502020204030204" pitchFamily="34" charset="0"/>
                <a:cs typeface="Arial" panose="020B0604020202020204" pitchFamily="34" charset="0"/>
              </a:rPr>
              <a:t> with </a:t>
            </a:r>
            <a:r>
              <a:rPr lang="en-US" altLang="en-US" sz="2400" i="1" dirty="0">
                <a:solidFill>
                  <a:prstClr val="black"/>
                </a:solidFill>
                <a:latin typeface="Calibri" panose="020F0502020204030204" pitchFamily="34" charset="0"/>
                <a:cs typeface="Arial" panose="020B0604020202020204" pitchFamily="34" charset="0"/>
              </a:rPr>
              <a:t>both </a:t>
            </a:r>
            <a:r>
              <a:rPr lang="en-US" altLang="en-US" sz="2400" dirty="0">
                <a:solidFill>
                  <a:prstClr val="black"/>
                </a:solidFill>
                <a:latin typeface="Calibri" panose="020F0502020204030204" pitchFamily="34" charset="0"/>
                <a:cs typeface="Arial" panose="020B0604020202020204" pitchFamily="34" charset="0"/>
              </a:rPr>
              <a:t>Determinism and Indeterminism. </a:t>
            </a:r>
          </a:p>
          <a:p>
            <a:pPr marL="0" lvl="0" indent="0" defTabSz="914400" fontAlgn="base">
              <a:lnSpc>
                <a:spcPct val="100000"/>
              </a:lnSpc>
              <a:spcBef>
                <a:spcPct val="0"/>
              </a:spcBef>
              <a:spcAft>
                <a:spcPct val="0"/>
              </a:spcAft>
              <a:buClrTx/>
              <a:buSzTx/>
              <a:buNone/>
            </a:pPr>
            <a:endParaRPr lang="en-US" altLang="en-US" sz="2400" dirty="0">
              <a:solidFill>
                <a:prstClr val="black"/>
              </a:solidFill>
              <a:latin typeface="Calibri" panose="020F0502020204030204" pitchFamily="34" charset="0"/>
              <a:cs typeface="Arial" panose="020B0604020202020204" pitchFamily="34" charset="0"/>
            </a:endParaRPr>
          </a:p>
          <a:p>
            <a:pPr marL="0" lvl="0" indent="0" defTabSz="914400" fontAlgn="base">
              <a:lnSpc>
                <a:spcPct val="100000"/>
              </a:lnSpc>
              <a:spcBef>
                <a:spcPct val="0"/>
              </a:spcBef>
              <a:spcAft>
                <a:spcPct val="0"/>
              </a:spcAft>
              <a:buClrTx/>
              <a:buSzTx/>
              <a:buNone/>
            </a:pPr>
            <a:r>
              <a:rPr lang="en-US" altLang="en-US" sz="2400" dirty="0">
                <a:solidFill>
                  <a:prstClr val="black"/>
                </a:solidFill>
                <a:latin typeface="Calibri" panose="020F0502020204030204" pitchFamily="34" charset="0"/>
                <a:cs typeface="Arial" panose="020B0604020202020204" pitchFamily="34" charset="0"/>
              </a:rPr>
              <a:t>No Free Will either way</a:t>
            </a:r>
            <a:endParaRPr lang="en-US" dirty="0"/>
          </a:p>
        </p:txBody>
      </p:sp>
      <p:pic>
        <p:nvPicPr>
          <p:cNvPr id="4" name="Picture 3" descr="NO_FREE_WILL.gif">
            <a:extLst>
              <a:ext uri="{FF2B5EF4-FFF2-40B4-BE49-F238E27FC236}">
                <a16:creationId xmlns:a16="http://schemas.microsoft.com/office/drawing/2014/main" id="{C3624A72-60C2-4D2D-92F4-2D30BE56C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725144"/>
            <a:ext cx="17636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44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10BF-9DA5-4EDA-A531-573DD3C6FF10}"/>
              </a:ext>
            </a:extLst>
          </p:cNvPr>
          <p:cNvSpPr>
            <a:spLocks noGrp="1"/>
          </p:cNvSpPr>
          <p:nvPr>
            <p:ph type="title"/>
          </p:nvPr>
        </p:nvSpPr>
        <p:spPr/>
        <p:txBody>
          <a:bodyPr>
            <a:normAutofit/>
          </a:bodyPr>
          <a:lstStyle/>
          <a:p>
            <a:r>
              <a:rPr lang="en-US" sz="4000" dirty="0">
                <a:solidFill>
                  <a:srgbClr val="0070C0"/>
                </a:solidFill>
              </a:rPr>
              <a:t>Journal entry: </a:t>
            </a:r>
          </a:p>
        </p:txBody>
      </p:sp>
      <p:sp>
        <p:nvSpPr>
          <p:cNvPr id="3" name="Content Placeholder 2">
            <a:extLst>
              <a:ext uri="{FF2B5EF4-FFF2-40B4-BE49-F238E27FC236}">
                <a16:creationId xmlns:a16="http://schemas.microsoft.com/office/drawing/2014/main" id="{E0CE19B9-DE9E-469C-891D-F1D519A3A5ED}"/>
              </a:ext>
            </a:extLst>
          </p:cNvPr>
          <p:cNvSpPr>
            <a:spLocks noGrp="1"/>
          </p:cNvSpPr>
          <p:nvPr>
            <p:ph idx="1"/>
          </p:nvPr>
        </p:nvSpPr>
        <p:spPr/>
        <p:txBody>
          <a:bodyPr>
            <a:normAutofit/>
          </a:bodyPr>
          <a:lstStyle/>
          <a:p>
            <a:pPr marL="0" indent="0">
              <a:buNone/>
            </a:pPr>
            <a:r>
              <a:rPr lang="en-US" sz="2400" b="1" dirty="0">
                <a:solidFill>
                  <a:srgbClr val="0070C0"/>
                </a:solidFill>
              </a:rPr>
              <a:t>“Provide a synopsis of the 4 views presented today (Hard Determinism, Compatibilism, Hard Indeterminism, and Libertarianism). Also, provide your assertion on how you feel this metaphysical question affects you personally”. </a:t>
            </a:r>
          </a:p>
        </p:txBody>
      </p:sp>
    </p:spTree>
    <p:extLst>
      <p:ext uri="{BB962C8B-B14F-4D97-AF65-F5344CB8AC3E}">
        <p14:creationId xmlns:p14="http://schemas.microsoft.com/office/powerpoint/2010/main" val="95023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2369B7-5A6B-46A8-9F1C-B39F78892875}"/>
              </a:ext>
            </a:extLst>
          </p:cNvPr>
          <p:cNvSpPr>
            <a:spLocks noGrp="1"/>
          </p:cNvSpPr>
          <p:nvPr>
            <p:ph type="title"/>
          </p:nvPr>
        </p:nvSpPr>
        <p:spPr/>
        <p:txBody>
          <a:bodyPr/>
          <a:lstStyle/>
          <a:p>
            <a:r>
              <a:rPr lang="en-US" dirty="0"/>
              <a:t>A conundrum long debated </a:t>
            </a:r>
          </a:p>
        </p:txBody>
      </p:sp>
      <p:sp>
        <p:nvSpPr>
          <p:cNvPr id="5" name="Text Placeholder 4">
            <a:extLst>
              <a:ext uri="{FF2B5EF4-FFF2-40B4-BE49-F238E27FC236}">
                <a16:creationId xmlns:a16="http://schemas.microsoft.com/office/drawing/2014/main" id="{C075074F-D2FB-4B6E-98B8-8BB9DDCB3261}"/>
              </a:ext>
            </a:extLst>
          </p:cNvPr>
          <p:cNvSpPr>
            <a:spLocks noGrp="1"/>
          </p:cNvSpPr>
          <p:nvPr>
            <p:ph type="body" idx="1"/>
          </p:nvPr>
        </p:nvSpPr>
        <p:spPr>
          <a:xfrm>
            <a:off x="539552" y="2019550"/>
            <a:ext cx="4029705" cy="801943"/>
          </a:xfrm>
        </p:spPr>
        <p:txBody>
          <a:bodyPr/>
          <a:lstStyle/>
          <a:p>
            <a:r>
              <a:rPr lang="en-US" dirty="0"/>
              <a:t>Leucippus and Democritus (400 B.C.E.) </a:t>
            </a:r>
          </a:p>
        </p:txBody>
      </p:sp>
      <p:pic>
        <p:nvPicPr>
          <p:cNvPr id="10" name="Content Placeholder 9">
            <a:extLst>
              <a:ext uri="{FF2B5EF4-FFF2-40B4-BE49-F238E27FC236}">
                <a16:creationId xmlns:a16="http://schemas.microsoft.com/office/drawing/2014/main" id="{83DB7554-C5C6-43A1-9004-921AA717F2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3429000"/>
            <a:ext cx="4103398" cy="2752696"/>
          </a:xfrm>
        </p:spPr>
      </p:pic>
      <p:sp>
        <p:nvSpPr>
          <p:cNvPr id="7" name="Text Placeholder 6">
            <a:extLst>
              <a:ext uri="{FF2B5EF4-FFF2-40B4-BE49-F238E27FC236}">
                <a16:creationId xmlns:a16="http://schemas.microsoft.com/office/drawing/2014/main" id="{7398F53B-633C-4AD9-91F2-5CAF99F0B622}"/>
              </a:ext>
            </a:extLst>
          </p:cNvPr>
          <p:cNvSpPr>
            <a:spLocks noGrp="1"/>
          </p:cNvSpPr>
          <p:nvPr>
            <p:ph type="body" sz="quarter" idx="3"/>
          </p:nvPr>
        </p:nvSpPr>
        <p:spPr/>
        <p:txBody>
          <a:bodyPr/>
          <a:lstStyle/>
          <a:p>
            <a:r>
              <a:rPr lang="en-US" dirty="0"/>
              <a:t>Sam harris (2012) </a:t>
            </a:r>
          </a:p>
        </p:txBody>
      </p:sp>
      <p:pic>
        <p:nvPicPr>
          <p:cNvPr id="12" name="Content Placeholder 11">
            <a:extLst>
              <a:ext uri="{FF2B5EF4-FFF2-40B4-BE49-F238E27FC236}">
                <a16:creationId xmlns:a16="http://schemas.microsoft.com/office/drawing/2014/main" id="{1BB3F450-7B81-448C-8AA4-F50F6B2593E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2950" y="3429000"/>
            <a:ext cx="4249530" cy="2752696"/>
          </a:xfrm>
        </p:spPr>
      </p:pic>
    </p:spTree>
    <p:extLst>
      <p:ext uri="{BB962C8B-B14F-4D97-AF65-F5344CB8AC3E}">
        <p14:creationId xmlns:p14="http://schemas.microsoft.com/office/powerpoint/2010/main" val="358120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B363A-CB68-4E58-89F3-0D0A5C0AF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3296"/>
          </a:xfrm>
          <a:prstGeom prst="rect">
            <a:avLst/>
          </a:prstGeom>
        </p:spPr>
      </p:pic>
    </p:spTree>
    <p:extLst>
      <p:ext uri="{BB962C8B-B14F-4D97-AF65-F5344CB8AC3E}">
        <p14:creationId xmlns:p14="http://schemas.microsoft.com/office/powerpoint/2010/main" val="7113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8A168D-D552-4CCD-B1C3-56955FE22205}"/>
              </a:ext>
            </a:extLst>
          </p:cNvPr>
          <p:cNvSpPr>
            <a:spLocks noGrp="1"/>
          </p:cNvSpPr>
          <p:nvPr>
            <p:ph type="title"/>
          </p:nvPr>
        </p:nvSpPr>
        <p:spPr/>
        <p:txBody>
          <a:bodyPr/>
          <a:lstStyle/>
          <a:p>
            <a:r>
              <a:rPr lang="en-US" dirty="0"/>
              <a:t>A short poll to get started…</a:t>
            </a:r>
          </a:p>
        </p:txBody>
      </p:sp>
      <p:sp>
        <p:nvSpPr>
          <p:cNvPr id="8" name="Content Placeholder 7">
            <a:extLst>
              <a:ext uri="{FF2B5EF4-FFF2-40B4-BE49-F238E27FC236}">
                <a16:creationId xmlns:a16="http://schemas.microsoft.com/office/drawing/2014/main" id="{F4B897B0-756B-4B99-B6C8-65CC1A1024DA}"/>
              </a:ext>
            </a:extLst>
          </p:cNvPr>
          <p:cNvSpPr>
            <a:spLocks noGrp="1"/>
          </p:cNvSpPr>
          <p:nvPr>
            <p:ph idx="1"/>
          </p:nvPr>
        </p:nvSpPr>
        <p:spPr/>
        <p:txBody>
          <a:bodyPr>
            <a:normAutofit fontScale="85000" lnSpcReduction="10000"/>
          </a:bodyPr>
          <a:lstStyle/>
          <a:p>
            <a:pPr marL="0" lvl="0" indent="0" defTabSz="914400" fontAlgn="base">
              <a:lnSpc>
                <a:spcPct val="100000"/>
              </a:lnSpc>
              <a:spcBef>
                <a:spcPct val="0"/>
              </a:spcBef>
              <a:spcAft>
                <a:spcPct val="0"/>
              </a:spcAft>
              <a:buClrTx/>
              <a:buSzTx/>
              <a:buNone/>
            </a:pPr>
            <a:r>
              <a:rPr lang="en-US" altLang="en-US" sz="2400" dirty="0">
                <a:solidFill>
                  <a:prstClr val="black"/>
                </a:solidFill>
                <a:latin typeface="Arial" panose="020B0604020202020204" pitchFamily="34" charset="0"/>
                <a:cs typeface="Arial" panose="020B0604020202020204" pitchFamily="34" charset="0"/>
              </a:rPr>
              <a:t>How many of you think that science can find causal laws for everything, including our minds, so that a super-intelligence would be able to predict our futures?</a:t>
            </a:r>
          </a:p>
          <a:p>
            <a:pPr marL="0" lvl="0" indent="0" defTabSz="914400" fontAlgn="base">
              <a:lnSpc>
                <a:spcPct val="100000"/>
              </a:lnSpc>
              <a:spcBef>
                <a:spcPct val="0"/>
              </a:spcBef>
              <a:spcAft>
                <a:spcPct val="0"/>
              </a:spcAft>
              <a:buClrTx/>
              <a:buSzTx/>
              <a:buNone/>
            </a:pPr>
            <a:endParaRPr lang="en-US" altLang="en-US" sz="2400" dirty="0">
              <a:solidFill>
                <a:prstClr val="black"/>
              </a:solidFill>
              <a:latin typeface="Arial" panose="020B0604020202020204" pitchFamily="34" charset="0"/>
              <a:cs typeface="Arial" panose="020B0604020202020204" pitchFamily="34" charset="0"/>
            </a:endParaRPr>
          </a:p>
          <a:p>
            <a:pPr marL="0" lvl="0" indent="0" defTabSz="914400" fontAlgn="base">
              <a:lnSpc>
                <a:spcPct val="100000"/>
              </a:lnSpc>
              <a:spcBef>
                <a:spcPct val="0"/>
              </a:spcBef>
              <a:spcAft>
                <a:spcPct val="0"/>
              </a:spcAft>
              <a:buClrTx/>
              <a:buSzTx/>
              <a:buNone/>
            </a:pPr>
            <a:r>
              <a:rPr lang="en-US" altLang="en-US" sz="2400" dirty="0">
                <a:solidFill>
                  <a:prstClr val="black"/>
                </a:solidFill>
                <a:latin typeface="Arial" panose="020B0604020202020204" pitchFamily="34" charset="0"/>
                <a:cs typeface="Arial" panose="020B0604020202020204" pitchFamily="34" charset="0"/>
              </a:rPr>
              <a:t>How many of you think that we are fundamentally free and unpredictable, that we are the creative authors of our own lives?</a:t>
            </a:r>
          </a:p>
          <a:p>
            <a:pPr marL="0" lvl="0" indent="0" defTabSz="914400" fontAlgn="base">
              <a:lnSpc>
                <a:spcPct val="100000"/>
              </a:lnSpc>
              <a:spcBef>
                <a:spcPct val="0"/>
              </a:spcBef>
              <a:spcAft>
                <a:spcPct val="0"/>
              </a:spcAft>
              <a:buClrTx/>
              <a:buSzTx/>
              <a:buNone/>
            </a:pPr>
            <a:endParaRPr lang="en-US" altLang="en-US" sz="2400" dirty="0">
              <a:solidFill>
                <a:prstClr val="black"/>
              </a:solidFill>
              <a:latin typeface="Arial" panose="020B0604020202020204" pitchFamily="34" charset="0"/>
              <a:cs typeface="Arial" panose="020B0604020202020204" pitchFamily="34" charset="0"/>
            </a:endParaRPr>
          </a:p>
          <a:p>
            <a:pPr marL="0" lvl="0" indent="0" defTabSz="914400" fontAlgn="base">
              <a:lnSpc>
                <a:spcPct val="100000"/>
              </a:lnSpc>
              <a:spcBef>
                <a:spcPct val="0"/>
              </a:spcBef>
              <a:spcAft>
                <a:spcPct val="0"/>
              </a:spcAft>
              <a:buClrTx/>
              <a:buSzTx/>
              <a:buNone/>
            </a:pPr>
            <a:r>
              <a:rPr lang="en-US" altLang="en-US" sz="2400" dirty="0">
                <a:solidFill>
                  <a:prstClr val="black"/>
                </a:solidFill>
                <a:latin typeface="Arial" panose="020B0604020202020204" pitchFamily="34" charset="0"/>
                <a:cs typeface="Arial" panose="020B0604020202020204" pitchFamily="34" charset="0"/>
              </a:rPr>
              <a:t>To help calibrate our results - </a:t>
            </a:r>
          </a:p>
          <a:p>
            <a:pPr marL="0" lvl="0" indent="0" defTabSz="914400" fontAlgn="base">
              <a:lnSpc>
                <a:spcPct val="100000"/>
              </a:lnSpc>
              <a:spcBef>
                <a:spcPct val="0"/>
              </a:spcBef>
              <a:spcAft>
                <a:spcPct val="0"/>
              </a:spcAft>
              <a:buClrTx/>
              <a:buSzTx/>
              <a:buNone/>
            </a:pPr>
            <a:endParaRPr lang="en-US" altLang="en-US" sz="2400" dirty="0">
              <a:solidFill>
                <a:prstClr val="black"/>
              </a:solidFill>
              <a:latin typeface="Arial" panose="020B0604020202020204" pitchFamily="34" charset="0"/>
              <a:cs typeface="Arial" panose="020B0604020202020204" pitchFamily="34" charset="0"/>
            </a:endParaRPr>
          </a:p>
          <a:p>
            <a:pPr marL="0" lvl="0" indent="0" defTabSz="914400" fontAlgn="base">
              <a:lnSpc>
                <a:spcPct val="100000"/>
              </a:lnSpc>
              <a:spcBef>
                <a:spcPct val="0"/>
              </a:spcBef>
              <a:spcAft>
                <a:spcPct val="0"/>
              </a:spcAft>
              <a:buClrTx/>
              <a:buSzTx/>
              <a:buNone/>
            </a:pPr>
            <a:r>
              <a:rPr lang="en-US" altLang="en-US" sz="2400" dirty="0">
                <a:solidFill>
                  <a:prstClr val="black"/>
                </a:solidFill>
                <a:latin typeface="Arial" panose="020B0604020202020204" pitchFamily="34" charset="0"/>
                <a:cs typeface="Arial" panose="020B0604020202020204" pitchFamily="34" charset="0"/>
              </a:rPr>
              <a:t>How many of you never raise your hands when asked such questions?</a:t>
            </a:r>
          </a:p>
          <a:p>
            <a:endParaRPr lang="en-US" dirty="0"/>
          </a:p>
        </p:txBody>
      </p:sp>
    </p:spTree>
    <p:extLst>
      <p:ext uri="{BB962C8B-B14F-4D97-AF65-F5344CB8AC3E}">
        <p14:creationId xmlns:p14="http://schemas.microsoft.com/office/powerpoint/2010/main" val="174808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077F-75F8-41FA-A006-10594AFB0693}"/>
              </a:ext>
            </a:extLst>
          </p:cNvPr>
          <p:cNvSpPr>
            <a:spLocks noGrp="1"/>
          </p:cNvSpPr>
          <p:nvPr>
            <p:ph type="title"/>
          </p:nvPr>
        </p:nvSpPr>
        <p:spPr/>
        <p:txBody>
          <a:bodyPr/>
          <a:lstStyle/>
          <a:p>
            <a:r>
              <a:rPr lang="en-US" dirty="0"/>
              <a:t>I’ll save this for college students….</a:t>
            </a:r>
          </a:p>
        </p:txBody>
      </p:sp>
      <p:pic>
        <p:nvPicPr>
          <p:cNvPr id="5" name="Content Placeholder 4">
            <a:extLst>
              <a:ext uri="{FF2B5EF4-FFF2-40B4-BE49-F238E27FC236}">
                <a16:creationId xmlns:a16="http://schemas.microsoft.com/office/drawing/2014/main" id="{F5C18623-F8EF-4A6D-8146-8644B42248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04864"/>
            <a:ext cx="9144000" cy="3960440"/>
          </a:xfrm>
        </p:spPr>
      </p:pic>
    </p:spTree>
    <p:extLst>
      <p:ext uri="{BB962C8B-B14F-4D97-AF65-F5344CB8AC3E}">
        <p14:creationId xmlns:p14="http://schemas.microsoft.com/office/powerpoint/2010/main" val="144744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5EAD-C6A5-48A6-AC0B-0767D0BFEC73}"/>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3F43E72A-B899-4E46-81C0-722CBF828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3295"/>
          </a:xfrm>
        </p:spPr>
      </p:pic>
      <p:sp>
        <p:nvSpPr>
          <p:cNvPr id="8" name="TextBox 7">
            <a:extLst>
              <a:ext uri="{FF2B5EF4-FFF2-40B4-BE49-F238E27FC236}">
                <a16:creationId xmlns:a16="http://schemas.microsoft.com/office/drawing/2014/main" id="{C3DEA18A-8F4D-4F5A-A08C-B73C476A1D4A}"/>
              </a:ext>
            </a:extLst>
          </p:cNvPr>
          <p:cNvSpPr txBox="1"/>
          <p:nvPr/>
        </p:nvSpPr>
        <p:spPr>
          <a:xfrm>
            <a:off x="323528" y="188640"/>
            <a:ext cx="4248472" cy="646331"/>
          </a:xfrm>
          <a:prstGeom prst="rect">
            <a:avLst/>
          </a:prstGeom>
          <a:noFill/>
        </p:spPr>
        <p:txBody>
          <a:bodyPr wrap="square" rtlCol="0">
            <a:spAutoFit/>
          </a:bodyPr>
          <a:lstStyle/>
          <a:p>
            <a:r>
              <a:rPr lang="en-US" dirty="0"/>
              <a:t>For High School, we’ll stick to 4 areas to give us the gist of the debate….</a:t>
            </a:r>
          </a:p>
        </p:txBody>
      </p:sp>
    </p:spTree>
    <p:extLst>
      <p:ext uri="{BB962C8B-B14F-4D97-AF65-F5344CB8AC3E}">
        <p14:creationId xmlns:p14="http://schemas.microsoft.com/office/powerpoint/2010/main" val="204958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D997D5-57D8-4A9A-95A8-95DAD41EB164}"/>
              </a:ext>
            </a:extLst>
          </p:cNvPr>
          <p:cNvSpPr>
            <a:spLocks noGrp="1" noChangeArrowheads="1"/>
          </p:cNvSpPr>
          <p:nvPr>
            <p:ph type="title"/>
          </p:nvPr>
        </p:nvSpPr>
        <p:spPr/>
        <p:txBody>
          <a:bodyPr/>
          <a:lstStyle/>
          <a:p>
            <a:r>
              <a:rPr lang="en-GB" altLang="en-US" dirty="0"/>
              <a:t>DETERMINISM =</a:t>
            </a:r>
          </a:p>
        </p:txBody>
      </p:sp>
      <p:sp>
        <p:nvSpPr>
          <p:cNvPr id="5123" name="Rectangle 3">
            <a:extLst>
              <a:ext uri="{FF2B5EF4-FFF2-40B4-BE49-F238E27FC236}">
                <a16:creationId xmlns:a16="http://schemas.microsoft.com/office/drawing/2014/main" id="{7D7C560A-78D0-4058-9E93-29B87E685E79}"/>
              </a:ext>
            </a:extLst>
          </p:cNvPr>
          <p:cNvSpPr>
            <a:spLocks noGrp="1" noChangeArrowheads="1"/>
          </p:cNvSpPr>
          <p:nvPr>
            <p:ph idx="1"/>
          </p:nvPr>
        </p:nvSpPr>
        <p:spPr/>
        <p:txBody>
          <a:bodyPr/>
          <a:lstStyle/>
          <a:p>
            <a:pPr>
              <a:lnSpc>
                <a:spcPct val="90000"/>
              </a:lnSpc>
              <a:buFontTx/>
              <a:buNone/>
            </a:pPr>
            <a:r>
              <a:rPr lang="en-GB" altLang="en-US" dirty="0"/>
              <a:t>   The theory that every event, including every human action, is governed by natural laws.</a:t>
            </a:r>
          </a:p>
          <a:p>
            <a:pPr>
              <a:lnSpc>
                <a:spcPct val="90000"/>
              </a:lnSpc>
              <a:buFontTx/>
              <a:buNone/>
            </a:pPr>
            <a:endParaRPr lang="en-GB" altLang="en-US" dirty="0"/>
          </a:p>
          <a:p>
            <a:pPr>
              <a:lnSpc>
                <a:spcPct val="90000"/>
              </a:lnSpc>
              <a:buFontTx/>
              <a:buNone/>
            </a:pPr>
            <a:r>
              <a:rPr lang="en-GB" altLang="en-US" sz="2400" dirty="0"/>
              <a:t>    Technically, determinism is the belief that a determinate set of conditions can only produce one possible outcome given fixed laws of nature.</a:t>
            </a:r>
          </a:p>
          <a:p>
            <a:pPr>
              <a:lnSpc>
                <a:spcPct val="90000"/>
              </a:lnSpc>
              <a:buFontTx/>
              <a:buNone/>
            </a:pPr>
            <a:r>
              <a:rPr lang="en-GB" altLang="en-US" dirty="0"/>
              <a:t>   </a:t>
            </a:r>
          </a:p>
          <a:p>
            <a:pPr>
              <a:lnSpc>
                <a:spcPct val="90000"/>
              </a:lnSpc>
              <a:buFontTx/>
              <a:buNone/>
            </a:pPr>
            <a:r>
              <a:rPr lang="en-GB" altLang="en-US" dirty="0"/>
              <a:t>   Many believe this rules out HUMAN FREEDOM.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376D9A6-B9A4-4489-B85D-C97CC9204F89}"/>
              </a:ext>
            </a:extLst>
          </p:cNvPr>
          <p:cNvSpPr>
            <a:spLocks noGrp="1" noChangeArrowheads="1"/>
          </p:cNvSpPr>
          <p:nvPr>
            <p:ph type="title"/>
          </p:nvPr>
        </p:nvSpPr>
        <p:spPr/>
        <p:txBody>
          <a:bodyPr>
            <a:normAutofit fontScale="90000"/>
          </a:bodyPr>
          <a:lstStyle/>
          <a:p>
            <a:r>
              <a:rPr lang="en-GB" altLang="en-US" sz="4000" dirty="0"/>
              <a:t>DETERMINISM IS DIFFERENT FROM FATALISM</a:t>
            </a:r>
          </a:p>
        </p:txBody>
      </p:sp>
      <p:sp>
        <p:nvSpPr>
          <p:cNvPr id="23555" name="Rectangle 3">
            <a:extLst>
              <a:ext uri="{FF2B5EF4-FFF2-40B4-BE49-F238E27FC236}">
                <a16:creationId xmlns:a16="http://schemas.microsoft.com/office/drawing/2014/main" id="{73D227AB-9879-475A-A286-83DF02705A64}"/>
              </a:ext>
            </a:extLst>
          </p:cNvPr>
          <p:cNvSpPr>
            <a:spLocks noGrp="1" noChangeArrowheads="1"/>
          </p:cNvSpPr>
          <p:nvPr>
            <p:ph type="body" sz="half" idx="1"/>
          </p:nvPr>
        </p:nvSpPr>
        <p:spPr/>
        <p:txBody>
          <a:bodyPr/>
          <a:lstStyle/>
          <a:p>
            <a:pPr>
              <a:lnSpc>
                <a:spcPct val="80000"/>
              </a:lnSpc>
            </a:pPr>
            <a:r>
              <a:rPr lang="en-GB" altLang="en-US" sz="2400" dirty="0"/>
              <a:t>FATALISTS claim that there is nothing that we can do to affect our lives in any significant way. For example, I cannot in any way affect whether I am going to have a fatal accident tomorrow.</a:t>
            </a:r>
          </a:p>
          <a:p>
            <a:pPr>
              <a:lnSpc>
                <a:spcPct val="80000"/>
              </a:lnSpc>
            </a:pPr>
            <a:r>
              <a:rPr lang="en-GB" altLang="en-US" sz="2400" dirty="0"/>
              <a:t>DETERMINISTS allow that human actions can make a difference.</a:t>
            </a:r>
          </a:p>
          <a:p>
            <a:pPr>
              <a:lnSpc>
                <a:spcPct val="80000"/>
              </a:lnSpc>
            </a:pPr>
            <a:r>
              <a:rPr lang="en-GB" altLang="en-US" sz="2400" dirty="0"/>
              <a:t>Fatalism often takes the form of RELIGIOUS PREDESTINATION</a:t>
            </a:r>
          </a:p>
        </p:txBody>
      </p:sp>
      <p:pic>
        <p:nvPicPr>
          <p:cNvPr id="4" name="Content Placeholder 3">
            <a:extLst>
              <a:ext uri="{FF2B5EF4-FFF2-40B4-BE49-F238E27FC236}">
                <a16:creationId xmlns:a16="http://schemas.microsoft.com/office/drawing/2014/main" id="{CBFCEE24-9AD1-4F5C-8C6F-2129947524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287341"/>
            <a:ext cx="3657645" cy="258960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A0BAB-AE1A-4203-B192-A877DE0AF8B7}"/>
              </a:ext>
            </a:extLst>
          </p:cNvPr>
          <p:cNvSpPr>
            <a:spLocks noGrp="1"/>
          </p:cNvSpPr>
          <p:nvPr>
            <p:ph type="title"/>
          </p:nvPr>
        </p:nvSpPr>
        <p:spPr/>
        <p:txBody>
          <a:bodyPr/>
          <a:lstStyle/>
          <a:p>
            <a:r>
              <a:rPr lang="en-US" dirty="0"/>
              <a:t>Hard determinism </a:t>
            </a:r>
          </a:p>
        </p:txBody>
      </p:sp>
      <p:sp>
        <p:nvSpPr>
          <p:cNvPr id="8" name="Text Placeholder 7">
            <a:extLst>
              <a:ext uri="{FF2B5EF4-FFF2-40B4-BE49-F238E27FC236}">
                <a16:creationId xmlns:a16="http://schemas.microsoft.com/office/drawing/2014/main" id="{2134117C-A2E5-4D7E-94BB-198CD99A644E}"/>
              </a:ext>
            </a:extLst>
          </p:cNvPr>
          <p:cNvSpPr>
            <a:spLocks noGrp="1"/>
          </p:cNvSpPr>
          <p:nvPr>
            <p:ph type="body" sz="half" idx="1"/>
          </p:nvPr>
        </p:nvSpPr>
        <p:spPr/>
        <p:txBody>
          <a:bodyPr/>
          <a:lstStyle/>
          <a:p>
            <a:r>
              <a:rPr lang="en-US" altLang="en-US" dirty="0"/>
              <a:t>Behavior is caused by unconscious desires and fears, or environment and heredity. Freedom is an illusion; people </a:t>
            </a:r>
            <a:r>
              <a:rPr lang="en-US" altLang="en-US" i="1" dirty="0"/>
              <a:t>are not</a:t>
            </a:r>
            <a:r>
              <a:rPr lang="en-US" altLang="en-US" dirty="0"/>
              <a:t> responsible for their actions</a:t>
            </a:r>
            <a:r>
              <a:rPr lang="en-US" altLang="en-US" dirty="0">
                <a:cs typeface="Times New Roman" panose="02020603050405020304" pitchFamily="18" charset="0"/>
              </a:rPr>
              <a:t>—though they </a:t>
            </a:r>
            <a:r>
              <a:rPr lang="en-US" altLang="en-US" dirty="0"/>
              <a:t>can be </a:t>
            </a:r>
            <a:r>
              <a:rPr lang="en-US" altLang="en-US" i="1" dirty="0"/>
              <a:t>held</a:t>
            </a:r>
            <a:r>
              <a:rPr lang="en-US" altLang="en-US" dirty="0"/>
              <a:t> responsible for social purposes</a:t>
            </a:r>
          </a:p>
          <a:p>
            <a:r>
              <a:rPr lang="en-US" dirty="0"/>
              <a:t>Hard determinists believe people are like highly complex clocks, in that they are both molecular machines.</a:t>
            </a:r>
            <a:endParaRPr lang="en-US" altLang="en-US" dirty="0"/>
          </a:p>
          <a:p>
            <a:endParaRPr lang="en-US" dirty="0"/>
          </a:p>
        </p:txBody>
      </p:sp>
      <p:pic>
        <p:nvPicPr>
          <p:cNvPr id="9" name="Content Placeholder 8">
            <a:extLst>
              <a:ext uri="{FF2B5EF4-FFF2-40B4-BE49-F238E27FC236}">
                <a16:creationId xmlns:a16="http://schemas.microsoft.com/office/drawing/2014/main" id="{318C59A8-F105-450C-9AED-27B2C8356AE0}"/>
              </a:ext>
            </a:extLst>
          </p:cNvPr>
          <p:cNvPicPr>
            <a:picLocks noGrp="1" noChangeAspect="1"/>
          </p:cNvPicPr>
          <p:nvPr>
            <p:ph sz="half" idx="2"/>
          </p:nvPr>
        </p:nvPicPr>
        <p:blipFill>
          <a:blip r:embed="rId2"/>
          <a:stretch>
            <a:fillRect/>
          </a:stretch>
        </p:blipFill>
        <p:spPr>
          <a:xfrm>
            <a:off x="4879059" y="1600200"/>
            <a:ext cx="3576882" cy="4492487"/>
          </a:xfrm>
          <a:prstGeom prst="rect">
            <a:avLst/>
          </a:prstGeom>
        </p:spPr>
      </p:pic>
    </p:spTree>
    <p:extLst>
      <p:ext uri="{BB962C8B-B14F-4D97-AF65-F5344CB8AC3E}">
        <p14:creationId xmlns:p14="http://schemas.microsoft.com/office/powerpoint/2010/main" val="40214714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248</TotalTime>
  <Words>511</Words>
  <Application>Microsoft Office PowerPoint</Application>
  <PresentationFormat>On-screen Show (4:3)</PresentationFormat>
  <Paragraphs>54</Paragraphs>
  <Slides>14</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Gallery</vt:lpstr>
      <vt:lpstr>Lesson 44: DETERMINISM VS. FREE WILL</vt:lpstr>
      <vt:lpstr>A conundrum long debated </vt:lpstr>
      <vt:lpstr>PowerPoint Presentation</vt:lpstr>
      <vt:lpstr>A short poll to get started…</vt:lpstr>
      <vt:lpstr>I’ll save this for college students….</vt:lpstr>
      <vt:lpstr>PowerPoint Presentation</vt:lpstr>
      <vt:lpstr>DETERMINISM =</vt:lpstr>
      <vt:lpstr>DETERMINISM IS DIFFERENT FROM FATALISM</vt:lpstr>
      <vt:lpstr>Hard determinism </vt:lpstr>
      <vt:lpstr>Compatibilism  </vt:lpstr>
      <vt:lpstr>Hard indeterminism </vt:lpstr>
      <vt:lpstr>Libertarianism </vt:lpstr>
      <vt:lpstr>The Standard argument against freewill </vt:lpstr>
      <vt:lpstr>Journal entry: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DETERMINISM VS. FREE WILL</dc:title>
  <dc:creator>Howard</dc:creator>
  <cp:lastModifiedBy>Anthony Salciccioli</cp:lastModifiedBy>
  <cp:revision>30</cp:revision>
  <dcterms:created xsi:type="dcterms:W3CDTF">2009-12-13T11:01:25Z</dcterms:created>
  <dcterms:modified xsi:type="dcterms:W3CDTF">2019-07-05T15:46:54Z</dcterms:modified>
</cp:coreProperties>
</file>