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049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10253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0px-Rolandfealty"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ctrTitle"/>
          </p:nvPr>
        </p:nvSpPr>
        <p:spPr>
          <a:xfrm>
            <a:off x="685800" y="393758"/>
            <a:ext cx="7772400" cy="18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5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Medieval Europe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2293349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Arial"/>
              <a:buNone/>
            </a:pPr>
            <a:r>
              <a:rPr b="1" i="0" lang="en-US" sz="4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Feudalism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2" name="Shape 152"/>
          <p:cNvSpPr txBox="1"/>
          <p:nvPr>
            <p:ph type="title"/>
          </p:nvPr>
        </p:nvSpPr>
        <p:spPr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Constructing the Pyramid Feudal Power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 AND FREEMEN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851525" y="20685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71811" y="20574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2" name="Shape 162"/>
          <p:cNvSpPr txBox="1"/>
          <p:nvPr>
            <p:ph type="title"/>
          </p:nvPr>
        </p:nvSpPr>
        <p:spPr>
          <a:xfrm>
            <a:off x="90486" y="457200"/>
            <a:ext cx="9053511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65" name="Shape 165"/>
          <p:cNvCxnSpPr/>
          <p:nvPr/>
        </p:nvCxnSpPr>
        <p:spPr>
          <a:xfrm flipH="1" rot="10560000">
            <a:off x="2819400" y="4952999"/>
            <a:ext cx="457199" cy="6857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66" name="Shape 166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67" name="Shape 167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 AND FREEMEN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5851525" y="20685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071811" y="20574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160336" y="457200"/>
            <a:ext cx="8890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80" name="Shape 180"/>
          <p:cNvCxnSpPr/>
          <p:nvPr/>
        </p:nvCxnSpPr>
        <p:spPr>
          <a:xfrm flipH="1" rot="10560000">
            <a:off x="2819400" y="4952999"/>
            <a:ext cx="457199" cy="6857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81" name="Shape 181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82" name="Shape 182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352800" y="2819400"/>
            <a:ext cx="2743199" cy="685799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NOBLES</a:t>
            </a:r>
          </a:p>
        </p:txBody>
      </p:sp>
      <p:cxnSp>
        <p:nvCxnSpPr>
          <p:cNvPr id="185" name="Shape 185"/>
          <p:cNvCxnSpPr/>
          <p:nvPr/>
        </p:nvCxnSpPr>
        <p:spPr>
          <a:xfrm flipH="1" rot="10620000">
            <a:off x="3505200" y="3505199"/>
            <a:ext cx="304800" cy="609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86" name="Shape 186"/>
          <p:cNvCxnSpPr/>
          <p:nvPr/>
        </p:nvCxnSpPr>
        <p:spPr>
          <a:xfrm rot="-240000">
            <a:off x="5486399" y="3505199"/>
            <a:ext cx="304799" cy="6857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187" name="Shape 187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 AND FREEMEN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400800" y="3429000"/>
            <a:ext cx="1289049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 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371600" y="3505200"/>
            <a:ext cx="1836737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MILITARY SERVICE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5" name="Shape 195"/>
          <p:cNvSpPr txBox="1"/>
          <p:nvPr>
            <p:ph type="title"/>
          </p:nvPr>
        </p:nvSpPr>
        <p:spPr>
          <a:xfrm>
            <a:off x="0" y="457200"/>
            <a:ext cx="8880475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0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98" name="Shape 198"/>
          <p:cNvCxnSpPr/>
          <p:nvPr/>
        </p:nvCxnSpPr>
        <p:spPr>
          <a:xfrm flipH="1" rot="10560000">
            <a:off x="2819400" y="4952999"/>
            <a:ext cx="457199" cy="6857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199" name="Shape 199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00" name="Shape 200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352800" y="2819400"/>
            <a:ext cx="2743199" cy="685799"/>
          </a:xfrm>
          <a:prstGeom prst="rect">
            <a:avLst/>
          </a:prstGeom>
          <a:solidFill>
            <a:srgbClr val="FFCC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NOBLES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886200" y="1524000"/>
            <a:ext cx="1447800" cy="533399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KING</a:t>
            </a:r>
          </a:p>
        </p:txBody>
      </p:sp>
      <p:cxnSp>
        <p:nvCxnSpPr>
          <p:cNvPr id="204" name="Shape 204"/>
          <p:cNvCxnSpPr/>
          <p:nvPr/>
        </p:nvCxnSpPr>
        <p:spPr>
          <a:xfrm flipH="1" rot="10620000">
            <a:off x="3505200" y="3505199"/>
            <a:ext cx="304800" cy="609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05" name="Shape 205"/>
          <p:cNvCxnSpPr/>
          <p:nvPr/>
        </p:nvCxnSpPr>
        <p:spPr>
          <a:xfrm rot="-240000">
            <a:off x="5486399" y="3505199"/>
            <a:ext cx="304799" cy="6857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06" name="Shape 206"/>
          <p:cNvCxnSpPr/>
          <p:nvPr/>
        </p:nvCxnSpPr>
        <p:spPr>
          <a:xfrm flipH="1" rot="10620000">
            <a:off x="4038600" y="2133599"/>
            <a:ext cx="304800" cy="609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cxnSp>
        <p:nvCxnSpPr>
          <p:cNvPr id="207" name="Shape 207"/>
          <p:cNvCxnSpPr/>
          <p:nvPr/>
        </p:nvCxnSpPr>
        <p:spPr>
          <a:xfrm rot="-240000">
            <a:off x="4953000" y="2133599"/>
            <a:ext cx="228599" cy="609599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lg" w="lg" type="triangle"/>
          </a:ln>
        </p:spPr>
      </p:cxnSp>
      <p:sp>
        <p:nvSpPr>
          <p:cNvPr id="208" name="Shape 208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 AND FREEMEN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6400800" y="3429000"/>
            <a:ext cx="1289049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 AND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851525" y="2068511"/>
            <a:ext cx="677861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438400" y="2057400"/>
            <a:ext cx="1452562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371600" y="3505200"/>
            <a:ext cx="1836737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0" i="0" lang="en-US" sz="14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MILITARY SERVICE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209550" y="100011"/>
            <a:ext cx="8840786" cy="6630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150000"/>
              <a:buFont typeface="Arial"/>
              <a:buChar char="•"/>
            </a:pPr>
            <a:r>
              <a:rPr b="1" i="0" lang="en-US" sz="4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66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Feudalism</a:t>
            </a:r>
          </a:p>
          <a:p>
            <a:pPr indent="-6350" lvl="2" marL="400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b="1" i="0" lang="en-US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Feudalism is a form of government that started in the middle ages. </a:t>
            </a:r>
          </a:p>
          <a:p>
            <a:pPr indent="-6350" lvl="2" marL="40005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-Feudalism only occurs when there is a weak central government because the king ends up giving away some of his land</a:t>
            </a: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42900" lvl="1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87350" y="460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Medieval Society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80961" y="1081087"/>
            <a:ext cx="4522786" cy="505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Kings and Queens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Rulers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Nobility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Lords and Knights </a:t>
            </a:r>
            <a:r>
              <a:rPr lang="en-US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(vassals)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Controlled the land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Clergy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Church officials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Peasants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Majority of the population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Worked the land and served the nobles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4375" y="1268412"/>
            <a:ext cx="4527549" cy="5170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Feudalism 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966787"/>
            <a:ext cx="8229600" cy="1930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Political and social system based on the granting of land in exchange for loyalty, military assistance, and other services</a:t>
            </a:r>
            <a:r>
              <a:rPr b="0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2811" y="2740025"/>
            <a:ext cx="4481512" cy="399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Feudalism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9850" y="1143000"/>
            <a:ext cx="2608261" cy="5522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Developed as a result of frequent invasions in western Europe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Kings and nobles needed a way to protect their lands</a:t>
            </a:r>
            <a:r>
              <a:rPr b="0" i="0" lang="en-US" sz="28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8111" y="1231900"/>
            <a:ext cx="6465886" cy="514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125411"/>
            <a:ext cx="8229600" cy="9937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Feudalism 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27025" y="1268412"/>
            <a:ext cx="4433887" cy="538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Lords divided their lands into estates called fiefs</a:t>
            </a:r>
            <a:r>
              <a:rPr b="0" i="0" lang="en-US" sz="320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Fiefs (land) given to vassals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person granted land in return for loyalty or military service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nobles were vassals to the king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sng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25" y="987425"/>
            <a:ext cx="3927474" cy="5668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Feudalism 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0" y="1417637"/>
            <a:ext cx="4816474" cy="5299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32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Knights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Mounted warriors who protected lord’s lands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Given land for their services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Chivalry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4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Code of  ethics followed by knights</a:t>
            </a:r>
            <a:r>
              <a:rPr b="0" i="0" lang="en-US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Honesty, fairness in battle, loyal, proper treatment of women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6475" y="1530350"/>
            <a:ext cx="4327525" cy="459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b="1" i="0" lang="en-US" sz="4400" u="none" cap="none" strike="noStrik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Feudal Obligations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195261" y="1517650"/>
            <a:ext cx="4303712" cy="658812"/>
          </a:xfrm>
          <a:prstGeom prst="rect">
            <a:avLst/>
          </a:prstGeom>
          <a:noFill/>
          <a:ln cap="flat" cmpd="sng" w="9525">
            <a:solidFill>
              <a:srgbClr val="558ED5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Knights Obligation to Lord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207962" y="2174875"/>
            <a:ext cx="4289425" cy="3951286"/>
          </a:xfrm>
          <a:prstGeom prst="rect">
            <a:avLst/>
          </a:prstGeom>
          <a:noFill/>
          <a:ln cap="flat" cmpd="sng" w="38100">
            <a:solidFill>
              <a:srgbClr val="558ED5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Provide military service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Remain loyal and faithful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4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money on special occasions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638675" y="1530350"/>
            <a:ext cx="4365624" cy="652462"/>
          </a:xfrm>
          <a:prstGeom prst="rect">
            <a:avLst/>
          </a:prstGeom>
          <a:noFill/>
          <a:ln cap="flat" cmpd="sng" w="9525">
            <a:solidFill>
              <a:srgbClr val="558ED5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Lord’s Obligation to Knights</a:t>
            </a:r>
          </a:p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4645025" y="2174875"/>
            <a:ext cx="4354511" cy="3951286"/>
          </a:xfrm>
          <a:prstGeom prst="rect">
            <a:avLst/>
          </a:prstGeom>
          <a:noFill/>
          <a:ln cap="flat" cmpd="sng" w="28575">
            <a:solidFill>
              <a:srgbClr val="558ED5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4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Land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4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Protect from attack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b="0" i="0" lang="en-US" sz="24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Resolve disputes between knights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