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8" r:id="rId2"/>
    <p:sldId id="271"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94" autoAdjust="0"/>
  </p:normalViewPr>
  <p:slideViewPr>
    <p:cSldViewPr snapToGrid="0">
      <p:cViewPr varScale="1">
        <p:scale>
          <a:sx n="86" d="100"/>
          <a:sy n="86" d="100"/>
        </p:scale>
        <p:origin x="562" y="67"/>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7/21/2019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7/21/2019</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C9B55A74-0919-413E-865C-E0E8D1722ED7}" type="datetime1">
              <a:rPr lang="en-US" smtClean="0"/>
              <a:pPr/>
              <a:t>7/21/2019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25BFE46A-5893-4F80-829A-F37AF8AAC03B}" type="datetime1">
              <a:rPr lang="en-US" smtClean="0"/>
              <a:pPr/>
              <a:t>7/21/2019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6DD1B487-36FD-4CED-B07A-1A81FC6540B1}" type="datetime1">
              <a:rPr lang="en-US" smtClean="0"/>
              <a:pPr/>
              <a:t>7/21/2019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93A66BA0-BF77-43AC-894A-20AD8220B887}" type="datetime1">
              <a:rPr lang="en-US" smtClean="0"/>
              <a:pPr/>
              <a:t>7/21/2019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7/21/2019</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dirty="0"/>
          </a:p>
        </p:txBody>
      </p:sp>
      <p:sp>
        <p:nvSpPr>
          <p:cNvPr id="3" name="Date Placeholder 2"/>
          <p:cNvSpPr>
            <a:spLocks noGrp="1"/>
          </p:cNvSpPr>
          <p:nvPr>
            <p:ph type="dt" sz="half" idx="10"/>
          </p:nvPr>
        </p:nvSpPr>
        <p:spPr/>
        <p:txBody>
          <a:bodyPr/>
          <a:lstStyle/>
          <a:p>
            <a:fld id="{9386AC23-C97B-41FB-9B89-C7FE0FB631CA}" type="datetime1">
              <a:rPr lang="en-US" smtClean="0"/>
              <a:pPr/>
              <a:t>7/21/2019</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dirty="0"/>
          </a:p>
        </p:txBody>
      </p:sp>
      <p:sp>
        <p:nvSpPr>
          <p:cNvPr id="2" name="Date Placeholder 1"/>
          <p:cNvSpPr>
            <a:spLocks noGrp="1"/>
          </p:cNvSpPr>
          <p:nvPr>
            <p:ph type="dt" sz="half" idx="10"/>
          </p:nvPr>
        </p:nvSpPr>
        <p:spPr/>
        <p:txBody>
          <a:bodyPr/>
          <a:lstStyle/>
          <a:p>
            <a:fld id="{C81B9673-AC7F-4F1F-84E4-F0E5EAAE106D}" type="datetime1">
              <a:rPr lang="en-US" smtClean="0"/>
              <a:pPr/>
              <a:t>7/21/2019</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BA2A3310-D664-4933-9402-AB5DB0887727}" type="datetime1">
              <a:rPr lang="en-US" smtClean="0"/>
              <a:pPr/>
              <a:t>7/21/2019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E1447A63-5E3D-469C-A0D1-119323F4F95E}" type="datetime1">
              <a:rPr lang="en-US" smtClean="0"/>
              <a:pPr/>
              <a:t>7/21/2019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7/21/2019</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dirty="0"/>
              <a:t>Add a footer</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Zqddpqbh6f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3019706"/>
            <a:ext cx="4846320" cy="2387600"/>
          </a:xfrm>
        </p:spPr>
        <p:txBody>
          <a:bodyPr/>
          <a:lstStyle/>
          <a:p>
            <a:r>
              <a:rPr lang="en-US" dirty="0"/>
              <a:t>Lesson 48</a:t>
            </a:r>
          </a:p>
        </p:txBody>
      </p:sp>
      <p:sp>
        <p:nvSpPr>
          <p:cNvPr id="3" name="Subtitle 2"/>
          <p:cNvSpPr>
            <a:spLocks noGrp="1"/>
          </p:cNvSpPr>
          <p:nvPr>
            <p:ph type="subTitle" idx="1"/>
          </p:nvPr>
        </p:nvSpPr>
        <p:spPr/>
        <p:txBody>
          <a:bodyPr>
            <a:noAutofit/>
          </a:bodyPr>
          <a:lstStyle/>
          <a:p>
            <a:r>
              <a:rPr lang="en-US" sz="3200" dirty="0"/>
              <a:t>Time</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6CEB-5C63-4B38-B144-DB6BF8D3401B}"/>
              </a:ext>
            </a:extLst>
          </p:cNvPr>
          <p:cNvSpPr>
            <a:spLocks noGrp="1"/>
          </p:cNvSpPr>
          <p:nvPr>
            <p:ph type="title"/>
          </p:nvPr>
        </p:nvSpPr>
        <p:spPr/>
        <p:txBody>
          <a:bodyPr/>
          <a:lstStyle/>
          <a:p>
            <a:r>
              <a:rPr lang="en-US" dirty="0"/>
              <a:t>3:40-7:50: “Theory of Time”</a:t>
            </a:r>
          </a:p>
        </p:txBody>
      </p:sp>
      <p:sp>
        <p:nvSpPr>
          <p:cNvPr id="3" name="Content Placeholder 2">
            <a:extLst>
              <a:ext uri="{FF2B5EF4-FFF2-40B4-BE49-F238E27FC236}">
                <a16:creationId xmlns:a16="http://schemas.microsoft.com/office/drawing/2014/main" id="{E12A41D3-B3EE-480A-A82F-84772EC2F36D}"/>
              </a:ext>
            </a:extLst>
          </p:cNvPr>
          <p:cNvSpPr>
            <a:spLocks noGrp="1"/>
          </p:cNvSpPr>
          <p:nvPr>
            <p:ph sz="half" idx="1"/>
          </p:nvPr>
        </p:nvSpPr>
        <p:spPr/>
        <p:txBody>
          <a:bodyPr/>
          <a:lstStyle/>
          <a:p>
            <a:r>
              <a:rPr lang="en-US" dirty="0"/>
              <a:t>Way to label and order events in the universe</a:t>
            </a:r>
          </a:p>
          <a:p>
            <a:r>
              <a:rPr lang="en-US" dirty="0"/>
              <a:t>Measure distance between two events</a:t>
            </a:r>
          </a:p>
          <a:p>
            <a:r>
              <a:rPr lang="en-US" dirty="0"/>
              <a:t>Time is a medium we move through that allows us to see that changes have happened (Arrow of time)  </a:t>
            </a:r>
          </a:p>
        </p:txBody>
      </p:sp>
      <p:sp>
        <p:nvSpPr>
          <p:cNvPr id="4" name="Content Placeholder 3">
            <a:extLst>
              <a:ext uri="{FF2B5EF4-FFF2-40B4-BE49-F238E27FC236}">
                <a16:creationId xmlns:a16="http://schemas.microsoft.com/office/drawing/2014/main" id="{9684D80A-49BA-4545-8BED-209A39E29474}"/>
              </a:ext>
            </a:extLst>
          </p:cNvPr>
          <p:cNvSpPr>
            <a:spLocks noGrp="1"/>
          </p:cNvSpPr>
          <p:nvPr>
            <p:ph sz="half" idx="2"/>
          </p:nvPr>
        </p:nvSpPr>
        <p:spPr/>
        <p:txBody>
          <a:bodyPr/>
          <a:lstStyle/>
          <a:p>
            <a:r>
              <a:rPr lang="en-US" dirty="0"/>
              <a:t>Entropy, or the Second Law of Thermodynamics. This measures the order, or disorder of a system. </a:t>
            </a:r>
          </a:p>
          <a:p>
            <a:r>
              <a:rPr lang="en-US" dirty="0"/>
              <a:t>Disorder is easier, and more likely than order. </a:t>
            </a:r>
          </a:p>
        </p:txBody>
      </p:sp>
      <p:pic>
        <p:nvPicPr>
          <p:cNvPr id="9" name="Picture 8">
            <a:extLst>
              <a:ext uri="{FF2B5EF4-FFF2-40B4-BE49-F238E27FC236}">
                <a16:creationId xmlns:a16="http://schemas.microsoft.com/office/drawing/2014/main" id="{EDFD052A-7FB5-4C73-8F77-9DD97D7AF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799" y="3429000"/>
            <a:ext cx="2376211" cy="2763696"/>
          </a:xfrm>
          <a:prstGeom prst="rect">
            <a:avLst/>
          </a:prstGeom>
        </p:spPr>
      </p:pic>
      <p:pic>
        <p:nvPicPr>
          <p:cNvPr id="11" name="Picture 10">
            <a:extLst>
              <a:ext uri="{FF2B5EF4-FFF2-40B4-BE49-F238E27FC236}">
                <a16:creationId xmlns:a16="http://schemas.microsoft.com/office/drawing/2014/main" id="{2ABBF259-B4F3-43DB-A5D1-BCF30640D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945" y="3429000"/>
            <a:ext cx="2117372" cy="2844591"/>
          </a:xfrm>
          <a:prstGeom prst="rect">
            <a:avLst/>
          </a:prstGeom>
        </p:spPr>
      </p:pic>
    </p:spTree>
    <p:extLst>
      <p:ext uri="{BB962C8B-B14F-4D97-AF65-F5344CB8AC3E}">
        <p14:creationId xmlns:p14="http://schemas.microsoft.com/office/powerpoint/2010/main" val="73319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FF7-A58D-480B-A718-DA4BA7C33172}"/>
              </a:ext>
            </a:extLst>
          </p:cNvPr>
          <p:cNvSpPr>
            <a:spLocks noGrp="1"/>
          </p:cNvSpPr>
          <p:nvPr>
            <p:ph type="title"/>
          </p:nvPr>
        </p:nvSpPr>
        <p:spPr/>
        <p:txBody>
          <a:bodyPr/>
          <a:lstStyle/>
          <a:p>
            <a:r>
              <a:rPr lang="en-US" dirty="0"/>
              <a:t>7:50-10:18: “Time’s Speed”</a:t>
            </a:r>
          </a:p>
        </p:txBody>
      </p:sp>
      <p:pic>
        <p:nvPicPr>
          <p:cNvPr id="9" name="Content Placeholder 8">
            <a:extLst>
              <a:ext uri="{FF2B5EF4-FFF2-40B4-BE49-F238E27FC236}">
                <a16:creationId xmlns:a16="http://schemas.microsoft.com/office/drawing/2014/main" id="{545B65E6-E023-446E-B398-6F00CED6722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5977" y="2204995"/>
            <a:ext cx="5209454" cy="2917294"/>
          </a:xfrm>
        </p:spPr>
      </p:pic>
      <p:sp>
        <p:nvSpPr>
          <p:cNvPr id="4" name="Content Placeholder 3">
            <a:extLst>
              <a:ext uri="{FF2B5EF4-FFF2-40B4-BE49-F238E27FC236}">
                <a16:creationId xmlns:a16="http://schemas.microsoft.com/office/drawing/2014/main" id="{596F452F-1893-4343-831C-392AEADB2AF2}"/>
              </a:ext>
            </a:extLst>
          </p:cNvPr>
          <p:cNvSpPr>
            <a:spLocks noGrp="1"/>
          </p:cNvSpPr>
          <p:nvPr>
            <p:ph sz="half" idx="2"/>
          </p:nvPr>
        </p:nvSpPr>
        <p:spPr/>
        <p:txBody>
          <a:bodyPr/>
          <a:lstStyle/>
          <a:p>
            <a:r>
              <a:rPr lang="en-US" dirty="0"/>
              <a:t>Time is a subject of great importance to physics. Generally, this falls more in the realm of theoretical physics. It entails trains and ships moving at the speed of light, with balls being thrown and whatnot. </a:t>
            </a:r>
          </a:p>
        </p:txBody>
      </p:sp>
      <p:pic>
        <p:nvPicPr>
          <p:cNvPr id="11" name="Picture 10">
            <a:extLst>
              <a:ext uri="{FF2B5EF4-FFF2-40B4-BE49-F238E27FC236}">
                <a16:creationId xmlns:a16="http://schemas.microsoft.com/office/drawing/2014/main" id="{696FA3BB-DD3C-499A-A21A-0856A1770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553" y="3839989"/>
            <a:ext cx="3274560" cy="2179071"/>
          </a:xfrm>
          <a:prstGeom prst="rect">
            <a:avLst/>
          </a:prstGeom>
        </p:spPr>
      </p:pic>
      <p:sp>
        <p:nvSpPr>
          <p:cNvPr id="12" name="TextBox 11">
            <a:extLst>
              <a:ext uri="{FF2B5EF4-FFF2-40B4-BE49-F238E27FC236}">
                <a16:creationId xmlns:a16="http://schemas.microsoft.com/office/drawing/2014/main" id="{96AF52F7-E8AE-4250-A997-319012B3D52D}"/>
              </a:ext>
            </a:extLst>
          </p:cNvPr>
          <p:cNvSpPr txBox="1"/>
          <p:nvPr/>
        </p:nvSpPr>
        <p:spPr>
          <a:xfrm>
            <a:off x="5024761" y="6176963"/>
            <a:ext cx="6897949" cy="369332"/>
          </a:xfrm>
          <a:prstGeom prst="rect">
            <a:avLst/>
          </a:prstGeom>
          <a:noFill/>
        </p:spPr>
        <p:txBody>
          <a:bodyPr wrap="square" rtlCol="0">
            <a:spAutoFit/>
          </a:bodyPr>
          <a:lstStyle/>
          <a:p>
            <a:r>
              <a:rPr lang="en-US" b="1" i="1" dirty="0"/>
              <a:t>Please ask Mrs. Waeschle physics-related questions. Thank you. </a:t>
            </a:r>
          </a:p>
        </p:txBody>
      </p:sp>
    </p:spTree>
    <p:extLst>
      <p:ext uri="{BB962C8B-B14F-4D97-AF65-F5344CB8AC3E}">
        <p14:creationId xmlns:p14="http://schemas.microsoft.com/office/powerpoint/2010/main" val="372421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CA33-63A3-4FD0-8CDD-9C53D10730A8}"/>
              </a:ext>
            </a:extLst>
          </p:cNvPr>
          <p:cNvSpPr>
            <a:spLocks noGrp="1"/>
          </p:cNvSpPr>
          <p:nvPr>
            <p:ph type="title"/>
          </p:nvPr>
        </p:nvSpPr>
        <p:spPr/>
        <p:txBody>
          <a:bodyPr/>
          <a:lstStyle/>
          <a:p>
            <a:r>
              <a:rPr lang="en-US" dirty="0"/>
              <a:t>10:18-13:00: “Personal Relativity” </a:t>
            </a:r>
          </a:p>
        </p:txBody>
      </p:sp>
      <p:sp>
        <p:nvSpPr>
          <p:cNvPr id="3" name="Content Placeholder 2">
            <a:extLst>
              <a:ext uri="{FF2B5EF4-FFF2-40B4-BE49-F238E27FC236}">
                <a16:creationId xmlns:a16="http://schemas.microsoft.com/office/drawing/2014/main" id="{23AF8C2C-D2D8-4647-8A8E-CF398171996F}"/>
              </a:ext>
            </a:extLst>
          </p:cNvPr>
          <p:cNvSpPr>
            <a:spLocks noGrp="1"/>
          </p:cNvSpPr>
          <p:nvPr>
            <p:ph sz="half" idx="1"/>
          </p:nvPr>
        </p:nvSpPr>
        <p:spPr/>
        <p:txBody>
          <a:bodyPr>
            <a:normAutofit/>
          </a:bodyPr>
          <a:lstStyle/>
          <a:p>
            <a:r>
              <a:rPr lang="en-US" sz="3600" dirty="0"/>
              <a:t>Comparing 1 hour in your least favorite class with an hour of doing fun things. </a:t>
            </a:r>
          </a:p>
          <a:p>
            <a:r>
              <a:rPr lang="en-US" sz="3600" dirty="0"/>
              <a:t>“Flashbulb” memories </a:t>
            </a:r>
          </a:p>
          <a:p>
            <a:r>
              <a:rPr lang="en-US" sz="3600" dirty="0"/>
              <a:t>Circadian Rhythms </a:t>
            </a:r>
          </a:p>
        </p:txBody>
      </p:sp>
      <p:pic>
        <p:nvPicPr>
          <p:cNvPr id="9" name="Content Placeholder 8">
            <a:extLst>
              <a:ext uri="{FF2B5EF4-FFF2-40B4-BE49-F238E27FC236}">
                <a16:creationId xmlns:a16="http://schemas.microsoft.com/office/drawing/2014/main" id="{B0BE6B33-86D2-4CDE-BC31-22476A1C54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561306"/>
            <a:ext cx="4610100" cy="4610100"/>
          </a:xfrm>
        </p:spPr>
      </p:pic>
    </p:spTree>
    <p:extLst>
      <p:ext uri="{BB962C8B-B14F-4D97-AF65-F5344CB8AC3E}">
        <p14:creationId xmlns:p14="http://schemas.microsoft.com/office/powerpoint/2010/main" val="37175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027C-C445-4092-957B-0C649E1A862A}"/>
              </a:ext>
            </a:extLst>
          </p:cNvPr>
          <p:cNvSpPr>
            <a:spLocks noGrp="1"/>
          </p:cNvSpPr>
          <p:nvPr>
            <p:ph type="title"/>
          </p:nvPr>
        </p:nvSpPr>
        <p:spPr/>
        <p:txBody>
          <a:bodyPr/>
          <a:lstStyle/>
          <a:p>
            <a:r>
              <a:rPr lang="en-US" dirty="0"/>
              <a:t>13:00-14:15: Time Travel</a:t>
            </a:r>
          </a:p>
        </p:txBody>
      </p:sp>
      <p:sp>
        <p:nvSpPr>
          <p:cNvPr id="3" name="Content Placeholder 2">
            <a:extLst>
              <a:ext uri="{FF2B5EF4-FFF2-40B4-BE49-F238E27FC236}">
                <a16:creationId xmlns:a16="http://schemas.microsoft.com/office/drawing/2014/main" id="{E7A8B356-B6BC-44FD-97D3-18496B228326}"/>
              </a:ext>
            </a:extLst>
          </p:cNvPr>
          <p:cNvSpPr>
            <a:spLocks noGrp="1"/>
          </p:cNvSpPr>
          <p:nvPr>
            <p:ph sz="half" idx="1"/>
          </p:nvPr>
        </p:nvSpPr>
        <p:spPr/>
        <p:txBody>
          <a:bodyPr/>
          <a:lstStyle/>
          <a:p>
            <a:r>
              <a:rPr lang="en-US" dirty="0"/>
              <a:t>Special Relativity </a:t>
            </a:r>
          </a:p>
          <a:p>
            <a:r>
              <a:rPr lang="en-US" dirty="0"/>
              <a:t>Worm Holes</a:t>
            </a:r>
          </a:p>
          <a:p>
            <a:r>
              <a:rPr lang="en-US" dirty="0"/>
              <a:t>Bootstrap Paradox: </a:t>
            </a:r>
          </a:p>
        </p:txBody>
      </p:sp>
      <p:sp>
        <p:nvSpPr>
          <p:cNvPr id="4" name="Content Placeholder 3">
            <a:extLst>
              <a:ext uri="{FF2B5EF4-FFF2-40B4-BE49-F238E27FC236}">
                <a16:creationId xmlns:a16="http://schemas.microsoft.com/office/drawing/2014/main" id="{6EF8C861-7E24-483C-80A6-0711F71B9C8B}"/>
              </a:ext>
            </a:extLst>
          </p:cNvPr>
          <p:cNvSpPr>
            <a:spLocks noGrp="1"/>
          </p:cNvSpPr>
          <p:nvPr>
            <p:ph sz="half" idx="2"/>
          </p:nvPr>
        </p:nvSpPr>
        <p:spPr>
          <a:xfrm>
            <a:off x="6172203" y="1556281"/>
            <a:ext cx="4609775" cy="4620682"/>
          </a:xfrm>
        </p:spPr>
        <p:txBody>
          <a:bodyPr/>
          <a:lstStyle/>
          <a:p>
            <a:r>
              <a:rPr lang="en-US" dirty="0"/>
              <a:t>The </a:t>
            </a:r>
            <a:r>
              <a:rPr lang="en-US" b="1" dirty="0"/>
              <a:t>Bootstrap Paradox</a:t>
            </a:r>
            <a:r>
              <a:rPr lang="en-US" dirty="0"/>
              <a:t> is a theoretical </a:t>
            </a:r>
            <a:r>
              <a:rPr lang="en-US" b="1" dirty="0"/>
              <a:t>paradox</a:t>
            </a:r>
            <a:r>
              <a:rPr lang="en-US" dirty="0"/>
              <a:t> of time travel that occurs when an object or piece of information sent back in time becomes trapped within an infinite cause-effect loop in which the item no longer has a discernible point of origin, and is said to be “uncaused” or “self-created”.</a:t>
            </a:r>
          </a:p>
        </p:txBody>
      </p:sp>
      <p:pic>
        <p:nvPicPr>
          <p:cNvPr id="9" name="Picture 8">
            <a:extLst>
              <a:ext uri="{FF2B5EF4-FFF2-40B4-BE49-F238E27FC236}">
                <a16:creationId xmlns:a16="http://schemas.microsoft.com/office/drawing/2014/main" id="{8DA9C042-EF7D-43C0-B05B-04DF37D80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625" y="2903905"/>
            <a:ext cx="2808072" cy="3369686"/>
          </a:xfrm>
          <a:prstGeom prst="rect">
            <a:avLst/>
          </a:prstGeom>
        </p:spPr>
      </p:pic>
    </p:spTree>
    <p:extLst>
      <p:ext uri="{BB962C8B-B14F-4D97-AF65-F5344CB8AC3E}">
        <p14:creationId xmlns:p14="http://schemas.microsoft.com/office/powerpoint/2010/main" val="126204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F044-8A96-49EF-8544-27136098E5B5}"/>
              </a:ext>
            </a:extLst>
          </p:cNvPr>
          <p:cNvSpPr>
            <a:spLocks noGrp="1"/>
          </p:cNvSpPr>
          <p:nvPr>
            <p:ph type="title"/>
          </p:nvPr>
        </p:nvSpPr>
        <p:spPr/>
        <p:txBody>
          <a:bodyPr/>
          <a:lstStyle/>
          <a:p>
            <a:r>
              <a:rPr lang="en-US" dirty="0"/>
              <a:t>14:15- Wrapping things up</a:t>
            </a:r>
          </a:p>
        </p:txBody>
      </p:sp>
      <p:sp>
        <p:nvSpPr>
          <p:cNvPr id="3" name="Content Placeholder 2">
            <a:extLst>
              <a:ext uri="{FF2B5EF4-FFF2-40B4-BE49-F238E27FC236}">
                <a16:creationId xmlns:a16="http://schemas.microsoft.com/office/drawing/2014/main" id="{A4121D2D-7FB9-4746-A2FF-B79A6B00CA8B}"/>
              </a:ext>
            </a:extLst>
          </p:cNvPr>
          <p:cNvSpPr>
            <a:spLocks noGrp="1"/>
          </p:cNvSpPr>
          <p:nvPr>
            <p:ph sz="half" idx="1"/>
          </p:nvPr>
        </p:nvSpPr>
        <p:spPr/>
        <p:txBody>
          <a:bodyPr/>
          <a:lstStyle/>
          <a:p>
            <a:r>
              <a:rPr lang="en-US" dirty="0"/>
              <a:t>Time is a subject of importance in history, philosophy,  and physics.</a:t>
            </a:r>
          </a:p>
          <a:p>
            <a:endParaRPr lang="en-US" dirty="0"/>
          </a:p>
        </p:txBody>
      </p:sp>
      <p:sp>
        <p:nvSpPr>
          <p:cNvPr id="4" name="Content Placeholder 3">
            <a:extLst>
              <a:ext uri="{FF2B5EF4-FFF2-40B4-BE49-F238E27FC236}">
                <a16:creationId xmlns:a16="http://schemas.microsoft.com/office/drawing/2014/main" id="{7C7831CC-75BB-4473-948A-35824E02CBE2}"/>
              </a:ext>
            </a:extLst>
          </p:cNvPr>
          <p:cNvSpPr>
            <a:spLocks noGrp="1"/>
          </p:cNvSpPr>
          <p:nvPr>
            <p:ph sz="half" idx="2"/>
          </p:nvPr>
        </p:nvSpPr>
        <p:spPr/>
        <p:txBody>
          <a:bodyPr>
            <a:normAutofit/>
          </a:bodyPr>
          <a:lstStyle/>
          <a:p>
            <a:r>
              <a:rPr lang="en-US" sz="4000" dirty="0">
                <a:solidFill>
                  <a:srgbClr val="0070C0"/>
                </a:solidFill>
              </a:rPr>
              <a:t>JOURNAL ENTRY: “What perspectives were given today regarding time? How do you feel about the subject now that you’ve learned about it?”</a:t>
            </a:r>
          </a:p>
        </p:txBody>
      </p:sp>
      <p:pic>
        <p:nvPicPr>
          <p:cNvPr id="9" name="Picture 8">
            <a:extLst>
              <a:ext uri="{FF2B5EF4-FFF2-40B4-BE49-F238E27FC236}">
                <a16:creationId xmlns:a16="http://schemas.microsoft.com/office/drawing/2014/main" id="{8948EFCB-B134-4548-B735-B4447089B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449" y="2460092"/>
            <a:ext cx="3834600" cy="3716871"/>
          </a:xfrm>
          <a:prstGeom prst="rect">
            <a:avLst/>
          </a:prstGeom>
        </p:spPr>
      </p:pic>
    </p:spTree>
    <p:extLst>
      <p:ext uri="{BB962C8B-B14F-4D97-AF65-F5344CB8AC3E}">
        <p14:creationId xmlns:p14="http://schemas.microsoft.com/office/powerpoint/2010/main" val="8881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3FF-1268-45DE-B6BD-4AD460F27958}"/>
              </a:ext>
            </a:extLst>
          </p:cNvPr>
          <p:cNvSpPr>
            <a:spLocks noGrp="1"/>
          </p:cNvSpPr>
          <p:nvPr>
            <p:ph type="title"/>
          </p:nvPr>
        </p:nvSpPr>
        <p:spPr/>
        <p:txBody>
          <a:bodyPr/>
          <a:lstStyle/>
          <a:p>
            <a:r>
              <a:rPr lang="en-US" dirty="0"/>
              <a:t>Time…It’s every day and everywhere</a:t>
            </a:r>
          </a:p>
        </p:txBody>
      </p:sp>
      <p:pic>
        <p:nvPicPr>
          <p:cNvPr id="12" name="Content Placeholder 11">
            <a:extLst>
              <a:ext uri="{FF2B5EF4-FFF2-40B4-BE49-F238E27FC236}">
                <a16:creationId xmlns:a16="http://schemas.microsoft.com/office/drawing/2014/main" id="{A79071E6-6A0C-423B-A485-AA321F4E6E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87" b="5026"/>
          <a:stretch/>
        </p:blipFill>
        <p:spPr>
          <a:xfrm>
            <a:off x="213064" y="1574153"/>
            <a:ext cx="6116715" cy="4853280"/>
          </a:xfrm>
        </p:spPr>
      </p:pic>
      <p:pic>
        <p:nvPicPr>
          <p:cNvPr id="14" name="Picture 13">
            <a:extLst>
              <a:ext uri="{FF2B5EF4-FFF2-40B4-BE49-F238E27FC236}">
                <a16:creationId xmlns:a16="http://schemas.microsoft.com/office/drawing/2014/main" id="{188D7455-BEBC-4767-84F5-23EEFEF41AC1}"/>
              </a:ext>
            </a:extLst>
          </p:cNvPr>
          <p:cNvPicPr>
            <a:picLocks noChangeAspect="1"/>
          </p:cNvPicPr>
          <p:nvPr/>
        </p:nvPicPr>
        <p:blipFill rotWithShape="1">
          <a:blip r:embed="rId3">
            <a:extLst>
              <a:ext uri="{28A0092B-C50C-407E-A947-70E740481C1C}">
                <a14:useLocalDpi xmlns:a14="http://schemas.microsoft.com/office/drawing/2010/main" val="0"/>
              </a:ext>
            </a:extLst>
          </a:blip>
          <a:srcRect l="34172" t="16828" r="34788" b="18576"/>
          <a:stretch/>
        </p:blipFill>
        <p:spPr>
          <a:xfrm>
            <a:off x="6729274" y="1574153"/>
            <a:ext cx="4350057" cy="4853280"/>
          </a:xfrm>
          <a:prstGeom prst="rect">
            <a:avLst/>
          </a:prstGeom>
        </p:spPr>
      </p:pic>
    </p:spTree>
    <p:extLst>
      <p:ext uri="{BB962C8B-B14F-4D97-AF65-F5344CB8AC3E}">
        <p14:creationId xmlns:p14="http://schemas.microsoft.com/office/powerpoint/2010/main" val="114624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A993-A3D1-4259-915D-3EDBA527CEF1}"/>
              </a:ext>
            </a:extLst>
          </p:cNvPr>
          <p:cNvSpPr>
            <a:spLocks noGrp="1"/>
          </p:cNvSpPr>
          <p:nvPr>
            <p:ph type="title"/>
          </p:nvPr>
        </p:nvSpPr>
        <p:spPr/>
        <p:txBody>
          <a:bodyPr/>
          <a:lstStyle/>
          <a:p>
            <a:r>
              <a:rPr lang="en-US" dirty="0"/>
              <a:t>Time as a metaphysical issue</a:t>
            </a:r>
          </a:p>
        </p:txBody>
      </p:sp>
      <p:sp>
        <p:nvSpPr>
          <p:cNvPr id="3" name="Content Placeholder 2">
            <a:extLst>
              <a:ext uri="{FF2B5EF4-FFF2-40B4-BE49-F238E27FC236}">
                <a16:creationId xmlns:a16="http://schemas.microsoft.com/office/drawing/2014/main" id="{5207402B-5B58-4881-BC76-FCCFF3988D04}"/>
              </a:ext>
            </a:extLst>
          </p:cNvPr>
          <p:cNvSpPr>
            <a:spLocks noGrp="1"/>
          </p:cNvSpPr>
          <p:nvPr>
            <p:ph sz="half" idx="1"/>
          </p:nvPr>
        </p:nvSpPr>
        <p:spPr/>
        <p:txBody>
          <a:bodyPr>
            <a:normAutofit/>
          </a:bodyPr>
          <a:lstStyle/>
          <a:p>
            <a:r>
              <a:rPr lang="en-US" sz="2800" dirty="0"/>
              <a:t>The history of metaphysics can be seen as the history of arguing over the issue of what is timeless. The major candidates are timeless truths, timeless laws of nature, and timeless realms such as the realms Platonic ideals, God, numbers and spatial geometry. </a:t>
            </a:r>
          </a:p>
        </p:txBody>
      </p:sp>
      <p:pic>
        <p:nvPicPr>
          <p:cNvPr id="10" name="Content Placeholder 9">
            <a:extLst>
              <a:ext uri="{FF2B5EF4-FFF2-40B4-BE49-F238E27FC236}">
                <a16:creationId xmlns:a16="http://schemas.microsoft.com/office/drawing/2014/main" id="{A695668D-0AE0-4A9D-8BE5-EDE28AD21E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1340" y="2044780"/>
            <a:ext cx="5577859" cy="2624874"/>
          </a:xfrm>
        </p:spPr>
      </p:pic>
    </p:spTree>
    <p:extLst>
      <p:ext uri="{BB962C8B-B14F-4D97-AF65-F5344CB8AC3E}">
        <p14:creationId xmlns:p14="http://schemas.microsoft.com/office/powerpoint/2010/main" val="406609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E0F9A-97F2-495D-A064-05E959728A08}"/>
              </a:ext>
            </a:extLst>
          </p:cNvPr>
          <p:cNvSpPr>
            <a:spLocks noGrp="1"/>
          </p:cNvSpPr>
          <p:nvPr>
            <p:ph type="title"/>
          </p:nvPr>
        </p:nvSpPr>
        <p:spPr/>
        <p:txBody>
          <a:bodyPr/>
          <a:lstStyle/>
          <a:p>
            <a:r>
              <a:rPr lang="en-US" dirty="0"/>
              <a:t>Time is complicated….like really complicated </a:t>
            </a:r>
          </a:p>
        </p:txBody>
      </p:sp>
      <p:sp>
        <p:nvSpPr>
          <p:cNvPr id="3" name="Content Placeholder 2">
            <a:extLst>
              <a:ext uri="{FF2B5EF4-FFF2-40B4-BE49-F238E27FC236}">
                <a16:creationId xmlns:a16="http://schemas.microsoft.com/office/drawing/2014/main" id="{B810C28F-719D-4A41-AF40-E88F4BD77058}"/>
              </a:ext>
            </a:extLst>
          </p:cNvPr>
          <p:cNvSpPr>
            <a:spLocks noGrp="1"/>
          </p:cNvSpPr>
          <p:nvPr>
            <p:ph sz="half" idx="1"/>
          </p:nvPr>
        </p:nvSpPr>
        <p:spPr/>
        <p:txBody>
          <a:bodyPr>
            <a:normAutofit/>
          </a:bodyPr>
          <a:lstStyle/>
          <a:p>
            <a:r>
              <a:rPr lang="en-US" sz="3200" dirty="0"/>
              <a:t>The Internet Encyclopedia of Philosophy, one of the best philosophy resources in the world has an 18-section link on the subject. It goes into many disciplines and very challenging readings. </a:t>
            </a:r>
          </a:p>
        </p:txBody>
      </p:sp>
      <p:pic>
        <p:nvPicPr>
          <p:cNvPr id="9" name="Content Placeholder 8">
            <a:extLst>
              <a:ext uri="{FF2B5EF4-FFF2-40B4-BE49-F238E27FC236}">
                <a16:creationId xmlns:a16="http://schemas.microsoft.com/office/drawing/2014/main" id="{0A6DF37F-43BE-4375-B5AF-016CA917820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7800" r="37961" b="14449"/>
          <a:stretch/>
        </p:blipFill>
        <p:spPr>
          <a:xfrm>
            <a:off x="6278732" y="1556281"/>
            <a:ext cx="4809478" cy="4507653"/>
          </a:xfrm>
        </p:spPr>
      </p:pic>
    </p:spTree>
    <p:extLst>
      <p:ext uri="{BB962C8B-B14F-4D97-AF65-F5344CB8AC3E}">
        <p14:creationId xmlns:p14="http://schemas.microsoft.com/office/powerpoint/2010/main" val="82418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D51E5F-7252-4E51-9B2D-215342B6EA63}"/>
              </a:ext>
            </a:extLst>
          </p:cNvPr>
          <p:cNvSpPr>
            <a:spLocks noGrp="1"/>
          </p:cNvSpPr>
          <p:nvPr>
            <p:ph type="title"/>
          </p:nvPr>
        </p:nvSpPr>
        <p:spPr>
          <a:xfrm>
            <a:off x="1410026" y="276087"/>
            <a:ext cx="9371949" cy="1183566"/>
          </a:xfrm>
        </p:spPr>
        <p:txBody>
          <a:bodyPr/>
          <a:lstStyle/>
          <a:p>
            <a:r>
              <a:rPr lang="en-US" dirty="0"/>
              <a:t>We will be relying on a video from Thoughty2 to give us a breakdown:</a:t>
            </a:r>
          </a:p>
        </p:txBody>
      </p:sp>
      <p:sp>
        <p:nvSpPr>
          <p:cNvPr id="2" name="TextBox 1">
            <a:extLst>
              <a:ext uri="{FF2B5EF4-FFF2-40B4-BE49-F238E27FC236}">
                <a16:creationId xmlns:a16="http://schemas.microsoft.com/office/drawing/2014/main" id="{17405BCC-A856-40F1-BC2B-1A822A0EC58B}"/>
              </a:ext>
            </a:extLst>
          </p:cNvPr>
          <p:cNvSpPr txBox="1"/>
          <p:nvPr/>
        </p:nvSpPr>
        <p:spPr>
          <a:xfrm>
            <a:off x="861134" y="1926454"/>
            <a:ext cx="10102788" cy="369332"/>
          </a:xfrm>
          <a:prstGeom prst="rect">
            <a:avLst/>
          </a:prstGeom>
          <a:noFill/>
        </p:spPr>
        <p:txBody>
          <a:bodyPr wrap="square" rtlCol="0">
            <a:spAutoFit/>
          </a:bodyPr>
          <a:lstStyle/>
          <a:p>
            <a:r>
              <a:rPr lang="en-US" dirty="0">
                <a:hlinkClick r:id="rId2"/>
              </a:rPr>
              <a:t>https://www.youtube.com/watch?v=Zqddpqbh6f0</a:t>
            </a:r>
            <a:endParaRPr lang="en-US" dirty="0"/>
          </a:p>
        </p:txBody>
      </p:sp>
      <p:pic>
        <p:nvPicPr>
          <p:cNvPr id="4" name="Picture 3">
            <a:extLst>
              <a:ext uri="{FF2B5EF4-FFF2-40B4-BE49-F238E27FC236}">
                <a16:creationId xmlns:a16="http://schemas.microsoft.com/office/drawing/2014/main" id="{6272819D-47DC-4396-9CDB-267030278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277" y="2762587"/>
            <a:ext cx="5133698" cy="2874871"/>
          </a:xfrm>
          <a:prstGeom prst="rect">
            <a:avLst/>
          </a:prstGeom>
        </p:spPr>
      </p:pic>
    </p:spTree>
    <p:extLst>
      <p:ext uri="{BB962C8B-B14F-4D97-AF65-F5344CB8AC3E}">
        <p14:creationId xmlns:p14="http://schemas.microsoft.com/office/powerpoint/2010/main" val="421932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18CC1-B71A-4E26-9CA7-311A52CE8FBE}"/>
              </a:ext>
            </a:extLst>
          </p:cNvPr>
          <p:cNvSpPr>
            <a:spLocks noGrp="1"/>
          </p:cNvSpPr>
          <p:nvPr>
            <p:ph type="title"/>
          </p:nvPr>
        </p:nvSpPr>
        <p:spPr>
          <a:xfrm>
            <a:off x="1410025" y="259055"/>
            <a:ext cx="9371949" cy="1183566"/>
          </a:xfrm>
        </p:spPr>
        <p:txBody>
          <a:bodyPr/>
          <a:lstStyle/>
          <a:p>
            <a:r>
              <a:rPr lang="en-US" dirty="0"/>
              <a:t>:027: “How do we define time?”</a:t>
            </a:r>
          </a:p>
        </p:txBody>
      </p:sp>
      <p:sp>
        <p:nvSpPr>
          <p:cNvPr id="7" name="Content Placeholder 6">
            <a:extLst>
              <a:ext uri="{FF2B5EF4-FFF2-40B4-BE49-F238E27FC236}">
                <a16:creationId xmlns:a16="http://schemas.microsoft.com/office/drawing/2014/main" id="{5FFD6349-2DF7-46ED-85DD-2DBB0BEA4B4C}"/>
              </a:ext>
            </a:extLst>
          </p:cNvPr>
          <p:cNvSpPr>
            <a:spLocks noGrp="1"/>
          </p:cNvSpPr>
          <p:nvPr>
            <p:ph sz="half" idx="1"/>
          </p:nvPr>
        </p:nvSpPr>
        <p:spPr/>
        <p:txBody>
          <a:bodyPr>
            <a:normAutofit fontScale="92500" lnSpcReduction="10000"/>
          </a:bodyPr>
          <a:lstStyle/>
          <a:p>
            <a:r>
              <a:rPr lang="en-US" dirty="0"/>
              <a:t>Among the many </a:t>
            </a:r>
            <a:r>
              <a:rPr lang="en-US" b="1" dirty="0"/>
              <a:t>short, snappy definitions</a:t>
            </a:r>
            <a:r>
              <a:rPr lang="en-US" dirty="0"/>
              <a:t> of time that have been put forward are:</a:t>
            </a:r>
          </a:p>
          <a:p>
            <a:r>
              <a:rPr lang="en-US" dirty="0"/>
              <a:t>what clocks measure (attr. to physicists Albert Einstein, Donald Ivey, and others)</a:t>
            </a:r>
          </a:p>
          <a:p>
            <a:r>
              <a:rPr lang="en-US" dirty="0"/>
              <a:t>what prevents everything from happening at once (physicist John Wheeler and others)</a:t>
            </a:r>
          </a:p>
          <a:p>
            <a:r>
              <a:rPr lang="en-US" dirty="0"/>
              <a:t>a linear continuum of instants (philosopher Adolf Grünbaum)</a:t>
            </a:r>
          </a:p>
          <a:p>
            <a:r>
              <a:rPr lang="en-US" dirty="0"/>
              <a:t>a certain period during which something is done (Medical Dictionary)</a:t>
            </a:r>
          </a:p>
          <a:p>
            <a:r>
              <a:rPr lang="en-US" dirty="0"/>
              <a:t>a continuum that lacks spatial dimensions (Encyclopedia Britannica)</a:t>
            </a:r>
          </a:p>
          <a:p>
            <a:pPr marL="0" indent="0">
              <a:buNone/>
            </a:pPr>
            <a:endParaRPr lang="en-US" dirty="0"/>
          </a:p>
        </p:txBody>
      </p:sp>
      <p:pic>
        <p:nvPicPr>
          <p:cNvPr id="10" name="Content Placeholder 9">
            <a:extLst>
              <a:ext uri="{FF2B5EF4-FFF2-40B4-BE49-F238E27FC236}">
                <a16:creationId xmlns:a16="http://schemas.microsoft.com/office/drawing/2014/main" id="{C3A11076-10D1-4099-AC8F-C732C1AC30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2217" y="1777261"/>
            <a:ext cx="5052942" cy="3638118"/>
          </a:xfrm>
        </p:spPr>
      </p:pic>
    </p:spTree>
    <p:extLst>
      <p:ext uri="{BB962C8B-B14F-4D97-AF65-F5344CB8AC3E}">
        <p14:creationId xmlns:p14="http://schemas.microsoft.com/office/powerpoint/2010/main" val="52231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8DC0F7-D47F-4233-B92E-ABF16E24DDB3}"/>
              </a:ext>
            </a:extLst>
          </p:cNvPr>
          <p:cNvSpPr>
            <a:spLocks noGrp="1"/>
          </p:cNvSpPr>
          <p:nvPr>
            <p:ph type="title"/>
          </p:nvPr>
        </p:nvSpPr>
        <p:spPr/>
        <p:txBody>
          <a:bodyPr/>
          <a:lstStyle/>
          <a:p>
            <a:r>
              <a:rPr lang="en-US" dirty="0"/>
              <a:t>Defining Time</a:t>
            </a:r>
          </a:p>
        </p:txBody>
      </p:sp>
      <p:sp>
        <p:nvSpPr>
          <p:cNvPr id="9" name="Text Placeholder 8">
            <a:extLst>
              <a:ext uri="{FF2B5EF4-FFF2-40B4-BE49-F238E27FC236}">
                <a16:creationId xmlns:a16="http://schemas.microsoft.com/office/drawing/2014/main" id="{E6F4A21D-83FE-4A53-98E6-B91687031F52}"/>
              </a:ext>
            </a:extLst>
          </p:cNvPr>
          <p:cNvSpPr>
            <a:spLocks noGrp="1"/>
          </p:cNvSpPr>
          <p:nvPr>
            <p:ph type="body" idx="1"/>
          </p:nvPr>
        </p:nvSpPr>
        <p:spPr>
          <a:xfrm>
            <a:off x="1409699" y="1554480"/>
            <a:ext cx="4608576" cy="487384"/>
          </a:xfrm>
        </p:spPr>
        <p:txBody>
          <a:bodyPr>
            <a:normAutofit fontScale="92500"/>
          </a:bodyPr>
          <a:lstStyle/>
          <a:p>
            <a:r>
              <a:rPr lang="en-US" dirty="0"/>
              <a:t>Some dictionary definitions</a:t>
            </a:r>
          </a:p>
        </p:txBody>
      </p:sp>
      <p:sp>
        <p:nvSpPr>
          <p:cNvPr id="10" name="Content Placeholder 9">
            <a:extLst>
              <a:ext uri="{FF2B5EF4-FFF2-40B4-BE49-F238E27FC236}">
                <a16:creationId xmlns:a16="http://schemas.microsoft.com/office/drawing/2014/main" id="{D7AB9A85-F160-4AB1-A32F-71D914DE5BE8}"/>
              </a:ext>
            </a:extLst>
          </p:cNvPr>
          <p:cNvSpPr>
            <a:spLocks noGrp="1"/>
          </p:cNvSpPr>
          <p:nvPr>
            <p:ph sz="half" idx="2"/>
          </p:nvPr>
        </p:nvSpPr>
        <p:spPr>
          <a:xfrm>
            <a:off x="1409699" y="2136691"/>
            <a:ext cx="4608576" cy="4108727"/>
          </a:xfrm>
        </p:spPr>
        <p:txBody>
          <a:bodyPr>
            <a:normAutofit fontScale="25000" lnSpcReduction="20000"/>
          </a:bodyPr>
          <a:lstStyle/>
          <a:p>
            <a:r>
              <a:rPr lang="en-US" sz="4400" b="1" dirty="0"/>
              <a:t>the indefinite continued progress of existence and events in the past, present and future regarded as a whole (Oxford Dictionary)</a:t>
            </a:r>
          </a:p>
          <a:p>
            <a:r>
              <a:rPr lang="en-US" sz="4400" b="1" dirty="0"/>
              <a:t>the measured or measurable period during which an action, process or condition exists or continues (Webster’s Collegiate Dictionary)</a:t>
            </a:r>
          </a:p>
          <a:p>
            <a:r>
              <a:rPr lang="en-US" sz="4400" b="1" dirty="0"/>
              <a:t>the continuous passage of existence in which events pass from a state of potentiality in the future, through the present, to a state of finality in the past (World English Dictionary)</a:t>
            </a:r>
          </a:p>
          <a:p>
            <a:r>
              <a:rPr lang="en-US" sz="4400" b="1" dirty="0"/>
              <a:t>a continuous, measurable quantity in which events occur in a sequence proceeding from the past through the present to the future (Science Dictionary)</a:t>
            </a:r>
          </a:p>
          <a:p>
            <a:r>
              <a:rPr lang="en-US" sz="4400" b="1" dirty="0"/>
              <a:t>the measured or measurable period during which an action, process or condition exists or continues (Merriam-Webster Dictionary)</a:t>
            </a:r>
          </a:p>
          <a:p>
            <a:r>
              <a:rPr lang="en-US" sz="4400" b="1" dirty="0"/>
              <a:t>the dimension of the physical universe that orders the sequence of events at a given place (McGraw-Hill Encyclopedia of Science and Technology)</a:t>
            </a:r>
          </a:p>
          <a:p>
            <a:r>
              <a:rPr lang="en-US" sz="4400" b="1" dirty="0"/>
              <a:t>a non-spatial system in which events appear to happen in irreversible succession (WordSmyth Dictionary)</a:t>
            </a:r>
          </a:p>
          <a:p>
            <a:r>
              <a:rPr lang="en-US" sz="4400" b="1" dirty="0"/>
              <a:t>the inevitable progression into the future with the passing of present events into the past (Wiktionary)</a:t>
            </a:r>
          </a:p>
          <a:p>
            <a:r>
              <a:rPr lang="en-US" sz="4400" b="1" dirty="0"/>
              <a:t>the indefinite continued progress of existence and events in the past, present, and future regarded as a whole (Google)</a:t>
            </a:r>
          </a:p>
          <a:p>
            <a:endParaRPr lang="en-US" dirty="0"/>
          </a:p>
        </p:txBody>
      </p:sp>
      <p:sp>
        <p:nvSpPr>
          <p:cNvPr id="11" name="Text Placeholder 10">
            <a:extLst>
              <a:ext uri="{FF2B5EF4-FFF2-40B4-BE49-F238E27FC236}">
                <a16:creationId xmlns:a16="http://schemas.microsoft.com/office/drawing/2014/main" id="{C52BCBBC-9027-4491-80B0-222C295B6753}"/>
              </a:ext>
            </a:extLst>
          </p:cNvPr>
          <p:cNvSpPr>
            <a:spLocks noGrp="1"/>
          </p:cNvSpPr>
          <p:nvPr>
            <p:ph type="body" sz="quarter" idx="3"/>
          </p:nvPr>
        </p:nvSpPr>
        <p:spPr>
          <a:xfrm>
            <a:off x="6172200" y="1554480"/>
            <a:ext cx="4610100" cy="487384"/>
          </a:xfrm>
        </p:spPr>
        <p:txBody>
          <a:bodyPr>
            <a:normAutofit fontScale="92500"/>
          </a:bodyPr>
          <a:lstStyle/>
          <a:p>
            <a:r>
              <a:rPr lang="en-US" dirty="0"/>
              <a:t>Wikipedia’s, which may be the best one.</a:t>
            </a:r>
          </a:p>
        </p:txBody>
      </p:sp>
      <p:sp>
        <p:nvSpPr>
          <p:cNvPr id="12" name="Content Placeholder 11">
            <a:extLst>
              <a:ext uri="{FF2B5EF4-FFF2-40B4-BE49-F238E27FC236}">
                <a16:creationId xmlns:a16="http://schemas.microsoft.com/office/drawing/2014/main" id="{A38B9EDD-84F6-4779-B814-BA5CE4676288}"/>
              </a:ext>
            </a:extLst>
          </p:cNvPr>
          <p:cNvSpPr>
            <a:spLocks noGrp="1"/>
          </p:cNvSpPr>
          <p:nvPr>
            <p:ph sz="quarter" idx="4"/>
          </p:nvPr>
        </p:nvSpPr>
        <p:spPr>
          <a:xfrm>
            <a:off x="6172200" y="2136691"/>
            <a:ext cx="4610100" cy="4108727"/>
          </a:xfrm>
        </p:spPr>
        <p:txBody>
          <a:bodyPr>
            <a:normAutofit fontScale="25000" lnSpcReduction="20000"/>
          </a:bodyPr>
          <a:lstStyle/>
          <a:p>
            <a:r>
              <a:rPr lang="en-US" sz="11100" dirty="0">
                <a:solidFill>
                  <a:srgbClr val="444545"/>
                </a:solidFill>
                <a:latin typeface="Open Sans"/>
              </a:rPr>
              <a:t>A dimension in which events can be ordered from the past through the present into the future, and also the measure of durations of events and the intervals between them</a:t>
            </a:r>
          </a:p>
          <a:p>
            <a:endParaRPr lang="en-US" dirty="0"/>
          </a:p>
        </p:txBody>
      </p:sp>
    </p:spTree>
    <p:extLst>
      <p:ext uri="{BB962C8B-B14F-4D97-AF65-F5344CB8AC3E}">
        <p14:creationId xmlns:p14="http://schemas.microsoft.com/office/powerpoint/2010/main" val="4132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2E95-57C3-4FCD-A96E-64029D233A5A}"/>
              </a:ext>
            </a:extLst>
          </p:cNvPr>
          <p:cNvSpPr>
            <a:spLocks noGrp="1"/>
          </p:cNvSpPr>
          <p:nvPr>
            <p:ph type="title"/>
          </p:nvPr>
        </p:nvSpPr>
        <p:spPr/>
        <p:txBody>
          <a:bodyPr/>
          <a:lstStyle/>
          <a:p>
            <a:r>
              <a:rPr lang="en-US" dirty="0"/>
              <a:t>Varying Aspects </a:t>
            </a:r>
          </a:p>
        </p:txBody>
      </p:sp>
      <p:sp>
        <p:nvSpPr>
          <p:cNvPr id="3" name="Text Placeholder 2">
            <a:extLst>
              <a:ext uri="{FF2B5EF4-FFF2-40B4-BE49-F238E27FC236}">
                <a16:creationId xmlns:a16="http://schemas.microsoft.com/office/drawing/2014/main" id="{3AEDB63D-611C-4A89-BBA4-B6E1A9137FB3}"/>
              </a:ext>
            </a:extLst>
          </p:cNvPr>
          <p:cNvSpPr>
            <a:spLocks noGrp="1"/>
          </p:cNvSpPr>
          <p:nvPr>
            <p:ph type="body" idx="1"/>
          </p:nvPr>
        </p:nvSpPr>
        <p:spPr>
          <a:xfrm>
            <a:off x="1409699" y="1554480"/>
            <a:ext cx="4608576" cy="469629"/>
          </a:xfrm>
        </p:spPr>
        <p:txBody>
          <a:bodyPr/>
          <a:lstStyle/>
          <a:p>
            <a:r>
              <a:rPr lang="en-US" dirty="0"/>
              <a:t>Different Contexts </a:t>
            </a:r>
          </a:p>
        </p:txBody>
      </p:sp>
      <p:sp>
        <p:nvSpPr>
          <p:cNvPr id="4" name="Content Placeholder 3">
            <a:extLst>
              <a:ext uri="{FF2B5EF4-FFF2-40B4-BE49-F238E27FC236}">
                <a16:creationId xmlns:a16="http://schemas.microsoft.com/office/drawing/2014/main" id="{88F1EEA4-63B7-4F2C-B566-2234582910DC}"/>
              </a:ext>
            </a:extLst>
          </p:cNvPr>
          <p:cNvSpPr>
            <a:spLocks noGrp="1"/>
          </p:cNvSpPr>
          <p:nvPr>
            <p:ph sz="half" idx="2"/>
          </p:nvPr>
        </p:nvSpPr>
        <p:spPr/>
        <p:txBody>
          <a:bodyPr>
            <a:normAutofit fontScale="77500" lnSpcReduction="20000"/>
          </a:bodyPr>
          <a:lstStyle/>
          <a:p>
            <a:r>
              <a:rPr lang="en-US" dirty="0"/>
              <a:t>“Time stood still”</a:t>
            </a:r>
          </a:p>
          <a:p>
            <a:r>
              <a:rPr lang="en-US" dirty="0"/>
              <a:t>“Excuse me, do you have the time”</a:t>
            </a:r>
          </a:p>
          <a:p>
            <a:r>
              <a:rPr lang="en-US" dirty="0"/>
              <a:t>“It took a very long time”</a:t>
            </a:r>
          </a:p>
          <a:p>
            <a:r>
              <a:rPr lang="en-US" dirty="0"/>
              <a:t>“Adolescence is a difficult time”</a:t>
            </a:r>
          </a:p>
          <a:p>
            <a:r>
              <a:rPr lang="en-US" dirty="0"/>
              <a:t>“This is not the first time this has happened”</a:t>
            </a:r>
          </a:p>
          <a:p>
            <a:r>
              <a:rPr lang="en-US" dirty="0"/>
              <a:t>“It’s time for dinner”</a:t>
            </a:r>
          </a:p>
          <a:p>
            <a:r>
              <a:rPr lang="en-US" dirty="0"/>
              <a:t>“I don’t have time right now”</a:t>
            </a:r>
          </a:p>
          <a:p>
            <a:r>
              <a:rPr lang="en-US" dirty="0"/>
              <a:t>“Clap in time to the music”</a:t>
            </a:r>
          </a:p>
          <a:p>
            <a:r>
              <a:rPr lang="en-US" dirty="0"/>
              <a:t>“I had a good time last night”</a:t>
            </a:r>
          </a:p>
          <a:p>
            <a:r>
              <a:rPr lang="en-US" dirty="0"/>
              <a:t>“He completed the race in record time”</a:t>
            </a:r>
          </a:p>
          <a:p>
            <a:r>
              <a:rPr lang="en-US" dirty="0"/>
              <a:t>“Things were different in my time”</a:t>
            </a:r>
          </a:p>
          <a:p>
            <a:r>
              <a:rPr lang="en-US" dirty="0"/>
              <a:t>“He should be doing time for such a crime”</a:t>
            </a:r>
          </a:p>
          <a:p>
            <a:endParaRPr lang="en-US" dirty="0"/>
          </a:p>
        </p:txBody>
      </p:sp>
      <p:sp>
        <p:nvSpPr>
          <p:cNvPr id="5" name="Text Placeholder 4">
            <a:extLst>
              <a:ext uri="{FF2B5EF4-FFF2-40B4-BE49-F238E27FC236}">
                <a16:creationId xmlns:a16="http://schemas.microsoft.com/office/drawing/2014/main" id="{C4B3960D-1076-4879-B0D5-1600B3235453}"/>
              </a:ext>
            </a:extLst>
          </p:cNvPr>
          <p:cNvSpPr>
            <a:spLocks noGrp="1"/>
          </p:cNvSpPr>
          <p:nvPr>
            <p:ph type="body" sz="quarter" idx="3"/>
          </p:nvPr>
        </p:nvSpPr>
        <p:spPr>
          <a:xfrm>
            <a:off x="6172200" y="1554480"/>
            <a:ext cx="4610100" cy="469629"/>
          </a:xfrm>
        </p:spPr>
        <p:txBody>
          <a:bodyPr/>
          <a:lstStyle/>
          <a:p>
            <a:r>
              <a:rPr lang="en-US" dirty="0"/>
              <a:t>Past, present, and future</a:t>
            </a:r>
          </a:p>
        </p:txBody>
      </p:sp>
      <p:pic>
        <p:nvPicPr>
          <p:cNvPr id="11" name="Content Placeholder 10">
            <a:extLst>
              <a:ext uri="{FF2B5EF4-FFF2-40B4-BE49-F238E27FC236}">
                <a16:creationId xmlns:a16="http://schemas.microsoft.com/office/drawing/2014/main" id="{EC146D7F-4E16-4CF5-98FD-8EC53D826CC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96000" y="2294206"/>
            <a:ext cx="4574840" cy="3016742"/>
          </a:xfrm>
        </p:spPr>
      </p:pic>
      <p:sp>
        <p:nvSpPr>
          <p:cNvPr id="13" name="TextBox 12">
            <a:extLst>
              <a:ext uri="{FF2B5EF4-FFF2-40B4-BE49-F238E27FC236}">
                <a16:creationId xmlns:a16="http://schemas.microsoft.com/office/drawing/2014/main" id="{1D0D2182-1A1C-4452-9BEC-FA485B547A16}"/>
              </a:ext>
            </a:extLst>
          </p:cNvPr>
          <p:cNvSpPr txBox="1"/>
          <p:nvPr/>
        </p:nvSpPr>
        <p:spPr>
          <a:xfrm>
            <a:off x="6496975" y="5746334"/>
            <a:ext cx="5095783" cy="592754"/>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6BE9F7DA-5F39-4CAB-BF84-2CF8FFBB8C70}"/>
              </a:ext>
            </a:extLst>
          </p:cNvPr>
          <p:cNvSpPr txBox="1"/>
          <p:nvPr/>
        </p:nvSpPr>
        <p:spPr>
          <a:xfrm>
            <a:off x="6354814" y="5581046"/>
            <a:ext cx="5095783" cy="461665"/>
          </a:xfrm>
          <a:prstGeom prst="rect">
            <a:avLst/>
          </a:prstGeom>
          <a:noFill/>
        </p:spPr>
        <p:txBody>
          <a:bodyPr wrap="square" rtlCol="0">
            <a:spAutoFit/>
          </a:bodyPr>
          <a:lstStyle/>
          <a:p>
            <a:r>
              <a:rPr lang="en-US" sz="1200" i="1" dirty="0"/>
              <a:t>Source: Alvele, Ben. “Definition of Time.” Exactly What Is Time?, www.exactlywhatistime.com/definition-of-time/.</a:t>
            </a:r>
            <a:endParaRPr lang="en-US" sz="1200" i="1" dirty="0">
              <a:effectLst/>
            </a:endParaRPr>
          </a:p>
        </p:txBody>
      </p:sp>
    </p:spTree>
    <p:extLst>
      <p:ext uri="{BB962C8B-B14F-4D97-AF65-F5344CB8AC3E}">
        <p14:creationId xmlns:p14="http://schemas.microsoft.com/office/powerpoint/2010/main" val="220126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BA0B68-46ED-4E27-A641-03DEADDE9A38}"/>
              </a:ext>
            </a:extLst>
          </p:cNvPr>
          <p:cNvSpPr>
            <a:spLocks noGrp="1"/>
          </p:cNvSpPr>
          <p:nvPr>
            <p:ph type="title"/>
          </p:nvPr>
        </p:nvSpPr>
        <p:spPr/>
        <p:txBody>
          <a:bodyPr/>
          <a:lstStyle/>
          <a:p>
            <a:r>
              <a:rPr lang="en-US" dirty="0"/>
              <a:t>0:39-3:49: “History of Time”</a:t>
            </a:r>
          </a:p>
        </p:txBody>
      </p:sp>
      <p:sp>
        <p:nvSpPr>
          <p:cNvPr id="11" name="Content Placeholder 10">
            <a:extLst>
              <a:ext uri="{FF2B5EF4-FFF2-40B4-BE49-F238E27FC236}">
                <a16:creationId xmlns:a16="http://schemas.microsoft.com/office/drawing/2014/main" id="{439C1C29-BB9F-4A03-9EFC-390A90F2152D}"/>
              </a:ext>
            </a:extLst>
          </p:cNvPr>
          <p:cNvSpPr>
            <a:spLocks noGrp="1"/>
          </p:cNvSpPr>
          <p:nvPr>
            <p:ph sz="half" idx="1"/>
          </p:nvPr>
        </p:nvSpPr>
        <p:spPr/>
        <p:txBody>
          <a:bodyPr/>
          <a:lstStyle/>
          <a:p>
            <a:r>
              <a:rPr lang="en-US" dirty="0"/>
              <a:t>Broad themes- “Sun high/Sun low”</a:t>
            </a:r>
          </a:p>
          <a:p>
            <a:r>
              <a:rPr lang="en-US" dirty="0"/>
              <a:t>Seasons</a:t>
            </a:r>
          </a:p>
          <a:p>
            <a:r>
              <a:rPr lang="en-US" dirty="0"/>
              <a:t>Sundials- localized</a:t>
            </a:r>
          </a:p>
          <a:p>
            <a:r>
              <a:rPr lang="en-US" dirty="0"/>
              <a:t>Local time ran on one clock</a:t>
            </a:r>
          </a:p>
          <a:p>
            <a:r>
              <a:rPr lang="en-US" dirty="0"/>
              <a:t>Then trains were invented….</a:t>
            </a:r>
          </a:p>
          <a:p>
            <a:r>
              <a:rPr lang="en-US" dirty="0"/>
              <a:t>Dec 1, 1847: Birth of Greenwich Mean Time (GMT)</a:t>
            </a:r>
          </a:p>
          <a:p>
            <a:r>
              <a:rPr lang="en-US" dirty="0"/>
              <a:t>Time zones in U.S.A.- Why we say, “hello”. </a:t>
            </a:r>
          </a:p>
          <a:p>
            <a:r>
              <a:rPr lang="en-US" dirty="0"/>
              <a:t>Nepal adopted GMT in 1986 and world is globalized. </a:t>
            </a:r>
          </a:p>
        </p:txBody>
      </p:sp>
      <p:pic>
        <p:nvPicPr>
          <p:cNvPr id="14" name="Content Placeholder 13">
            <a:extLst>
              <a:ext uri="{FF2B5EF4-FFF2-40B4-BE49-F238E27FC236}">
                <a16:creationId xmlns:a16="http://schemas.microsoft.com/office/drawing/2014/main" id="{2E80A62B-485E-4AA7-8401-17C7C796674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0" y="2305458"/>
            <a:ext cx="5527382" cy="2763691"/>
          </a:xfrm>
        </p:spPr>
      </p:pic>
    </p:spTree>
    <p:extLst>
      <p:ext uri="{BB962C8B-B14F-4D97-AF65-F5344CB8AC3E}">
        <p14:creationId xmlns:p14="http://schemas.microsoft.com/office/powerpoint/2010/main" val="174255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134</TotalTime>
  <Words>745</Words>
  <Application>Microsoft Office PowerPoint</Application>
  <PresentationFormat>Widescreen</PresentationFormat>
  <Paragraphs>76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Corbel</vt:lpstr>
      <vt:lpstr>Open Sans</vt:lpstr>
      <vt:lpstr>Ecology 16x9</vt:lpstr>
      <vt:lpstr>Lesson 48</vt:lpstr>
      <vt:lpstr>Time…It’s every day and everywhere</vt:lpstr>
      <vt:lpstr>Time as a metaphysical issue</vt:lpstr>
      <vt:lpstr>Time is complicated….like really complicated </vt:lpstr>
      <vt:lpstr>We will be relying on a video from Thoughty2 to give us a breakdown:</vt:lpstr>
      <vt:lpstr>:027: “How do we define time?”</vt:lpstr>
      <vt:lpstr>Defining Time</vt:lpstr>
      <vt:lpstr>Varying Aspects </vt:lpstr>
      <vt:lpstr>0:39-3:49: “History of Time”</vt:lpstr>
      <vt:lpstr>3:40-7:50: “Theory of Time”</vt:lpstr>
      <vt:lpstr>7:50-10:18: “Time’s Speed”</vt:lpstr>
      <vt:lpstr>10:18-13:00: “Personal Relativity” </vt:lpstr>
      <vt:lpstr>13:00-14:15: Time Travel</vt:lpstr>
      <vt:lpstr>14:15- Wrapping things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48</dc:title>
  <dc:creator>Anthony Salciccioli</dc:creator>
  <cp:lastModifiedBy>Anthony Salciccioli</cp:lastModifiedBy>
  <cp:revision>13</cp:revision>
  <dcterms:created xsi:type="dcterms:W3CDTF">2019-07-21T02:06:37Z</dcterms:created>
  <dcterms:modified xsi:type="dcterms:W3CDTF">2019-07-21T23:34:14Z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