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21" r:id="rId2"/>
    <p:sldId id="322" r:id="rId3"/>
    <p:sldId id="323" r:id="rId4"/>
    <p:sldId id="324" r:id="rId5"/>
    <p:sldId id="325" r:id="rId6"/>
    <p:sldId id="326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5" r:id="rId23"/>
    <p:sldId id="347" r:id="rId24"/>
    <p:sldId id="348" r:id="rId25"/>
    <p:sldId id="349" r:id="rId26"/>
    <p:sldId id="350" r:id="rId27"/>
    <p:sldId id="356" r:id="rId28"/>
    <p:sldId id="357" r:id="rId29"/>
    <p:sldId id="358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66" r:id="rId38"/>
    <p:sldId id="369" r:id="rId39"/>
    <p:sldId id="370" r:id="rId40"/>
    <p:sldId id="371" r:id="rId41"/>
    <p:sldId id="312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28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59118" autoAdjust="0"/>
  </p:normalViewPr>
  <p:slideViewPr>
    <p:cSldViewPr>
      <p:cViewPr>
        <p:scale>
          <a:sx n="81" d="100"/>
          <a:sy n="81" d="100"/>
        </p:scale>
        <p:origin x="-105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F81E3C-9C0E-420B-B1DC-6DF7D08F2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45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6183E7-5734-4CBF-8495-178E044D7F9D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8C757C-7BD7-4F64-9E25-5C5028D9852B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FB9375-8578-43F8-85BB-C1F69B1B620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F5C817-6F68-412D-ABE5-C4D66B1B7203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1CA863-40B6-4965-8CA2-BE8AB5F14EE0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E44E92-C1C8-47E2-8DCF-70B9DCF8A557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C2503-FBCC-49BB-B20B-6B53E852DA9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1A6A18-45A1-4389-AE0F-2E50C34535C3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60508B-12B7-4E74-83ED-232CDD47DEED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C0B1C4-88CF-4102-BCDC-E0DBD262A0CF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925389-7317-4FFB-899B-B876D2FCA027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F3E73B-88C4-470A-873F-58C362C0797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0825F0-B6B6-4090-B727-0EA1F62E7DD7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153866-40CA-48D9-882B-93D2F9593952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4AEC04-526E-4B9E-9D18-D9E73C6E550A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ABF605-8B2E-4FF6-9A1C-CFA628802134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A672A1-4CA8-4F79-A626-711DA2ED6850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CB949E-F74E-469E-A20D-68613BC47F69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64147A-06F9-4CE7-8AB3-8F9DEEF2F2EB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4D241A-D2B0-46AA-B3F3-6595C23B932A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10853A-CCEA-4608-A644-CEDC5AE92560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713707-1B2A-46A6-B816-20B00B48B451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349193-A511-4EE4-8255-B29B60501EA5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2C8CCD-9760-45CA-B90E-EA68A12F1950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80D140-673E-45CB-91D2-D356C45EC955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5ABD50-AF0E-4055-B921-F03C48ECE265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167462-4950-4D68-A7FD-18825B58BBBB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3F571D-7773-4C7A-B690-38F29CE85D8C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3976AC-611B-4DF5-AC9A-CFCED823BADD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38460-CDD6-4492-8718-4B7458F74BEB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ED5788-CC65-40A1-B305-A2F0772411C5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02B7BF-E39D-4CF4-A694-9AFE9C047944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CCA070-0BEA-449B-8CA0-004ED3FF8D34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29F8BD-A1E9-496E-A793-3F64ED85268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75F505-D9B2-4875-BC77-C6BD6FC1E643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804AFB-46EE-444E-8740-22DDCEC3B8D7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DE1099-C3CF-4E43-A9A2-DEA69859624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AA333D-9DB4-480B-A298-366BB3E5043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5E5C87-4B03-4F0B-8179-D94494C7A407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3D6D23-5680-47DB-A814-1E1B31A01171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56A456-80AF-4F7B-84D1-912EECD72F8D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RedWhiteBlue&amp;RibbonLeftWhiteRight"/>
          <p:cNvPicPr>
            <a:picLocks noChangeAspect="1" noChangeArrowheads="1"/>
          </p:cNvPicPr>
          <p:nvPr userDrawn="1"/>
        </p:nvPicPr>
        <p:blipFill>
          <a:blip r:embed="rId14"/>
          <a:srcRect r="94176"/>
          <a:stretch>
            <a:fillRect/>
          </a:stretch>
        </p:blipFill>
        <p:spPr bwMode="auto">
          <a:xfrm>
            <a:off x="0" y="0"/>
            <a:ext cx="6858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8" descr="RedWhiteBlue&amp;RibbonLeftWhiteRight"/>
          <p:cNvPicPr>
            <a:picLocks noChangeAspect="1" noChangeArrowheads="1"/>
          </p:cNvPicPr>
          <p:nvPr userDrawn="1"/>
        </p:nvPicPr>
        <p:blipFill>
          <a:blip r:embed="rId14"/>
          <a:srcRect r="94176"/>
          <a:stretch>
            <a:fillRect/>
          </a:stretch>
        </p:blipFill>
        <p:spPr bwMode="auto">
          <a:xfrm>
            <a:off x="0" y="1676400"/>
            <a:ext cx="6858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9" descr="RedWhiteBlue&amp;RibbonLeftWhiteRight"/>
          <p:cNvPicPr>
            <a:picLocks noChangeAspect="1" noChangeArrowheads="1"/>
          </p:cNvPicPr>
          <p:nvPr userDrawn="1"/>
        </p:nvPicPr>
        <p:blipFill>
          <a:blip r:embed="rId14"/>
          <a:srcRect r="94176"/>
          <a:stretch>
            <a:fillRect/>
          </a:stretch>
        </p:blipFill>
        <p:spPr bwMode="auto">
          <a:xfrm>
            <a:off x="0" y="3352800"/>
            <a:ext cx="6858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0" descr="RedWhiteBlue&amp;RibbonLeftWhiteRight"/>
          <p:cNvPicPr>
            <a:picLocks noChangeAspect="1" noChangeArrowheads="1"/>
          </p:cNvPicPr>
          <p:nvPr userDrawn="1"/>
        </p:nvPicPr>
        <p:blipFill>
          <a:blip r:embed="rId14"/>
          <a:srcRect r="94176"/>
          <a:stretch>
            <a:fillRect/>
          </a:stretch>
        </p:blipFill>
        <p:spPr bwMode="auto">
          <a:xfrm>
            <a:off x="0" y="4191000"/>
            <a:ext cx="6858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1" descr="RedWhiteBlue&amp;RibbonLeftWhiteRight"/>
          <p:cNvPicPr>
            <a:picLocks noChangeAspect="1" noChangeArrowheads="1"/>
          </p:cNvPicPr>
          <p:nvPr userDrawn="1"/>
        </p:nvPicPr>
        <p:blipFill>
          <a:blip r:embed="rId14"/>
          <a:srcRect r="94176"/>
          <a:stretch>
            <a:fillRect/>
          </a:stretch>
        </p:blipFill>
        <p:spPr bwMode="auto">
          <a:xfrm>
            <a:off x="0" y="5162550"/>
            <a:ext cx="6858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2" descr="RedWhiteBlue&amp;RibbonLeftWhiteRight"/>
          <p:cNvPicPr>
            <a:picLocks noChangeAspect="1" noChangeArrowheads="1"/>
          </p:cNvPicPr>
          <p:nvPr userDrawn="1"/>
        </p:nvPicPr>
        <p:blipFill>
          <a:blip r:embed="rId15"/>
          <a:srcRect l="94176"/>
          <a:stretch>
            <a:fillRect/>
          </a:stretch>
        </p:blipFill>
        <p:spPr bwMode="auto">
          <a:xfrm>
            <a:off x="8534400" y="0"/>
            <a:ext cx="6858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3" descr="RedWhiteBlue&amp;RibbonLeftWhiteRight"/>
          <p:cNvPicPr>
            <a:picLocks noChangeAspect="1" noChangeArrowheads="1"/>
          </p:cNvPicPr>
          <p:nvPr userDrawn="1"/>
        </p:nvPicPr>
        <p:blipFill>
          <a:blip r:embed="rId15"/>
          <a:srcRect l="94176"/>
          <a:stretch>
            <a:fillRect/>
          </a:stretch>
        </p:blipFill>
        <p:spPr bwMode="auto">
          <a:xfrm>
            <a:off x="8534400" y="1676400"/>
            <a:ext cx="6858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4" descr="RedWhiteBlue&amp;RibbonLeftWhiteRight"/>
          <p:cNvPicPr>
            <a:picLocks noChangeAspect="1" noChangeArrowheads="1"/>
          </p:cNvPicPr>
          <p:nvPr userDrawn="1"/>
        </p:nvPicPr>
        <p:blipFill>
          <a:blip r:embed="rId15"/>
          <a:srcRect l="94176"/>
          <a:stretch>
            <a:fillRect/>
          </a:stretch>
        </p:blipFill>
        <p:spPr bwMode="auto">
          <a:xfrm>
            <a:off x="8534400" y="3352800"/>
            <a:ext cx="6858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5" descr="RedWhiteBlue&amp;RibbonLeftWhiteRight"/>
          <p:cNvPicPr>
            <a:picLocks noChangeAspect="1" noChangeArrowheads="1"/>
          </p:cNvPicPr>
          <p:nvPr userDrawn="1"/>
        </p:nvPicPr>
        <p:blipFill>
          <a:blip r:embed="rId15"/>
          <a:srcRect l="94176"/>
          <a:stretch>
            <a:fillRect/>
          </a:stretch>
        </p:blipFill>
        <p:spPr bwMode="auto">
          <a:xfrm>
            <a:off x="8534400" y="4191000"/>
            <a:ext cx="6858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6" descr="RedWhiteBlue&amp;RibbonLeftWhiteRight"/>
          <p:cNvPicPr>
            <a:picLocks noChangeAspect="1" noChangeArrowheads="1"/>
          </p:cNvPicPr>
          <p:nvPr userDrawn="1"/>
        </p:nvPicPr>
        <p:blipFill>
          <a:blip r:embed="rId15"/>
          <a:srcRect l="94176"/>
          <a:stretch>
            <a:fillRect/>
          </a:stretch>
        </p:blipFill>
        <p:spPr bwMode="auto">
          <a:xfrm>
            <a:off x="8534400" y="5162550"/>
            <a:ext cx="6858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7" descr="franceo"/>
          <p:cNvPicPr>
            <a:picLocks noChangeAspect="1" noChangeArrowheads="1"/>
          </p:cNvPicPr>
          <p:nvPr userDrawn="1"/>
        </p:nvPicPr>
        <p:blipFill>
          <a:blip r:embed="rId16">
            <a:lum bright="76000" contrast="-70000"/>
          </a:blip>
          <a:srcRect/>
          <a:stretch>
            <a:fillRect/>
          </a:stretch>
        </p:blipFill>
        <p:spPr bwMode="auto">
          <a:xfrm>
            <a:off x="1524000" y="1941513"/>
            <a:ext cx="6248400" cy="3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l.ac.uk/history/courses/europe1/chron/rch5.htm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napoleonguide.com/index.htm" TargetMode="External"/><Relationship Id="rId4" Type="http://schemas.openxmlformats.org/officeDocument/2006/relationships/hyperlink" Target="http://chnm.gmu.edu/revolutio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Text Box 2"/>
          <p:cNvSpPr txBox="1">
            <a:spLocks noChangeArrowheads="1"/>
          </p:cNvSpPr>
          <p:nvPr/>
        </p:nvSpPr>
        <p:spPr bwMode="auto">
          <a:xfrm>
            <a:off x="1066800" y="166688"/>
            <a:ext cx="7010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Jacobins</a:t>
            </a:r>
          </a:p>
        </p:txBody>
      </p:sp>
      <p:pic>
        <p:nvPicPr>
          <p:cNvPr id="21506" name="Picture 3" descr="fr_lou16redh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4250" y="1066800"/>
            <a:ext cx="274955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07" name="Picture 4" descr="005c-1793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6000"/>
          </a:blip>
          <a:srcRect/>
          <a:stretch>
            <a:fillRect/>
          </a:stretch>
        </p:blipFill>
        <p:spPr bwMode="auto">
          <a:xfrm>
            <a:off x="1600200" y="50292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8053" name="Rectangle 5"/>
          <p:cNvSpPr>
            <a:spLocks noChangeArrowheads="1"/>
          </p:cNvSpPr>
          <p:nvPr/>
        </p:nvSpPr>
        <p:spPr bwMode="auto">
          <a:xfrm>
            <a:off x="4495800" y="1096963"/>
            <a:ext cx="3211513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Jacobin Meeting House</a:t>
            </a:r>
          </a:p>
        </p:txBody>
      </p:sp>
      <p:pic>
        <p:nvPicPr>
          <p:cNvPr id="21509" name="Picture 6" descr="The Jacobin Club"/>
          <p:cNvPicPr>
            <a:picLocks noChangeAspect="1" noChangeArrowheads="1"/>
          </p:cNvPicPr>
          <p:nvPr/>
        </p:nvPicPr>
        <p:blipFill>
          <a:blip r:embed="rId5">
            <a:lum contrast="6000"/>
          </a:blip>
          <a:srcRect/>
          <a:stretch>
            <a:fillRect/>
          </a:stretch>
        </p:blipFill>
        <p:spPr bwMode="auto">
          <a:xfrm>
            <a:off x="4191000" y="1524000"/>
            <a:ext cx="3886200" cy="256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58055" name="Text Box 7"/>
          <p:cNvSpPr txBox="1">
            <a:spLocks noChangeArrowheads="1"/>
          </p:cNvSpPr>
          <p:nvPr/>
        </p:nvSpPr>
        <p:spPr bwMode="auto">
          <a:xfrm>
            <a:off x="3810000" y="4191000"/>
            <a:ext cx="4724400" cy="237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03225" indent="-403225" eaLnBrk="0" hangingPunct="0">
              <a:spcBef>
                <a:spcPct val="50000"/>
              </a:spcBef>
              <a:buClr>
                <a:srgbClr val="EC0000"/>
              </a:buClr>
              <a:buFont typeface="Wingdings" pitchFamily="2" charset="2"/>
              <a:buChar char="M"/>
              <a:defRPr/>
            </a:pPr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They held their meetings in the library of a former Jacobin monastery in Paris.</a:t>
            </a:r>
          </a:p>
          <a:p>
            <a:pPr marL="403225" indent="-403225" eaLnBrk="0" hangingPunct="0">
              <a:spcBef>
                <a:spcPct val="50000"/>
              </a:spcBef>
              <a:buClr>
                <a:srgbClr val="EC0000"/>
              </a:buClr>
              <a:buFont typeface="Wingdings" pitchFamily="2" charset="2"/>
              <a:buChar char="M"/>
              <a:defRPr/>
            </a:pPr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Started as a debating society.</a:t>
            </a:r>
          </a:p>
          <a:p>
            <a:pPr marL="403225" indent="-403225" eaLnBrk="0" hangingPunct="0">
              <a:spcBef>
                <a:spcPct val="50000"/>
              </a:spcBef>
              <a:buClr>
                <a:srgbClr val="EC0000"/>
              </a:buClr>
              <a:buFont typeface="Wingdings" pitchFamily="2" charset="2"/>
              <a:buChar char="M"/>
              <a:defRPr/>
            </a:pPr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Membership mostly middle class.</a:t>
            </a:r>
          </a:p>
          <a:p>
            <a:pPr marL="403225" indent="-403225" eaLnBrk="0" hangingPunct="0">
              <a:spcBef>
                <a:spcPct val="50000"/>
              </a:spcBef>
              <a:buClr>
                <a:srgbClr val="EC0000"/>
              </a:buClr>
              <a:buFont typeface="Wingdings" pitchFamily="2" charset="2"/>
              <a:buChar char="M"/>
              <a:defRPr/>
            </a:pPr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Created a vast network of clubs.</a:t>
            </a:r>
            <a:endParaRPr lang="en-US" sz="20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Something for the Crowned Jugglers to Reflect On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43400" y="990600"/>
            <a:ext cx="3895725" cy="54102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80579" name="Text Box 3"/>
          <p:cNvSpPr txBox="1">
            <a:spLocks noChangeArrowheads="1"/>
          </p:cNvSpPr>
          <p:nvPr/>
        </p:nvSpPr>
        <p:spPr bwMode="auto">
          <a:xfrm>
            <a:off x="685800" y="228600"/>
            <a:ext cx="7770813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Death of “Citizen” Louis Capet</a:t>
            </a:r>
          </a:p>
        </p:txBody>
      </p:sp>
      <p:sp>
        <p:nvSpPr>
          <p:cNvPr id="280580" name="Rectangle 4"/>
          <p:cNvSpPr>
            <a:spLocks noChangeArrowheads="1"/>
          </p:cNvSpPr>
          <p:nvPr/>
        </p:nvSpPr>
        <p:spPr bwMode="auto">
          <a:xfrm>
            <a:off x="825500" y="1493838"/>
            <a:ext cx="3289300" cy="1096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2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Matter for reflection</a:t>
            </a:r>
            <a:br>
              <a:rPr lang="en-US" sz="22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2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for the crowned jugglers.</a:t>
            </a:r>
          </a:p>
        </p:txBody>
      </p:sp>
      <p:sp>
        <p:nvSpPr>
          <p:cNvPr id="280581" name="Rectangle 5"/>
          <p:cNvSpPr>
            <a:spLocks noChangeArrowheads="1"/>
          </p:cNvSpPr>
          <p:nvPr/>
        </p:nvSpPr>
        <p:spPr bwMode="auto">
          <a:xfrm>
            <a:off x="1073150" y="4471988"/>
            <a:ext cx="296545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2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So impure blood</a:t>
            </a:r>
            <a:br>
              <a:rPr lang="en-US" sz="22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2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doesn’t soil our land!</a:t>
            </a:r>
          </a:p>
        </p:txBody>
      </p:sp>
      <p:sp>
        <p:nvSpPr>
          <p:cNvPr id="44037" name="Line 6"/>
          <p:cNvSpPr>
            <a:spLocks noChangeShapeType="1"/>
          </p:cNvSpPr>
          <p:nvPr/>
        </p:nvSpPr>
        <p:spPr bwMode="auto">
          <a:xfrm flipV="1">
            <a:off x="3886200" y="1219200"/>
            <a:ext cx="533400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38" name="Line 7"/>
          <p:cNvSpPr>
            <a:spLocks noChangeShapeType="1"/>
          </p:cNvSpPr>
          <p:nvPr/>
        </p:nvSpPr>
        <p:spPr bwMode="auto">
          <a:xfrm>
            <a:off x="4114800" y="5029200"/>
            <a:ext cx="45720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Text Box 2"/>
          <p:cNvSpPr txBox="1">
            <a:spLocks noChangeArrowheads="1"/>
          </p:cNvSpPr>
          <p:nvPr/>
        </p:nvSpPr>
        <p:spPr bwMode="auto">
          <a:xfrm>
            <a:off x="914400" y="315913"/>
            <a:ext cx="742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Marie Antoinette as a Serpent</a:t>
            </a:r>
          </a:p>
        </p:txBody>
      </p:sp>
      <p:pic>
        <p:nvPicPr>
          <p:cNvPr id="46082" name="Picture 3" descr="83"/>
          <p:cNvPicPr>
            <a:picLocks noChangeAspect="1" noChangeArrowheads="1"/>
          </p:cNvPicPr>
          <p:nvPr/>
        </p:nvPicPr>
        <p:blipFill>
          <a:blip r:embed="rId3"/>
          <a:srcRect l="1544" t="3030" r="2672" b="3030"/>
          <a:stretch>
            <a:fillRect/>
          </a:stretch>
        </p:blipFill>
        <p:spPr bwMode="auto">
          <a:xfrm>
            <a:off x="2438400" y="1371600"/>
            <a:ext cx="42672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2628" name="Rectangle 4"/>
          <p:cNvSpPr>
            <a:spLocks noChangeArrowheads="1"/>
          </p:cNvSpPr>
          <p:nvPr/>
        </p:nvSpPr>
        <p:spPr bwMode="auto">
          <a:xfrm>
            <a:off x="2057400" y="5791200"/>
            <a:ext cx="5106988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“Widow Capet”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Text Box 2"/>
          <p:cNvSpPr txBox="1">
            <a:spLocks noChangeArrowheads="1"/>
          </p:cNvSpPr>
          <p:nvPr/>
        </p:nvSpPr>
        <p:spPr bwMode="auto">
          <a:xfrm>
            <a:off x="1295400" y="152400"/>
            <a:ext cx="6705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4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Marie Antoinette </a:t>
            </a:r>
            <a:br>
              <a:rPr lang="en-US" sz="4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4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on the Way to the Guillotine</a:t>
            </a:r>
          </a:p>
        </p:txBody>
      </p:sp>
      <p:pic>
        <p:nvPicPr>
          <p:cNvPr id="48130" name="Picture 3" descr="Marie Antoinette on the way to the guillotine"/>
          <p:cNvPicPr>
            <a:picLocks noChangeAspect="1" noChangeArrowheads="1"/>
          </p:cNvPicPr>
          <p:nvPr/>
        </p:nvPicPr>
        <p:blipFill>
          <a:blip r:embed="rId3">
            <a:lum bright="6000" contrast="6000"/>
          </a:blip>
          <a:srcRect/>
          <a:stretch>
            <a:fillRect/>
          </a:stretch>
        </p:blipFill>
        <p:spPr bwMode="auto">
          <a:xfrm>
            <a:off x="1143000" y="1752600"/>
            <a:ext cx="7010400" cy="47132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Text Box 2"/>
          <p:cNvSpPr txBox="1">
            <a:spLocks noChangeArrowheads="1"/>
          </p:cNvSpPr>
          <p:nvPr/>
        </p:nvSpPr>
        <p:spPr bwMode="auto">
          <a:xfrm>
            <a:off x="1295400" y="228600"/>
            <a:ext cx="6705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Marie Antoinette Died in October, 1793</a:t>
            </a:r>
          </a:p>
        </p:txBody>
      </p:sp>
      <p:pic>
        <p:nvPicPr>
          <p:cNvPr id="50178" name="Picture 3" descr="img0046"/>
          <p:cNvPicPr>
            <a:picLocks noChangeAspect="1" noChangeArrowheads="1"/>
          </p:cNvPicPr>
          <p:nvPr/>
        </p:nvPicPr>
        <p:blipFill>
          <a:blip r:embed="rId3">
            <a:lum bright="12000" contrast="6000"/>
          </a:blip>
          <a:srcRect l="1593" t="2441" r="4140" b="2441"/>
          <a:stretch>
            <a:fillRect/>
          </a:stretch>
        </p:blipFill>
        <p:spPr bwMode="auto">
          <a:xfrm>
            <a:off x="5181600" y="1752600"/>
            <a:ext cx="3021013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0179" name="Picture 4" descr="Guillotined"/>
          <p:cNvPicPr>
            <a:picLocks noChangeAspect="1" noChangeArrowheads="1"/>
          </p:cNvPicPr>
          <p:nvPr/>
        </p:nvPicPr>
        <p:blipFill>
          <a:blip r:embed="rId4">
            <a:lum bright="-6000" contrast="6000"/>
          </a:blip>
          <a:srcRect/>
          <a:stretch>
            <a:fillRect/>
          </a:stretch>
        </p:blipFill>
        <p:spPr bwMode="auto">
          <a:xfrm>
            <a:off x="1143000" y="1981200"/>
            <a:ext cx="3611563" cy="3733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Text Box 2"/>
          <p:cNvSpPr txBox="1">
            <a:spLocks noChangeArrowheads="1"/>
          </p:cNvSpPr>
          <p:nvPr/>
        </p:nvSpPr>
        <p:spPr bwMode="auto">
          <a:xfrm>
            <a:off x="1646238" y="152400"/>
            <a:ext cx="5821362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3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Attempts to Control</a:t>
            </a:r>
            <a:br>
              <a:rPr lang="en-US" sz="43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43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Growing Crisis</a:t>
            </a:r>
          </a:p>
        </p:txBody>
      </p:sp>
      <p:sp>
        <p:nvSpPr>
          <p:cNvPr id="288771" name="Rectangle 3"/>
          <p:cNvSpPr>
            <a:spLocks noChangeArrowheads="1"/>
          </p:cNvSpPr>
          <p:nvPr/>
        </p:nvSpPr>
        <p:spPr bwMode="auto">
          <a:xfrm>
            <a:off x="1066800" y="1735138"/>
            <a:ext cx="6813550" cy="884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eaLnBrk="0" hangingPunct="0">
              <a:buClr>
                <a:srgbClr val="EC0000"/>
              </a:buClr>
              <a:buFont typeface="PressWriter Symbols" pitchFamily="2" charset="2"/>
              <a:buAutoNum type="arabicPeriod"/>
              <a:defRPr/>
            </a:pPr>
            <a:r>
              <a:rPr 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Revolutionary Tribunal in Paris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try</a:t>
            </a:r>
            <a:b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suspected counter-revolutionaries.</a:t>
            </a:r>
          </a:p>
        </p:txBody>
      </p:sp>
      <p:sp>
        <p:nvSpPr>
          <p:cNvPr id="288772" name="Rectangle 4"/>
          <p:cNvSpPr>
            <a:spLocks noChangeArrowheads="1"/>
          </p:cNvSpPr>
          <p:nvPr/>
        </p:nvSpPr>
        <p:spPr bwMode="auto">
          <a:xfrm>
            <a:off x="1524000" y="2622550"/>
            <a:ext cx="6411913" cy="155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682625" indent="-403225" eaLnBrk="0" hangingPunct="0">
              <a:buClr>
                <a:srgbClr val="EC0000"/>
              </a:buClr>
              <a:buFont typeface="PressWriter Symbols" pitchFamily="2" charset="2"/>
              <a:buAutoNum type="alphaUcPeriod"/>
              <a:defRPr/>
            </a:pPr>
            <a:r>
              <a:rPr lang="en-US" sz="2400" b="1">
                <a:solidFill>
                  <a:srgbClr val="D228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Representatives-on-Mission</a:t>
            </a:r>
          </a:p>
          <a:p>
            <a:pPr marL="1090613" lvl="1" indent="-293688" eaLnBrk="0" hangingPunct="0">
              <a:buClr>
                <a:schemeClr val="accent2"/>
              </a:buClr>
              <a:buFont typeface="PressWriter Symbols" pitchFamily="2" charset="2"/>
              <a:buChar char="e"/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sent to the provinces &amp; to the army.</a:t>
            </a:r>
          </a:p>
          <a:p>
            <a:pPr marL="1090613" lvl="1" indent="-293688" eaLnBrk="0" hangingPunct="0">
              <a:buClr>
                <a:schemeClr val="accent2"/>
              </a:buClr>
              <a:buFont typeface="PressWriter Symbols" pitchFamily="2" charset="2"/>
              <a:buChar char="e"/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had wide powers to oversee</a:t>
            </a:r>
            <a:b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conscription.</a:t>
            </a:r>
          </a:p>
        </p:txBody>
      </p:sp>
      <p:sp>
        <p:nvSpPr>
          <p:cNvPr id="288773" name="Rectangle 5"/>
          <p:cNvSpPr>
            <a:spLocks noChangeArrowheads="1"/>
          </p:cNvSpPr>
          <p:nvPr/>
        </p:nvSpPr>
        <p:spPr bwMode="auto">
          <a:xfrm>
            <a:off x="1524000" y="4191000"/>
            <a:ext cx="7010400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25475" indent="-346075" eaLnBrk="0" hangingPunct="0">
              <a:buClr>
                <a:srgbClr val="EC0000"/>
              </a:buClr>
              <a:buFont typeface="PressWriter Symbols" pitchFamily="2" charset="2"/>
              <a:buNone/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B. </a:t>
            </a:r>
            <a:r>
              <a:rPr lang="en-US" sz="2400" b="1">
                <a:solidFill>
                  <a:srgbClr val="D228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Watch Committees [</a:t>
            </a:r>
            <a:r>
              <a:rPr lang="en-US" sz="2400" b="1" i="1">
                <a:solidFill>
                  <a:srgbClr val="D228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comité de surveillance</a:t>
            </a:r>
            <a:r>
              <a:rPr lang="en-US" sz="2400" b="1">
                <a:solidFill>
                  <a:srgbClr val="D228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]</a:t>
            </a:r>
          </a:p>
          <a:p>
            <a:pPr marL="1084263" lvl="1" indent="-287338" eaLnBrk="0" hangingPunct="0">
              <a:buClr>
                <a:schemeClr val="accent2"/>
              </a:buClr>
              <a:buFont typeface="PressWriter Symbols" pitchFamily="2" charset="2"/>
              <a:buChar char="e"/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keep an eye on foreigners &amp; suspects.</a:t>
            </a:r>
          </a:p>
        </p:txBody>
      </p:sp>
      <p:sp>
        <p:nvSpPr>
          <p:cNvPr id="288774" name="Rectangle 6"/>
          <p:cNvSpPr>
            <a:spLocks noChangeArrowheads="1"/>
          </p:cNvSpPr>
          <p:nvPr/>
        </p:nvSpPr>
        <p:spPr bwMode="auto">
          <a:xfrm>
            <a:off x="1524000" y="5410200"/>
            <a:ext cx="6705600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35000" indent="-355600" eaLnBrk="0" hangingPunct="0">
              <a:buClr>
                <a:srgbClr val="EC0000"/>
              </a:buClr>
              <a:buFont typeface="PressWriter Symbols" pitchFamily="2" charset="2"/>
              <a:buNone/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C. Sanctioned the trial &amp; execution of rebels and émigrés, should they ever return to France.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Text Box 2"/>
          <p:cNvSpPr txBox="1">
            <a:spLocks noChangeArrowheads="1"/>
          </p:cNvSpPr>
          <p:nvPr/>
        </p:nvSpPr>
        <p:spPr bwMode="auto">
          <a:xfrm>
            <a:off x="1828800" y="196850"/>
            <a:ext cx="5546725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300" b="1">
                <a:solidFill>
                  <a:srgbClr val="D228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Attempts to Control</a:t>
            </a:r>
            <a:br>
              <a:rPr lang="en-US" sz="4300" b="1">
                <a:solidFill>
                  <a:srgbClr val="D228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4300" b="1">
                <a:solidFill>
                  <a:srgbClr val="D228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Growing Crisis</a:t>
            </a:r>
          </a:p>
        </p:txBody>
      </p:sp>
      <p:sp>
        <p:nvSpPr>
          <p:cNvPr id="290819" name="Rectangle 3"/>
          <p:cNvSpPr>
            <a:spLocks noChangeArrowheads="1"/>
          </p:cNvSpPr>
          <p:nvPr/>
        </p:nvSpPr>
        <p:spPr bwMode="auto">
          <a:xfrm>
            <a:off x="1295400" y="1868488"/>
            <a:ext cx="7010400" cy="4532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buClr>
                <a:srgbClr val="EC0000"/>
              </a:buClr>
              <a:buFont typeface="PressWriter Symbols" pitchFamily="2" charset="2"/>
              <a:buAutoNum type="arabicPeriod" startAt="2"/>
              <a:defRPr/>
            </a:pPr>
            <a:r>
              <a:rPr lang="en-US" sz="2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printing of more </a:t>
            </a:r>
            <a:r>
              <a:rPr lang="en-US" sz="26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assignats</a:t>
            </a:r>
            <a:r>
              <a:rPr lang="en-US" sz="2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to </a:t>
            </a:r>
            <a:br>
              <a:rPr lang="en-US" sz="2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pay for the war.</a:t>
            </a:r>
            <a:br>
              <a:rPr lang="en-US" sz="2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sz="26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457200" indent="-457200" eaLnBrk="0" hangingPunct="0">
              <a:buClr>
                <a:srgbClr val="EC0000"/>
              </a:buClr>
              <a:buFont typeface="PressWriter Symbols" pitchFamily="2" charset="2"/>
              <a:buAutoNum type="arabicPeriod" startAt="2"/>
              <a:defRPr/>
            </a:pPr>
            <a:r>
              <a:rPr lang="en-US" sz="2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Committee of Public Safety [CPS]</a:t>
            </a:r>
          </a:p>
          <a:p>
            <a:pPr marL="1084263" lvl="1" indent="-339725" eaLnBrk="0" hangingPunct="0">
              <a:buClr>
                <a:schemeClr val="accent2"/>
              </a:buClr>
              <a:buFont typeface="PressWriter Symbols" pitchFamily="2" charset="2"/>
              <a:buChar char="e"/>
              <a:defRPr/>
            </a:pPr>
            <a:r>
              <a:rPr lang="en-US" sz="23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to oversee and speed up the work of the government during this crisis.</a:t>
            </a:r>
            <a:br>
              <a:rPr lang="en-US" sz="23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sz="23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457200" indent="-457200" eaLnBrk="0" hangingPunct="0">
              <a:buClr>
                <a:srgbClr val="EC0000"/>
              </a:buClr>
              <a:buFont typeface="PressWriter Symbols" pitchFamily="2" charset="2"/>
              <a:buAutoNum type="arabicPeriod" startAt="2"/>
              <a:defRPr/>
            </a:pPr>
            <a:r>
              <a:rPr lang="en-US" sz="2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Committee of General Security [CGS]</a:t>
            </a:r>
          </a:p>
          <a:p>
            <a:pPr marL="1084263" lvl="1" indent="-339725" eaLnBrk="0" hangingPunct="0">
              <a:buClr>
                <a:schemeClr val="accent2"/>
              </a:buClr>
              <a:buFont typeface="PressWriter Symbols" pitchFamily="2" charset="2"/>
              <a:buChar char="e"/>
              <a:defRPr/>
            </a:pPr>
            <a:r>
              <a:rPr lang="en-US" sz="23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responsible for the pursuit of</a:t>
            </a:r>
            <a:br>
              <a:rPr lang="en-US" sz="23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3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counter-revolutionaries, the</a:t>
            </a:r>
            <a:br>
              <a:rPr lang="en-US" sz="23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3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treatment of suspects, &amp; other      internal security matters.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Text Box 2"/>
          <p:cNvSpPr txBox="1">
            <a:spLocks noChangeArrowheads="1"/>
          </p:cNvSpPr>
          <p:nvPr/>
        </p:nvSpPr>
        <p:spPr bwMode="auto">
          <a:xfrm>
            <a:off x="990600" y="239713"/>
            <a:ext cx="7242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Committee for Public Safety</a:t>
            </a:r>
          </a:p>
        </p:txBody>
      </p:sp>
      <p:pic>
        <p:nvPicPr>
          <p:cNvPr id="56322" name="Picture 3" descr="a caricature of the Comité de Sûreté Générale"/>
          <p:cNvPicPr>
            <a:picLocks noGrp="1" noChangeAspect="1" noChangeArrowheads="1"/>
          </p:cNvPicPr>
          <p:nvPr>
            <p:ph/>
          </p:nvPr>
        </p:nvPicPr>
        <p:blipFill>
          <a:blip r:embed="rId3">
            <a:lum bright="6000" contrast="6000"/>
          </a:blip>
          <a:srcRect/>
          <a:stretch>
            <a:fillRect/>
          </a:stretch>
        </p:blipFill>
        <p:spPr bwMode="auto">
          <a:xfrm>
            <a:off x="2819400" y="1365250"/>
            <a:ext cx="3657600" cy="38163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92868" name="Rectangle 4"/>
          <p:cNvSpPr>
            <a:spLocks noChangeArrowheads="1"/>
          </p:cNvSpPr>
          <p:nvPr/>
        </p:nvSpPr>
        <p:spPr bwMode="auto">
          <a:xfrm>
            <a:off x="2362200" y="5365750"/>
            <a:ext cx="4468813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508000" indent="-508000" eaLnBrk="0" hangingPunct="0">
              <a:buClr>
                <a:srgbClr val="D00000"/>
              </a:buClr>
              <a:buFont typeface="Wingdings" pitchFamily="2" charset="2"/>
              <a:buChar char="M"/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Revolutionary Tribunals.</a:t>
            </a:r>
          </a:p>
          <a:p>
            <a:pPr marL="508000" indent="-508000" eaLnBrk="0" hangingPunct="0">
              <a:buClr>
                <a:srgbClr val="D00000"/>
              </a:buClr>
              <a:buFont typeface="Wingdings" pitchFamily="2" charset="2"/>
              <a:buChar char="M"/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300,000 arrested.</a:t>
            </a:r>
          </a:p>
          <a:p>
            <a:pPr marL="508000" indent="-508000" eaLnBrk="0" hangingPunct="0">
              <a:buClr>
                <a:srgbClr val="D00000"/>
              </a:buClr>
              <a:buFont typeface="Wingdings" pitchFamily="2" charset="2"/>
              <a:buChar char="M"/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16,000 – 50,000 executed.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Text Box 2"/>
          <p:cNvSpPr txBox="1">
            <a:spLocks noChangeArrowheads="1"/>
          </p:cNvSpPr>
          <p:nvPr/>
        </p:nvSpPr>
        <p:spPr bwMode="auto">
          <a:xfrm>
            <a:off x="1219200" y="242888"/>
            <a:ext cx="6913563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Maximillian Robespierre</a:t>
            </a:r>
            <a:br>
              <a:rPr lang="en-US" sz="4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(1758 – 1794)</a:t>
            </a:r>
          </a:p>
        </p:txBody>
      </p:sp>
      <p:pic>
        <p:nvPicPr>
          <p:cNvPr id="58370" name="Picture 3" descr="Portrait of Robespierre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 b="5084"/>
          <a:stretch>
            <a:fillRect/>
          </a:stretch>
        </p:blipFill>
        <p:spPr bwMode="auto">
          <a:xfrm>
            <a:off x="2819400" y="1905000"/>
            <a:ext cx="3643313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Text Box 2"/>
          <p:cNvSpPr txBox="1">
            <a:spLocks noChangeArrowheads="1"/>
          </p:cNvSpPr>
          <p:nvPr/>
        </p:nvSpPr>
        <p:spPr bwMode="auto">
          <a:xfrm>
            <a:off x="1143000" y="228600"/>
            <a:ext cx="694213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Georges Jacques Danton</a:t>
            </a:r>
            <a:br>
              <a:rPr lang="en-US" sz="4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(1759 – 1794)</a:t>
            </a:r>
          </a:p>
        </p:txBody>
      </p:sp>
      <p:pic>
        <p:nvPicPr>
          <p:cNvPr id="60418" name="Picture 3" descr="Danton, Georges Jacques"/>
          <p:cNvPicPr>
            <a:picLocks noChangeAspect="1" noChangeArrowheads="1"/>
          </p:cNvPicPr>
          <p:nvPr/>
        </p:nvPicPr>
        <p:blipFill>
          <a:blip r:embed="rId3">
            <a:lum bright="-6000" contrast="12000"/>
          </a:blip>
          <a:srcRect l="2985" t="4532" r="1492" b="2550"/>
          <a:stretch>
            <a:fillRect/>
          </a:stretch>
        </p:blipFill>
        <p:spPr bwMode="auto">
          <a:xfrm>
            <a:off x="2832100" y="1828800"/>
            <a:ext cx="3568700" cy="457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Text Box 2"/>
          <p:cNvSpPr txBox="1">
            <a:spLocks noChangeArrowheads="1"/>
          </p:cNvSpPr>
          <p:nvPr/>
        </p:nvSpPr>
        <p:spPr bwMode="auto">
          <a:xfrm>
            <a:off x="1905000" y="228600"/>
            <a:ext cx="54578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Jean-Paul Marat</a:t>
            </a:r>
            <a:br>
              <a:rPr lang="en-US" sz="4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(1744 – 1793)</a:t>
            </a:r>
          </a:p>
        </p:txBody>
      </p:sp>
      <p:pic>
        <p:nvPicPr>
          <p:cNvPr id="62466" name="Picture 3" descr="Jean Paul Mara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1600200"/>
            <a:ext cx="352583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Text Box 2"/>
          <p:cNvSpPr txBox="1">
            <a:spLocks noChangeArrowheads="1"/>
          </p:cNvSpPr>
          <p:nvPr/>
        </p:nvSpPr>
        <p:spPr bwMode="auto">
          <a:xfrm>
            <a:off x="838200" y="196850"/>
            <a:ext cx="75438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</a:t>
            </a:r>
            <a:r>
              <a:rPr lang="en-US" sz="48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Sans-Culottes:</a:t>
            </a:r>
            <a:br>
              <a:rPr lang="en-US" sz="48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38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Parisian Working Class</a:t>
            </a:r>
          </a:p>
        </p:txBody>
      </p:sp>
      <p:pic>
        <p:nvPicPr>
          <p:cNvPr id="23554" name="Picture 3" descr="sans-culottes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 b="4828"/>
          <a:stretch>
            <a:fillRect/>
          </a:stretch>
        </p:blipFill>
        <p:spPr bwMode="auto">
          <a:xfrm>
            <a:off x="4876800" y="1905000"/>
            <a:ext cx="3302000" cy="4191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60100" name="Text Box 4"/>
          <p:cNvSpPr txBox="1">
            <a:spLocks noChangeArrowheads="1"/>
          </p:cNvSpPr>
          <p:nvPr/>
        </p:nvSpPr>
        <p:spPr bwMode="auto">
          <a:xfrm>
            <a:off x="1143000" y="2117725"/>
            <a:ext cx="3505200" cy="161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03225" indent="-403225" eaLnBrk="0" hangingPunct="0">
              <a:spcBef>
                <a:spcPct val="50000"/>
              </a:spcBef>
              <a:buClr>
                <a:srgbClr val="EC0000"/>
              </a:buClr>
              <a:buFont typeface="Wingdings" pitchFamily="2" charset="2"/>
              <a:buChar char="M"/>
              <a:defRPr/>
            </a:pPr>
            <a:r>
              <a:rPr lang="en-US" sz="25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Small shopkeepers.</a:t>
            </a:r>
          </a:p>
          <a:p>
            <a:pPr marL="403225" indent="-403225" eaLnBrk="0" hangingPunct="0">
              <a:spcBef>
                <a:spcPct val="50000"/>
              </a:spcBef>
              <a:buClr>
                <a:srgbClr val="EC0000"/>
              </a:buClr>
              <a:buFont typeface="Wingdings" pitchFamily="2" charset="2"/>
              <a:buChar char="M"/>
              <a:defRPr/>
            </a:pPr>
            <a:r>
              <a:rPr lang="en-US" sz="25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Tradesmen.</a:t>
            </a:r>
          </a:p>
          <a:p>
            <a:pPr marL="403225" indent="-403225" eaLnBrk="0" hangingPunct="0">
              <a:spcBef>
                <a:spcPct val="50000"/>
              </a:spcBef>
              <a:buClr>
                <a:srgbClr val="EC0000"/>
              </a:buClr>
              <a:buFont typeface="Wingdings" pitchFamily="2" charset="2"/>
              <a:buChar char="M"/>
              <a:defRPr/>
            </a:pPr>
            <a:r>
              <a:rPr lang="en-US" sz="25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Artisans.</a:t>
            </a:r>
            <a:endParaRPr lang="en-US" sz="25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60101" name="Line 5"/>
          <p:cNvSpPr>
            <a:spLocks noChangeShapeType="1"/>
          </p:cNvSpPr>
          <p:nvPr/>
        </p:nvSpPr>
        <p:spPr bwMode="auto">
          <a:xfrm>
            <a:off x="2743200" y="3810000"/>
            <a:ext cx="0" cy="1219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0102" name="Text Box 6"/>
          <p:cNvSpPr txBox="1">
            <a:spLocks noChangeArrowheads="1"/>
          </p:cNvSpPr>
          <p:nvPr/>
        </p:nvSpPr>
        <p:spPr bwMode="auto">
          <a:xfrm>
            <a:off x="914400" y="5029200"/>
            <a:ext cx="3657600" cy="1495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EC0000"/>
              </a:buClr>
              <a:buFont typeface="Wingdings" pitchFamily="2" charset="2"/>
              <a:buNone/>
              <a:defRPr/>
            </a:pPr>
            <a:r>
              <a:rPr lang="en-US" sz="23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They shared many of the ideals of their middle class representatives in government!</a:t>
            </a:r>
            <a:endParaRPr lang="en-US" sz="23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0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0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Text Box 2"/>
          <p:cNvSpPr txBox="1">
            <a:spLocks noChangeArrowheads="1"/>
          </p:cNvSpPr>
          <p:nvPr/>
        </p:nvSpPr>
        <p:spPr bwMode="auto">
          <a:xfrm>
            <a:off x="1143000" y="136525"/>
            <a:ext cx="69389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“The Death of Marat”</a:t>
            </a:r>
            <a:br>
              <a:rPr 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by Jacques Louis David,</a:t>
            </a:r>
            <a:r>
              <a:rPr lang="en-US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 1793</a:t>
            </a:r>
          </a:p>
        </p:txBody>
      </p:sp>
      <p:pic>
        <p:nvPicPr>
          <p:cNvPr id="64514" name="Picture 3" descr="David-Death of Marat-1793"/>
          <p:cNvPicPr>
            <a:picLocks noChangeAspect="1" noChangeArrowheads="1"/>
          </p:cNvPicPr>
          <p:nvPr/>
        </p:nvPicPr>
        <p:blipFill>
          <a:blip r:embed="rId3">
            <a:lum bright="6000" contrast="6000"/>
          </a:blip>
          <a:srcRect/>
          <a:stretch>
            <a:fillRect/>
          </a:stretch>
        </p:blipFill>
        <p:spPr bwMode="auto">
          <a:xfrm>
            <a:off x="2743200" y="1600200"/>
            <a:ext cx="3852863" cy="4953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Text Box 2"/>
          <p:cNvSpPr txBox="1">
            <a:spLocks noChangeArrowheads="1"/>
          </p:cNvSpPr>
          <p:nvPr/>
        </p:nvSpPr>
        <p:spPr bwMode="auto">
          <a:xfrm>
            <a:off x="1295400" y="228600"/>
            <a:ext cx="65484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Assassination of Marat</a:t>
            </a:r>
            <a:br>
              <a:rPr 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by Charlotte Corday, </a:t>
            </a:r>
            <a:r>
              <a:rPr lang="en-US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1793</a:t>
            </a:r>
          </a:p>
        </p:txBody>
      </p:sp>
      <p:pic>
        <p:nvPicPr>
          <p:cNvPr id="66562" name="Picture 3" descr="203"/>
          <p:cNvPicPr>
            <a:picLocks noChangeAspect="1" noChangeArrowheads="1"/>
          </p:cNvPicPr>
          <p:nvPr/>
        </p:nvPicPr>
        <p:blipFill>
          <a:blip r:embed="rId3">
            <a:lum bright="-6000" contrast="12000"/>
          </a:blip>
          <a:srcRect r="3334" b="827"/>
          <a:stretch>
            <a:fillRect/>
          </a:stretch>
        </p:blipFill>
        <p:spPr bwMode="auto">
          <a:xfrm>
            <a:off x="3200400" y="1752600"/>
            <a:ext cx="3044825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Text Box 2"/>
          <p:cNvSpPr txBox="1">
            <a:spLocks noChangeArrowheads="1"/>
          </p:cNvSpPr>
          <p:nvPr/>
        </p:nvSpPr>
        <p:spPr bwMode="auto">
          <a:xfrm>
            <a:off x="1030288" y="288925"/>
            <a:ext cx="723106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</a:t>
            </a:r>
            <a:r>
              <a:rPr lang="en-US" sz="40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Levee en Masse:</a:t>
            </a:r>
            <a:br>
              <a:rPr lang="en-US" sz="40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3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An Entire Nation at Arms! – 500,000 Soldiers</a:t>
            </a:r>
            <a:endParaRPr lang="en-US" sz="3000" b="1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lackChancery" pitchFamily="2" charset="0"/>
            </a:endParaRPr>
          </a:p>
        </p:txBody>
      </p:sp>
      <p:pic>
        <p:nvPicPr>
          <p:cNvPr id="70658" name="Picture 3" descr="monks"/>
          <p:cNvPicPr>
            <a:picLocks noGrp="1" noChangeAspect="1" noChangeArrowheads="1"/>
          </p:cNvPicPr>
          <p:nvPr>
            <p:ph/>
          </p:nvPr>
        </p:nvPicPr>
        <p:blipFill>
          <a:blip r:embed="rId3">
            <a:lum bright="-6000" contrast="6000"/>
          </a:blip>
          <a:srcRect l="2602" t="3120" r="2568" b="3120"/>
          <a:stretch>
            <a:fillRect/>
          </a:stretch>
        </p:blipFill>
        <p:spPr bwMode="auto">
          <a:xfrm>
            <a:off x="2959100" y="1752600"/>
            <a:ext cx="3365500" cy="40386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07204" name="Rectangle 4"/>
          <p:cNvSpPr>
            <a:spLocks noChangeArrowheads="1"/>
          </p:cNvSpPr>
          <p:nvPr/>
        </p:nvSpPr>
        <p:spPr bwMode="auto">
          <a:xfrm>
            <a:off x="1524000" y="6019800"/>
            <a:ext cx="62484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 army based on merit, not birth!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Text Box 2"/>
          <p:cNvSpPr txBox="1">
            <a:spLocks noChangeArrowheads="1"/>
          </p:cNvSpPr>
          <p:nvPr/>
        </p:nvSpPr>
        <p:spPr bwMode="auto">
          <a:xfrm>
            <a:off x="2020888" y="273050"/>
            <a:ext cx="528478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4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Reign of Terror</a:t>
            </a:r>
          </a:p>
        </p:txBody>
      </p:sp>
      <p:sp>
        <p:nvSpPr>
          <p:cNvPr id="311299" name="Text Box 3"/>
          <p:cNvSpPr txBox="1">
            <a:spLocks noChangeArrowheads="1"/>
          </p:cNvSpPr>
          <p:nvPr/>
        </p:nvSpPr>
        <p:spPr bwMode="auto">
          <a:xfrm>
            <a:off x="1066800" y="1539875"/>
            <a:ext cx="739140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b="1" i="1">
                <a:solidFill>
                  <a:srgbClr val="D228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osferatu" pitchFamily="2" charset="0"/>
              </a:rPr>
              <a:t>Terror is nothing other than justice, prompt, severe, inflexible.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-- Robespierre</a:t>
            </a:r>
          </a:p>
        </p:txBody>
      </p:sp>
      <p:pic>
        <p:nvPicPr>
          <p:cNvPr id="74755" name="Picture 4" descr="bloo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143000"/>
            <a:ext cx="50673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5" descr="bladehe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396875"/>
            <a:ext cx="2857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6" descr="bladehe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396875"/>
            <a:ext cx="2857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303" name="Rectangle 7"/>
          <p:cNvSpPr>
            <a:spLocks noChangeArrowheads="1"/>
          </p:cNvSpPr>
          <p:nvPr/>
        </p:nvSpPr>
        <p:spPr bwMode="auto">
          <a:xfrm>
            <a:off x="762000" y="2590800"/>
            <a:ext cx="301625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b="1" i="1">
                <a:solidFill>
                  <a:srgbClr val="D228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osferatu" pitchFamily="2" charset="0"/>
              </a:rPr>
              <a:t>Let terror be the order of the day!</a:t>
            </a:r>
          </a:p>
        </p:txBody>
      </p:sp>
      <p:pic>
        <p:nvPicPr>
          <p:cNvPr id="311304" name="Picture 8" descr="going to the guillotine"/>
          <p:cNvPicPr>
            <a:picLocks noChangeAspect="1" noChangeArrowheads="1"/>
          </p:cNvPicPr>
          <p:nvPr/>
        </p:nvPicPr>
        <p:blipFill>
          <a:blip r:embed="rId5">
            <a:lum contrast="6000"/>
          </a:blip>
          <a:srcRect l="4716" t="4655" r="6873" b="4655"/>
          <a:stretch>
            <a:fillRect/>
          </a:stretch>
        </p:blipFill>
        <p:spPr bwMode="auto">
          <a:xfrm>
            <a:off x="5105400" y="2209800"/>
            <a:ext cx="3124200" cy="4267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11305" name="Text Box 9"/>
          <p:cNvSpPr txBox="1">
            <a:spLocks noChangeArrowheads="1"/>
          </p:cNvSpPr>
          <p:nvPr/>
        </p:nvSpPr>
        <p:spPr bwMode="auto">
          <a:xfrm>
            <a:off x="914400" y="3810000"/>
            <a:ext cx="3810000" cy="2605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5138" indent="-465138" eaLnBrk="0" hangingPunct="0">
              <a:spcBef>
                <a:spcPct val="50000"/>
              </a:spcBef>
              <a:buClr>
                <a:srgbClr val="EC0000"/>
              </a:buClr>
              <a:buSzPct val="90000"/>
              <a:buFont typeface="SkullZ" pitchFamily="2" charset="0"/>
              <a:buChar char="c"/>
              <a:defRPr/>
            </a:pPr>
            <a:r>
              <a:rPr lang="en-US" sz="2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Revolutionary Tribunal of Paris alone executed 2,639 victims in 15 months.</a:t>
            </a:r>
          </a:p>
          <a:p>
            <a:pPr marL="465138" indent="-465138" eaLnBrk="0" hangingPunct="0">
              <a:spcBef>
                <a:spcPct val="50000"/>
              </a:spcBef>
              <a:buClr>
                <a:srgbClr val="EC0000"/>
              </a:buClr>
              <a:buSzPct val="90000"/>
              <a:buFont typeface="SkullZ" pitchFamily="2" charset="0"/>
              <a:buChar char="c"/>
              <a:defRPr/>
            </a:pPr>
            <a:r>
              <a:rPr lang="en-US" sz="2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total number of victims nationwide was over 20,000!</a:t>
            </a:r>
            <a:endParaRPr lang="en-US" sz="22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3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99" grpId="0"/>
      <p:bldP spid="31130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Text Box 2"/>
          <p:cNvSpPr txBox="1">
            <a:spLocks noChangeArrowheads="1"/>
          </p:cNvSpPr>
          <p:nvPr/>
        </p:nvSpPr>
        <p:spPr bwMode="auto">
          <a:xfrm>
            <a:off x="914400" y="152400"/>
            <a:ext cx="7391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Guillotine:</a:t>
            </a:r>
            <a:br>
              <a:rPr lang="en-US"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An “Enlightenment Tool”</a:t>
            </a:r>
            <a:r>
              <a:rPr 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?</a:t>
            </a:r>
          </a:p>
        </p:txBody>
      </p:sp>
      <p:sp>
        <p:nvSpPr>
          <p:cNvPr id="313347" name="Rectangle 3"/>
          <p:cNvSpPr>
            <a:spLocks noChangeArrowheads="1"/>
          </p:cNvSpPr>
          <p:nvPr/>
        </p:nvSpPr>
        <p:spPr bwMode="auto">
          <a:xfrm>
            <a:off x="914400" y="1676400"/>
            <a:ext cx="7467600" cy="48228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osferatu" pitchFamily="2" charset="0"/>
              </a:rPr>
              <a:t>Oh, thou charming guillotine, </a:t>
            </a:r>
            <a:br>
              <a:rPr lang="en-US" sz="3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osferatu" pitchFamily="2" charset="0"/>
              </a:rPr>
            </a:br>
            <a:r>
              <a:rPr lang="en-US" sz="3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osferatu" pitchFamily="2" charset="0"/>
              </a:rPr>
              <a:t>You shorten kings and queens;</a:t>
            </a:r>
            <a:br>
              <a:rPr lang="en-US" sz="3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osferatu" pitchFamily="2" charset="0"/>
              </a:rPr>
            </a:br>
            <a:r>
              <a:rPr lang="en-US" sz="3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osferatu" pitchFamily="2" charset="0"/>
              </a:rPr>
              <a:t>By your influence divine,</a:t>
            </a:r>
            <a:br>
              <a:rPr lang="en-US" sz="3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osferatu" pitchFamily="2" charset="0"/>
              </a:rPr>
            </a:br>
            <a:r>
              <a:rPr lang="en-US" sz="3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osferatu" pitchFamily="2" charset="0"/>
              </a:rPr>
              <a:t>We have re-conquered our rights.</a:t>
            </a:r>
            <a:br>
              <a:rPr lang="en-US" sz="3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osferatu" pitchFamily="2" charset="0"/>
              </a:rPr>
            </a:br>
            <a:r>
              <a:rPr lang="en-US" sz="3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osferatu" pitchFamily="2" charset="0"/>
              </a:rPr>
              <a:t>Come to aid of the Country</a:t>
            </a:r>
            <a:br>
              <a:rPr lang="en-US" sz="3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osferatu" pitchFamily="2" charset="0"/>
              </a:rPr>
            </a:br>
            <a:r>
              <a:rPr lang="en-US" sz="3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osferatu" pitchFamily="2" charset="0"/>
              </a:rPr>
              <a:t>And let your superb instrument</a:t>
            </a:r>
            <a:br>
              <a:rPr lang="en-US" sz="3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osferatu" pitchFamily="2" charset="0"/>
              </a:rPr>
            </a:br>
            <a:r>
              <a:rPr lang="en-US" sz="3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osferatu" pitchFamily="2" charset="0"/>
              </a:rPr>
              <a:t>Become forever permanent</a:t>
            </a:r>
            <a:br>
              <a:rPr lang="en-US" sz="3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osferatu" pitchFamily="2" charset="0"/>
              </a:rPr>
            </a:br>
            <a:r>
              <a:rPr lang="en-US" sz="3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osferatu" pitchFamily="2" charset="0"/>
              </a:rPr>
              <a:t>To destroy the impious sect.</a:t>
            </a:r>
            <a:br>
              <a:rPr lang="en-US" sz="3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osferatu" pitchFamily="2" charset="0"/>
              </a:rPr>
            </a:br>
            <a:r>
              <a:rPr lang="en-US" sz="3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osferatu" pitchFamily="2" charset="0"/>
              </a:rPr>
              <a:t>Sharpen your razor for Pitt and his agents</a:t>
            </a:r>
            <a:br>
              <a:rPr lang="en-US" sz="3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osferatu" pitchFamily="2" charset="0"/>
              </a:rPr>
            </a:br>
            <a:r>
              <a:rPr lang="en-US" sz="3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osferatu" pitchFamily="2" charset="0"/>
              </a:rPr>
              <a:t>Fill your divine sack with heads of tyrants.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Text Box 2"/>
          <p:cNvSpPr txBox="1">
            <a:spLocks noChangeArrowheads="1"/>
          </p:cNvSpPr>
          <p:nvPr/>
        </p:nvSpPr>
        <p:spPr bwMode="auto">
          <a:xfrm>
            <a:off x="914400" y="396875"/>
            <a:ext cx="7391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Different Social Classes Executed </a:t>
            </a:r>
            <a:endParaRPr lang="en-US" sz="4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lackChancery" pitchFamily="2" charset="0"/>
            </a:endParaRPr>
          </a:p>
        </p:txBody>
      </p:sp>
      <p:pic>
        <p:nvPicPr>
          <p:cNvPr id="78850" name="Picture 3" descr="pie graph-executions during Reign of Terror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 b="17120"/>
          <a:stretch>
            <a:fillRect/>
          </a:stretch>
        </p:blipFill>
        <p:spPr bwMode="auto">
          <a:xfrm>
            <a:off x="2057400" y="2286000"/>
            <a:ext cx="5257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Text Box 4"/>
          <p:cNvSpPr txBox="1">
            <a:spLocks noChangeArrowheads="1"/>
          </p:cNvSpPr>
          <p:nvPr/>
        </p:nvSpPr>
        <p:spPr bwMode="auto">
          <a:xfrm>
            <a:off x="4267200" y="32766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Comic Sans MS" pitchFamily="66" charset="0"/>
              </a:rPr>
              <a:t>28%</a:t>
            </a:r>
          </a:p>
        </p:txBody>
      </p:sp>
      <p:sp>
        <p:nvSpPr>
          <p:cNvPr id="78852" name="Text Box 5"/>
          <p:cNvSpPr txBox="1">
            <a:spLocks noChangeArrowheads="1"/>
          </p:cNvSpPr>
          <p:nvPr/>
        </p:nvSpPr>
        <p:spPr bwMode="auto">
          <a:xfrm>
            <a:off x="3733800" y="47244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Comic Sans MS" pitchFamily="66" charset="0"/>
              </a:rPr>
              <a:t>31%</a:t>
            </a:r>
          </a:p>
        </p:txBody>
      </p:sp>
      <p:sp>
        <p:nvSpPr>
          <p:cNvPr id="78853" name="Text Box 6"/>
          <p:cNvSpPr txBox="1">
            <a:spLocks noChangeArrowheads="1"/>
          </p:cNvSpPr>
          <p:nvPr/>
        </p:nvSpPr>
        <p:spPr bwMode="auto">
          <a:xfrm>
            <a:off x="2438400" y="39624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Comic Sans MS" pitchFamily="66" charset="0"/>
              </a:rPr>
              <a:t>25%</a:t>
            </a:r>
          </a:p>
        </p:txBody>
      </p:sp>
      <p:sp>
        <p:nvSpPr>
          <p:cNvPr id="78854" name="Text Box 7"/>
          <p:cNvSpPr txBox="1">
            <a:spLocks noChangeArrowheads="1"/>
          </p:cNvSpPr>
          <p:nvPr/>
        </p:nvSpPr>
        <p:spPr bwMode="auto">
          <a:xfrm>
            <a:off x="2743200" y="2971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Comic Sans MS" pitchFamily="66" charset="0"/>
              </a:rPr>
              <a:t>8%</a:t>
            </a:r>
          </a:p>
        </p:txBody>
      </p:sp>
      <p:sp>
        <p:nvSpPr>
          <p:cNvPr id="78855" name="Text Box 8"/>
          <p:cNvSpPr txBox="1">
            <a:spLocks noChangeArrowheads="1"/>
          </p:cNvSpPr>
          <p:nvPr/>
        </p:nvSpPr>
        <p:spPr bwMode="auto">
          <a:xfrm>
            <a:off x="3276600" y="2590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Comic Sans MS" pitchFamily="66" charset="0"/>
              </a:rPr>
              <a:t>7%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Text Box 2"/>
          <p:cNvSpPr txBox="1">
            <a:spLocks noChangeArrowheads="1"/>
          </p:cNvSpPr>
          <p:nvPr/>
        </p:nvSpPr>
        <p:spPr bwMode="auto">
          <a:xfrm>
            <a:off x="1371600" y="282575"/>
            <a:ext cx="649128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“Monster” Guillotine</a:t>
            </a:r>
          </a:p>
        </p:txBody>
      </p:sp>
      <p:pic>
        <p:nvPicPr>
          <p:cNvPr id="80898" name="Picture 3" descr="Terror"/>
          <p:cNvPicPr>
            <a:picLocks noChangeAspect="1" noChangeArrowheads="1"/>
          </p:cNvPicPr>
          <p:nvPr/>
        </p:nvPicPr>
        <p:blipFill>
          <a:blip r:embed="rId3">
            <a:lum bright="-6000" contrast="18000"/>
          </a:blip>
          <a:srcRect/>
          <a:stretch>
            <a:fillRect/>
          </a:stretch>
        </p:blipFill>
        <p:spPr bwMode="auto">
          <a:xfrm>
            <a:off x="1447800" y="1295400"/>
            <a:ext cx="6324600" cy="43005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17444" name="Rectangle 4"/>
          <p:cNvSpPr>
            <a:spLocks noChangeArrowheads="1"/>
          </p:cNvSpPr>
          <p:nvPr/>
        </p:nvSpPr>
        <p:spPr bwMode="auto">
          <a:xfrm>
            <a:off x="992188" y="5930900"/>
            <a:ext cx="7216775" cy="442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3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last guillotine execution in France was in </a:t>
            </a:r>
            <a:r>
              <a:rPr lang="en-US" sz="2300" u="sng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1939</a:t>
            </a:r>
            <a:r>
              <a:rPr lang="en-US" sz="23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3174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3174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Text Box 2"/>
          <p:cNvSpPr txBox="1">
            <a:spLocks noChangeArrowheads="1"/>
          </p:cNvSpPr>
          <p:nvPr/>
        </p:nvSpPr>
        <p:spPr bwMode="auto">
          <a:xfrm>
            <a:off x="1066800" y="212725"/>
            <a:ext cx="71532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Religious Terror:</a:t>
            </a:r>
            <a:br>
              <a:rPr lang="en-US"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De-Christianization </a:t>
            </a:r>
            <a:r>
              <a:rPr lang="en-US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(1793-1794)</a:t>
            </a:r>
          </a:p>
        </p:txBody>
      </p:sp>
      <p:sp>
        <p:nvSpPr>
          <p:cNvPr id="329731" name="Rectangle 3"/>
          <p:cNvSpPr>
            <a:spLocks noChangeArrowheads="1"/>
          </p:cNvSpPr>
          <p:nvPr/>
        </p:nvSpPr>
        <p:spPr bwMode="auto">
          <a:xfrm>
            <a:off x="1371600" y="1866900"/>
            <a:ext cx="6705600" cy="445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66738" indent="-566738" eaLnBrk="0" hangingPunct="0">
              <a:buClr>
                <a:srgbClr val="D00000"/>
              </a:buClr>
              <a:buFont typeface="Wingdings" pitchFamily="2" charset="2"/>
              <a:buChar char="M"/>
              <a:defRPr/>
            </a:pPr>
            <a:r>
              <a:rPr lang="en-US" sz="2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Catholic Church was linked with</a:t>
            </a:r>
            <a:br>
              <a:rPr lang="en-US" sz="2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real or potential counter-revolution.</a:t>
            </a:r>
            <a:br>
              <a:rPr lang="en-US" sz="2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sz="26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566738" indent="-566738" eaLnBrk="0" hangingPunct="0">
              <a:buClr>
                <a:srgbClr val="D00000"/>
              </a:buClr>
              <a:buFont typeface="Wingdings" pitchFamily="2" charset="2"/>
              <a:buChar char="M"/>
              <a:defRPr/>
            </a:pPr>
            <a:r>
              <a:rPr lang="en-US" sz="2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Religion was associated with the</a:t>
            </a:r>
            <a:br>
              <a:rPr lang="en-US" sz="2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600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Ancien Régime</a:t>
            </a:r>
            <a:r>
              <a:rPr lang="en-US" sz="2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and superstitious</a:t>
            </a:r>
            <a:br>
              <a:rPr lang="en-US" sz="2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practices.</a:t>
            </a:r>
            <a:br>
              <a:rPr lang="en-US" sz="2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sz="26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566738" indent="-566738" eaLnBrk="0" hangingPunct="0">
              <a:buClr>
                <a:srgbClr val="D00000"/>
              </a:buClr>
              <a:buFont typeface="Wingdings" pitchFamily="2" charset="2"/>
              <a:buChar char="M"/>
              <a:defRPr/>
            </a:pPr>
            <a:r>
              <a:rPr lang="en-US" sz="2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Very popular among the </a:t>
            </a:r>
            <a:r>
              <a:rPr lang="en-US" sz="2600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sans-culottes</a:t>
            </a:r>
            <a:r>
              <a:rPr lang="en-US" sz="2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</a:t>
            </a:r>
            <a:br>
              <a:rPr lang="en-US" sz="2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sz="26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566738" indent="-566738" eaLnBrk="0" hangingPunct="0">
              <a:buClr>
                <a:srgbClr val="D00000"/>
              </a:buClr>
              <a:buFont typeface="Wingdings" pitchFamily="2" charset="2"/>
              <a:buChar char="M"/>
              <a:defRPr/>
            </a:pPr>
            <a:r>
              <a:rPr lang="en-US" sz="2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Therefore, religion had no place in a</a:t>
            </a:r>
            <a:br>
              <a:rPr lang="en-US" sz="2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rational, secular republic!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9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Text Box 2"/>
          <p:cNvSpPr txBox="1">
            <a:spLocks noChangeArrowheads="1"/>
          </p:cNvSpPr>
          <p:nvPr/>
        </p:nvSpPr>
        <p:spPr bwMode="auto">
          <a:xfrm>
            <a:off x="762000" y="277813"/>
            <a:ext cx="76819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De-Christianization Program</a:t>
            </a:r>
            <a:endParaRPr lang="en-US" sz="36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lackChancery" pitchFamily="2" charset="0"/>
            </a:endParaRPr>
          </a:p>
        </p:txBody>
      </p:sp>
      <p:sp>
        <p:nvSpPr>
          <p:cNvPr id="331779" name="Rectangle 3"/>
          <p:cNvSpPr>
            <a:spLocks noChangeArrowheads="1"/>
          </p:cNvSpPr>
          <p:nvPr/>
        </p:nvSpPr>
        <p:spPr bwMode="auto">
          <a:xfrm>
            <a:off x="1219200" y="1450975"/>
            <a:ext cx="6813550" cy="350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eaLnBrk="0" hangingPunct="0">
              <a:buClr>
                <a:srgbClr val="EC0000"/>
              </a:buClr>
              <a:buFont typeface="PressWriter Symbols" pitchFamily="2" charset="2"/>
              <a:buAutoNum type="arabicPeriod"/>
              <a:defRPr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adoption of a new 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Republican </a:t>
            </a:r>
            <a:b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Calendar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</a:t>
            </a:r>
          </a:p>
          <a:p>
            <a:pPr marL="1084263" lvl="1" indent="-277813" eaLnBrk="0" hangingPunct="0">
              <a:buClr>
                <a:schemeClr val="accent2"/>
              </a:buClr>
              <a:buFont typeface="PressWriter Symbols" pitchFamily="2" charset="2"/>
              <a:buChar char="e"/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abolished Sundays &amp; religious holidays.</a:t>
            </a:r>
          </a:p>
          <a:p>
            <a:pPr marL="1084263" lvl="1" indent="-277813" eaLnBrk="0" hangingPunct="0">
              <a:buClr>
                <a:schemeClr val="accent2"/>
              </a:buClr>
              <a:buFont typeface="PressWriter Symbols" pitchFamily="2" charset="2"/>
              <a:buChar char="e"/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months named after seasonal features.</a:t>
            </a:r>
          </a:p>
          <a:p>
            <a:pPr marL="1084263" lvl="1" indent="-277813" eaLnBrk="0" hangingPunct="0">
              <a:buClr>
                <a:schemeClr val="accent2"/>
              </a:buClr>
              <a:buFont typeface="PressWriter Symbols" pitchFamily="2" charset="2"/>
              <a:buChar char="e"/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7-day weeks replaced by 10-day </a:t>
            </a:r>
            <a:b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decades.</a:t>
            </a:r>
          </a:p>
          <a:p>
            <a:pPr marL="1084263" lvl="1" indent="-277813" eaLnBrk="0" hangingPunct="0">
              <a:buClr>
                <a:schemeClr val="accent2"/>
              </a:buClr>
              <a:buFont typeface="PressWriter Symbols" pitchFamily="2" charset="2"/>
              <a:buChar char="e"/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yearly calendar was dated from</a:t>
            </a:r>
            <a:b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creation of the Republic </a:t>
            </a:r>
            <a:b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[Sept. 22, 1792]</a:t>
            </a:r>
          </a:p>
        </p:txBody>
      </p:sp>
      <p:sp>
        <p:nvSpPr>
          <p:cNvPr id="331780" name="Line 4"/>
          <p:cNvSpPr>
            <a:spLocks noChangeShapeType="1"/>
          </p:cNvSpPr>
          <p:nvPr/>
        </p:nvSpPr>
        <p:spPr bwMode="auto">
          <a:xfrm>
            <a:off x="4724400" y="5029200"/>
            <a:ext cx="0" cy="762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781" name="Text Box 5"/>
          <p:cNvSpPr txBox="1">
            <a:spLocks noChangeArrowheads="1"/>
          </p:cNvSpPr>
          <p:nvPr/>
        </p:nvSpPr>
        <p:spPr bwMode="auto">
          <a:xfrm>
            <a:off x="2667000" y="5791200"/>
            <a:ext cx="4495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45791" dir="2021404" algn="ctr" rotWithShape="0">
              <a:srgbClr val="C20424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20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331782" name="Text Box 6"/>
          <p:cNvSpPr txBox="1">
            <a:spLocks noChangeArrowheads="1"/>
          </p:cNvSpPr>
          <p:nvPr/>
        </p:nvSpPr>
        <p:spPr bwMode="auto">
          <a:xfrm>
            <a:off x="1600200" y="5715000"/>
            <a:ext cx="60960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Convention symbolically divorced the state from the Church!!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80" grpId="0" animBg="1"/>
      <p:bldP spid="33178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Text Box 2"/>
          <p:cNvSpPr txBox="1">
            <a:spLocks noChangeArrowheads="1"/>
          </p:cNvSpPr>
          <p:nvPr/>
        </p:nvSpPr>
        <p:spPr bwMode="auto">
          <a:xfrm>
            <a:off x="1371600" y="242888"/>
            <a:ext cx="64166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A Republican Calendar</a:t>
            </a:r>
          </a:p>
        </p:txBody>
      </p:sp>
      <p:pic>
        <p:nvPicPr>
          <p:cNvPr id="97282" name="Picture 3" descr="Republican Calend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5363" y="1066800"/>
            <a:ext cx="4745037" cy="5486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Text Box 2"/>
          <p:cNvSpPr txBox="1">
            <a:spLocks noChangeArrowheads="1"/>
          </p:cNvSpPr>
          <p:nvPr/>
        </p:nvSpPr>
        <p:spPr bwMode="auto">
          <a:xfrm>
            <a:off x="1752600" y="319088"/>
            <a:ext cx="57753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</a:t>
            </a:r>
            <a:r>
              <a:rPr lang="en-US" sz="48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Sans-Culottes</a:t>
            </a:r>
          </a:p>
        </p:txBody>
      </p:sp>
      <p:pic>
        <p:nvPicPr>
          <p:cNvPr id="25602" name="Picture 3" descr="caricature1"/>
          <p:cNvPicPr>
            <a:picLocks noChangeAspect="1" noChangeArrowheads="1"/>
          </p:cNvPicPr>
          <p:nvPr/>
        </p:nvPicPr>
        <p:blipFill>
          <a:blip r:embed="rId3">
            <a:lum bright="-12000" contrast="12000"/>
          </a:blip>
          <a:srcRect/>
          <a:stretch>
            <a:fillRect/>
          </a:stretch>
        </p:blipFill>
        <p:spPr bwMode="auto">
          <a:xfrm>
            <a:off x="1295400" y="1550988"/>
            <a:ext cx="6629400" cy="3706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2148" name="Text Box 4"/>
          <p:cNvSpPr txBox="1">
            <a:spLocks noChangeArrowheads="1"/>
          </p:cNvSpPr>
          <p:nvPr/>
        </p:nvSpPr>
        <p:spPr bwMode="auto">
          <a:xfrm>
            <a:off x="990600" y="5562600"/>
            <a:ext cx="7315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Depicted as Savages by a British Cartoonist.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Text Box 2"/>
          <p:cNvSpPr txBox="1">
            <a:spLocks noChangeArrowheads="1"/>
          </p:cNvSpPr>
          <p:nvPr/>
        </p:nvSpPr>
        <p:spPr bwMode="auto">
          <a:xfrm>
            <a:off x="990600" y="258763"/>
            <a:ext cx="725487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New Republican Calendar</a:t>
            </a:r>
          </a:p>
        </p:txBody>
      </p:sp>
      <p:graphicFrame>
        <p:nvGraphicFramePr>
          <p:cNvPr id="335875" name="Group 3"/>
          <p:cNvGraphicFramePr>
            <a:graphicFrameLocks noGrp="1"/>
          </p:cNvGraphicFramePr>
          <p:nvPr/>
        </p:nvGraphicFramePr>
        <p:xfrm>
          <a:off x="4298950" y="-14792325"/>
          <a:ext cx="4235450" cy="3996055"/>
        </p:xfrm>
        <a:graphic>
          <a:graphicData uri="http://schemas.openxmlformats.org/drawingml/2006/table">
            <a:tbl>
              <a:tblPr/>
              <a:tblGrid>
                <a:gridCol w="1411288"/>
                <a:gridCol w="1412875"/>
                <a:gridCol w="1411287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Vendemaire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(Vintage)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22 September-21 October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Brumaire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(Fog)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22 October-20 November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Frimaire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(Frost)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21 November-20 December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Nivose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(Snow)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21 December-19 January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Pluviose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(Rain)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20 January-18 February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Ventose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(Wind)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19 February-20 March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Germinal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(Budding)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21 March-19 April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Floreal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(Flowers)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20 April-19 May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Prairial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(Meadows)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20 May-18 June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Messidor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(Harvest)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19 June-18 July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Thermidor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(Heat)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19 July-17 August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Fructidor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(Fruit)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18 August-21 September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35916" name="Group 44"/>
          <p:cNvGraphicFramePr>
            <a:graphicFrameLocks noGrp="1"/>
          </p:cNvGraphicFramePr>
          <p:nvPr/>
        </p:nvGraphicFramePr>
        <p:xfrm>
          <a:off x="1143000" y="1195388"/>
          <a:ext cx="7086600" cy="5154930"/>
        </p:xfrm>
        <a:graphic>
          <a:graphicData uri="http://schemas.openxmlformats.org/drawingml/2006/table">
            <a:tbl>
              <a:tblPr/>
              <a:tblGrid>
                <a:gridCol w="1752600"/>
                <a:gridCol w="1524000"/>
                <a:gridCol w="3810000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EC0000"/>
                          </a:solidFill>
                          <a:effectLst/>
                          <a:latin typeface="Comic Sans MS" pitchFamily="66" charset="0"/>
                        </a:rPr>
                        <a:t>New 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itchFamily="66" charset="0"/>
                        </a:rPr>
                        <a:t>Meaning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Time Period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0000"/>
                          </a:solidFill>
                          <a:effectLst/>
                          <a:latin typeface="Comic Sans MS" pitchFamily="66" charset="0"/>
                        </a:rPr>
                        <a:t>Vendemaire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itchFamily="66" charset="0"/>
                        </a:rPr>
                        <a:t>Vintage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September 22 – October 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0000"/>
                          </a:solidFill>
                          <a:effectLst/>
                          <a:latin typeface="Comic Sans MS" pitchFamily="66" charset="0"/>
                        </a:rPr>
                        <a:t>Brumaire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itchFamily="66" charset="0"/>
                        </a:rPr>
                        <a:t>Fog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October 22 – November 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0000"/>
                          </a:solidFill>
                          <a:effectLst/>
                          <a:latin typeface="Comic Sans MS" pitchFamily="66" charset="0"/>
                        </a:rPr>
                        <a:t>Frimaire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itchFamily="66" charset="0"/>
                        </a:rPr>
                        <a:t>Frost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November 21 – December 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0000"/>
                          </a:solidFill>
                          <a:effectLst/>
                          <a:latin typeface="Comic Sans MS" pitchFamily="66" charset="0"/>
                        </a:rPr>
                        <a:t>Nivose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itchFamily="66" charset="0"/>
                        </a:rPr>
                        <a:t>Snow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December 21 – January 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0000"/>
                          </a:solidFill>
                          <a:effectLst/>
                          <a:latin typeface="Comic Sans MS" pitchFamily="66" charset="0"/>
                        </a:rPr>
                        <a:t>Pluviose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itchFamily="66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January 20 – February 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0000"/>
                          </a:solidFill>
                          <a:effectLst/>
                          <a:latin typeface="Comic Sans MS" pitchFamily="66" charset="0"/>
                        </a:rPr>
                        <a:t>Ventose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itchFamily="66" charset="0"/>
                        </a:rPr>
                        <a:t>Wind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February 19 – March 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0000"/>
                          </a:solidFill>
                          <a:effectLst/>
                          <a:latin typeface="Comic Sans MS" pitchFamily="66" charset="0"/>
                        </a:rPr>
                        <a:t>Germinal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itchFamily="66" charset="0"/>
                        </a:rPr>
                        <a:t>Budding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March 21 – April 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0000"/>
                          </a:solidFill>
                          <a:effectLst/>
                          <a:latin typeface="Comic Sans MS" pitchFamily="66" charset="0"/>
                        </a:rPr>
                        <a:t>Floreal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itchFamily="66" charset="0"/>
                        </a:rPr>
                        <a:t>Flowers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April 20 – May 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0000"/>
                          </a:solidFill>
                          <a:effectLst/>
                          <a:latin typeface="Comic Sans MS" pitchFamily="66" charset="0"/>
                        </a:rPr>
                        <a:t>Prairial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itchFamily="66" charset="0"/>
                        </a:rPr>
                        <a:t>Meadow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May 20 – June 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0000"/>
                          </a:solidFill>
                          <a:effectLst/>
                          <a:latin typeface="Comic Sans MS" pitchFamily="66" charset="0"/>
                        </a:rPr>
                        <a:t>Messidor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itchFamily="66" charset="0"/>
                        </a:rPr>
                        <a:t>Harvest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June 19 – July 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0000"/>
                          </a:solidFill>
                          <a:effectLst/>
                          <a:latin typeface="Comic Sans MS" pitchFamily="66" charset="0"/>
                        </a:rPr>
                        <a:t>Thermidor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itchFamily="66" charset="0"/>
                        </a:rPr>
                        <a:t>Heat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July 19 – August 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0000"/>
                          </a:solidFill>
                          <a:effectLst/>
                          <a:latin typeface="Comic Sans MS" pitchFamily="66" charset="0"/>
                        </a:rPr>
                        <a:t>Fructidor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itchFamily="66" charset="0"/>
                        </a:rPr>
                        <a:t>Fruit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August 18 – September 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Text Box 2"/>
          <p:cNvSpPr txBox="1">
            <a:spLocks noChangeArrowheads="1"/>
          </p:cNvSpPr>
          <p:nvPr/>
        </p:nvSpPr>
        <p:spPr bwMode="auto">
          <a:xfrm>
            <a:off x="685800" y="152400"/>
            <a:ext cx="7924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A New Republican Calendar Year</a:t>
            </a:r>
          </a:p>
        </p:txBody>
      </p:sp>
      <p:graphicFrame>
        <p:nvGraphicFramePr>
          <p:cNvPr id="337923" name="Group 3"/>
          <p:cNvGraphicFramePr>
            <a:graphicFrameLocks noGrp="1"/>
          </p:cNvGraphicFramePr>
          <p:nvPr/>
        </p:nvGraphicFramePr>
        <p:xfrm>
          <a:off x="4298950" y="-14792325"/>
          <a:ext cx="4235450" cy="3996055"/>
        </p:xfrm>
        <a:graphic>
          <a:graphicData uri="http://schemas.openxmlformats.org/drawingml/2006/table">
            <a:tbl>
              <a:tblPr/>
              <a:tblGrid>
                <a:gridCol w="1411288"/>
                <a:gridCol w="1412875"/>
                <a:gridCol w="1411287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Vendemaire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(Vintage)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22 September-21 October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Brumaire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(Fog)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22 October-20 November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Frimaire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(Frost)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21 November-20 December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Nivose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(Snow)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21 December-19 January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Pluviose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(Rain)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20 January-18 February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Ventose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(Wind)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19 February-20 March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Germinal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(Budding)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21 March-19 April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Floreal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(Flowers)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20 April-19 May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Prairial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(Meadows)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20 May-18 June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Messidor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(Harvest)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19 June-18 July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Thermidor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(Heat)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19 July-17 August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Fructidor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(Fruit)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18 August-21 September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37964" name="Group 44"/>
          <p:cNvGraphicFramePr>
            <a:graphicFrameLocks noGrp="1"/>
          </p:cNvGraphicFramePr>
          <p:nvPr/>
        </p:nvGraphicFramePr>
        <p:xfrm>
          <a:off x="2971800" y="914400"/>
          <a:ext cx="3581400" cy="5181606"/>
        </p:xfrm>
        <a:graphic>
          <a:graphicData uri="http://schemas.openxmlformats.org/drawingml/2006/table">
            <a:tbl>
              <a:tblPr/>
              <a:tblGrid>
                <a:gridCol w="1171575"/>
                <a:gridCol w="2409825"/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1792 – 1793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1793 – 1794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1794 – 1795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1795 – 1796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1796 – 1797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1797 – 1798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1798 – 1799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VIII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1799 – 1800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1800 – 1801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1801 – 1802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XI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1802 – 1803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XII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1803 – 1804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XIII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1804 – 1805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XIV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1805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338011" name="Rectangle 91"/>
          <p:cNvSpPr>
            <a:spLocks noChangeArrowheads="1"/>
          </p:cNvSpPr>
          <p:nvPr/>
        </p:nvSpPr>
        <p:spPr bwMode="auto">
          <a:xfrm>
            <a:off x="1812925" y="6184900"/>
            <a:ext cx="5924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Comic Sans MS" pitchFamily="66" charset="0"/>
              </a:rPr>
              <a:t>The Gregorian System returned in 1806.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8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Text Box 2"/>
          <p:cNvSpPr txBox="1">
            <a:spLocks noChangeArrowheads="1"/>
          </p:cNvSpPr>
          <p:nvPr/>
        </p:nvSpPr>
        <p:spPr bwMode="auto">
          <a:xfrm>
            <a:off x="928688" y="228600"/>
            <a:ext cx="73771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De-Christianization Program</a:t>
            </a:r>
            <a:endParaRPr lang="en-US" sz="36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lackChancery" pitchFamily="2" charset="0"/>
            </a:endParaRPr>
          </a:p>
        </p:txBody>
      </p:sp>
      <p:sp>
        <p:nvSpPr>
          <p:cNvPr id="339971" name="Rectangle 3"/>
          <p:cNvSpPr>
            <a:spLocks noChangeArrowheads="1"/>
          </p:cNvSpPr>
          <p:nvPr/>
        </p:nvSpPr>
        <p:spPr bwMode="auto">
          <a:xfrm>
            <a:off x="1143000" y="1069975"/>
            <a:ext cx="7315200" cy="5451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buClr>
                <a:srgbClr val="EC0000"/>
              </a:buClr>
              <a:buFont typeface="PressWriter Symbols" pitchFamily="2" charset="2"/>
              <a:buAutoNum type="arabicPeriod" startAt="2"/>
              <a:defRPr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public exercise of religion was</a:t>
            </a:r>
            <a:b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banned.</a:t>
            </a:r>
            <a:b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sz="28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457200" indent="-457200" eaLnBrk="0" hangingPunct="0">
              <a:buClr>
                <a:srgbClr val="EC0000"/>
              </a:buClr>
              <a:buFont typeface="PressWriter Symbols" pitchFamily="2" charset="2"/>
              <a:buAutoNum type="arabicPeriod" startAt="2"/>
              <a:defRPr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Paris Commune supported the:</a:t>
            </a:r>
          </a:p>
          <a:p>
            <a:pPr marL="1022350" lvl="1" indent="-277813" eaLnBrk="0" hangingPunct="0">
              <a:buClr>
                <a:schemeClr val="accent2"/>
              </a:buClr>
              <a:buFont typeface="PressWriter Symbols" pitchFamily="2" charset="2"/>
              <a:buChar char="e"/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destruction of religious &amp; royal statues.</a:t>
            </a:r>
          </a:p>
          <a:p>
            <a:pPr marL="1022350" lvl="1" indent="-277813" eaLnBrk="0" hangingPunct="0">
              <a:buClr>
                <a:schemeClr val="accent2"/>
              </a:buClr>
              <a:buFont typeface="PressWriter Symbols" pitchFamily="2" charset="2"/>
              <a:buChar char="e"/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ban on clerical dress.</a:t>
            </a:r>
          </a:p>
          <a:p>
            <a:pPr marL="1022350" lvl="1" indent="-277813" eaLnBrk="0" hangingPunct="0">
              <a:buClr>
                <a:schemeClr val="accent2"/>
              </a:buClr>
              <a:buFont typeface="PressWriter Symbols" pitchFamily="2" charset="2"/>
              <a:buChar char="e"/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encouragement of the clergy to give up their vocations.</a:t>
            </a:r>
            <a:b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457200" indent="-457200" eaLnBrk="0" hangingPunct="0">
              <a:buClr>
                <a:srgbClr val="EC0000"/>
              </a:buClr>
              <a:buFont typeface="PressWriter Symbols" pitchFamily="2" charset="2"/>
              <a:buAutoNum type="arabicPeriod" startAt="2"/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Cathedral of Notre Dame in Paris </a:t>
            </a:r>
            <a:b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was turned into the </a:t>
            </a:r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“Temple of Reason.”</a:t>
            </a:r>
            <a:b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sz="2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457200" indent="-457200" eaLnBrk="0" hangingPunct="0">
              <a:buClr>
                <a:srgbClr val="EC0000"/>
              </a:buClr>
              <a:buFont typeface="PressWriter Symbols" pitchFamily="2" charset="2"/>
              <a:buAutoNum type="arabicPeriod" startAt="2"/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deportation of priests denounced by</a:t>
            </a:r>
            <a:b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six citizens.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Text Box 2"/>
          <p:cNvSpPr txBox="1">
            <a:spLocks noChangeArrowheads="1"/>
          </p:cNvSpPr>
          <p:nvPr/>
        </p:nvSpPr>
        <p:spPr bwMode="auto">
          <a:xfrm>
            <a:off x="1395413" y="273050"/>
            <a:ext cx="6529387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“Temple of Reason”</a:t>
            </a:r>
          </a:p>
        </p:txBody>
      </p:sp>
      <p:sp>
        <p:nvSpPr>
          <p:cNvPr id="342019" name="Rectangle 3"/>
          <p:cNvSpPr>
            <a:spLocks noChangeArrowheads="1"/>
          </p:cNvSpPr>
          <p:nvPr/>
        </p:nvSpPr>
        <p:spPr bwMode="auto">
          <a:xfrm>
            <a:off x="1219200" y="5807075"/>
            <a:ext cx="6694488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Come, holy Liberty, inhabit this temple, </a:t>
            </a:r>
            <a:br>
              <a:rPr lang="en-US" sz="2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Become the goddess of the French people.</a:t>
            </a:r>
          </a:p>
        </p:txBody>
      </p:sp>
      <p:pic>
        <p:nvPicPr>
          <p:cNvPr id="105475" name="Picture 4" descr="gothic_notre_dame-paris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 t="7445"/>
          <a:stretch>
            <a:fillRect/>
          </a:stretch>
        </p:blipFill>
        <p:spPr bwMode="auto">
          <a:xfrm>
            <a:off x="1676400" y="1220788"/>
            <a:ext cx="5943600" cy="4341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4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Text Box 2"/>
          <p:cNvSpPr txBox="1">
            <a:spLocks noChangeArrowheads="1"/>
          </p:cNvSpPr>
          <p:nvPr/>
        </p:nvSpPr>
        <p:spPr bwMode="auto">
          <a:xfrm>
            <a:off x="711200" y="212725"/>
            <a:ext cx="7747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Festival of Supreme Being</a:t>
            </a:r>
          </a:p>
        </p:txBody>
      </p:sp>
      <p:pic>
        <p:nvPicPr>
          <p:cNvPr id="107522" name="Picture 3" descr="supreme04"/>
          <p:cNvPicPr>
            <a:picLocks noChangeAspect="1" noChangeArrowheads="1"/>
          </p:cNvPicPr>
          <p:nvPr/>
        </p:nvPicPr>
        <p:blipFill>
          <a:blip r:embed="rId3">
            <a:lum bright="6000" contrast="6000"/>
          </a:blip>
          <a:srcRect l="4666" t="5057" r="3778" b="10193"/>
          <a:stretch>
            <a:fillRect/>
          </a:stretch>
        </p:blipFill>
        <p:spPr bwMode="auto">
          <a:xfrm>
            <a:off x="838200" y="1109663"/>
            <a:ext cx="7543800" cy="48339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44068" name="Text Box 4"/>
          <p:cNvSpPr txBox="1">
            <a:spLocks noChangeArrowheads="1"/>
          </p:cNvSpPr>
          <p:nvPr/>
        </p:nvSpPr>
        <p:spPr bwMode="auto">
          <a:xfrm>
            <a:off x="2590800" y="6096000"/>
            <a:ext cx="411480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new secular holiday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Text Box 2"/>
          <p:cNvSpPr txBox="1">
            <a:spLocks noChangeArrowheads="1"/>
          </p:cNvSpPr>
          <p:nvPr/>
        </p:nvSpPr>
        <p:spPr bwMode="auto">
          <a:xfrm>
            <a:off x="1066800" y="152400"/>
            <a:ext cx="70580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Backlash to the</a:t>
            </a:r>
            <a:br>
              <a:rPr 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De-Christianization Program</a:t>
            </a:r>
            <a:endParaRPr lang="en-US" sz="36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lackChancery" pitchFamily="2" charset="0"/>
            </a:endParaRPr>
          </a:p>
        </p:txBody>
      </p:sp>
      <p:sp>
        <p:nvSpPr>
          <p:cNvPr id="346115" name="Rectangle 3"/>
          <p:cNvSpPr>
            <a:spLocks noChangeArrowheads="1"/>
          </p:cNvSpPr>
          <p:nvPr/>
        </p:nvSpPr>
        <p:spPr bwMode="auto">
          <a:xfrm>
            <a:off x="1420813" y="1600200"/>
            <a:ext cx="6580187" cy="4906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571500" indent="-571500" eaLnBrk="0" hangingPunct="0">
              <a:buClr>
                <a:srgbClr val="EC0000"/>
              </a:buClr>
              <a:buFont typeface="Wingdings" pitchFamily="2" charset="2"/>
              <a:buChar char="M"/>
              <a:defRPr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It alienated most of the population</a:t>
            </a:r>
            <a:b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(especially in the rural areas).</a:t>
            </a:r>
            <a:b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sz="28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571500" indent="-571500" eaLnBrk="0" hangingPunct="0">
              <a:buClr>
                <a:srgbClr val="EC0000"/>
              </a:buClr>
              <a:buFont typeface="Wingdings" pitchFamily="2" charset="2"/>
              <a:buChar char="M"/>
              <a:defRPr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Robespierre never supported it.</a:t>
            </a:r>
          </a:p>
          <a:p>
            <a:pPr marL="1084263" lvl="1" indent="-277813" eaLnBrk="0" hangingPunct="0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he persuaded the Convention to</a:t>
            </a:r>
            <a:b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reaffirm the principle of religious</a:t>
            </a:r>
            <a:b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toleration.</a:t>
            </a:r>
            <a:b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sz="28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571500" indent="-571500" eaLnBrk="0" hangingPunct="0">
              <a:buClr>
                <a:srgbClr val="EC0000"/>
              </a:buClr>
              <a:buFont typeface="Wingdings" pitchFamily="2" charset="2"/>
              <a:buChar char="M"/>
              <a:defRPr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Decree on the </a:t>
            </a:r>
            <a:r>
              <a:rPr 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“Liberty of Cults”</a:t>
            </a:r>
            <a:r>
              <a:rPr lang="en-US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US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was passed</a:t>
            </a:r>
          </a:p>
          <a:p>
            <a:pPr marL="1084263" lvl="1" indent="-277813" eaLnBrk="0" hangingPunct="0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December 6, 1793.</a:t>
            </a:r>
          </a:p>
          <a:p>
            <a:pPr marL="1084263" lvl="1" indent="-277813" eaLnBrk="0" hangingPunct="0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BUT, it had little practical effect!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34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0"/>
                                        <p:tgtEl>
                                          <p:spTgt spid="346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0"/>
                                        <p:tgtEl>
                                          <p:spTgt spid="346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0"/>
                                        <p:tgtEl>
                                          <p:spTgt spid="346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0"/>
                                        <p:tgtEl>
                                          <p:spTgt spid="346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Text Box 2"/>
          <p:cNvSpPr txBox="1">
            <a:spLocks noChangeArrowheads="1"/>
          </p:cNvSpPr>
          <p:nvPr/>
        </p:nvSpPr>
        <p:spPr bwMode="auto">
          <a:xfrm>
            <a:off x="5029200" y="822325"/>
            <a:ext cx="34290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Radical’s Arms:</a:t>
            </a:r>
            <a:br>
              <a:rPr lang="en-US" sz="4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endParaRPr lang="en-US" sz="48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lackChancery" pitchFamily="2" charset="0"/>
            </a:endParaRPr>
          </a:p>
          <a:p>
            <a:pPr algn="ctr" eaLnBrk="0" hangingPunct="0">
              <a:defRPr/>
            </a:pPr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No God!</a:t>
            </a:r>
            <a:b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No Religion!</a:t>
            </a:r>
            <a:b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No King!</a:t>
            </a:r>
            <a:b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No Constitution!</a:t>
            </a:r>
          </a:p>
        </p:txBody>
      </p:sp>
      <p:pic>
        <p:nvPicPr>
          <p:cNvPr id="111618" name="Picture 3" descr="No God No Religion No King No Constitution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 l="1767" t="1266" r="2798" b="1266"/>
          <a:stretch>
            <a:fillRect/>
          </a:stretch>
        </p:blipFill>
        <p:spPr bwMode="auto">
          <a:xfrm>
            <a:off x="838200" y="457200"/>
            <a:ext cx="4114800" cy="5867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Text Box 2"/>
          <p:cNvSpPr txBox="1">
            <a:spLocks noChangeArrowheads="1"/>
          </p:cNvSpPr>
          <p:nvPr/>
        </p:nvSpPr>
        <p:spPr bwMode="auto">
          <a:xfrm>
            <a:off x="1562100" y="168275"/>
            <a:ext cx="59817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Terror Intensified:</a:t>
            </a:r>
            <a:br>
              <a:rPr lang="en-US"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March to July, 1794</a:t>
            </a:r>
            <a:endParaRPr lang="en-US" sz="40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lackChancery" pitchFamily="2" charset="0"/>
            </a:endParaRPr>
          </a:p>
        </p:txBody>
      </p:sp>
      <p:sp>
        <p:nvSpPr>
          <p:cNvPr id="350211" name="Rectangle 3"/>
          <p:cNvSpPr>
            <a:spLocks noChangeArrowheads="1"/>
          </p:cNvSpPr>
          <p:nvPr/>
        </p:nvSpPr>
        <p:spPr bwMode="auto">
          <a:xfrm>
            <a:off x="1219200" y="3765550"/>
            <a:ext cx="7162800" cy="2711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buClr>
                <a:srgbClr val="EC0000"/>
              </a:buClr>
              <a:buFont typeface="PressWriter Symbols" pitchFamily="2" charset="2"/>
              <a:buChar char="Ô"/>
              <a:defRPr/>
            </a:pPr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Law of 22 Prairial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[June 10, 1794].</a:t>
            </a:r>
          </a:p>
          <a:p>
            <a:pPr marL="852488" lvl="1" indent="-217488" eaLnBrk="0" hangingPunct="0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Trials were now limited to deciding only on liberty OR death, with defendants having no rights.</a:t>
            </a:r>
          </a:p>
          <a:p>
            <a:pPr marL="852488" lvl="1" indent="-217488" eaLnBrk="0" hangingPunct="0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Were you an 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“enemy of the people?”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(the law was so broadly written that almost anyone could fall within its definition!)</a:t>
            </a:r>
            <a:b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457200" indent="-457200" eaLnBrk="0" hangingPunct="0">
              <a:buClr>
                <a:srgbClr val="EC0000"/>
              </a:buClr>
              <a:buFont typeface="PressWriter Symbols" pitchFamily="2" charset="2"/>
              <a:buChar char="Ô"/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1,500 executed between June &amp; July.</a:t>
            </a:r>
            <a:endParaRPr lang="en-US" sz="20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350212" name="Oval 4"/>
          <p:cNvSpPr>
            <a:spLocks noChangeArrowheads="1"/>
          </p:cNvSpPr>
          <p:nvPr/>
        </p:nvSpPr>
        <p:spPr bwMode="auto">
          <a:xfrm>
            <a:off x="5715000" y="1752600"/>
            <a:ext cx="2514600" cy="1295400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50213" name="Text Box 5"/>
          <p:cNvSpPr txBox="1">
            <a:spLocks noChangeArrowheads="1"/>
          </p:cNvSpPr>
          <p:nvPr/>
        </p:nvSpPr>
        <p:spPr bwMode="auto">
          <a:xfrm>
            <a:off x="5943600" y="2057400"/>
            <a:ext cx="20574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>
                <a:solidFill>
                  <a:schemeClr val="bg1"/>
                </a:solidFill>
                <a:latin typeface="Comic Sans MS" pitchFamily="66" charset="0"/>
              </a:rPr>
              <a:t>Danton &amp; the</a:t>
            </a:r>
            <a:br>
              <a:rPr lang="en-US" sz="2000" b="1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2000" b="1">
                <a:solidFill>
                  <a:schemeClr val="bg1"/>
                </a:solidFill>
                <a:latin typeface="Comic Sans MS" pitchFamily="66" charset="0"/>
              </a:rPr>
              <a:t>“Indulgents”</a:t>
            </a:r>
          </a:p>
        </p:txBody>
      </p:sp>
      <p:sp>
        <p:nvSpPr>
          <p:cNvPr id="350214" name="Line 6"/>
          <p:cNvSpPr>
            <a:spLocks noChangeShapeType="1"/>
          </p:cNvSpPr>
          <p:nvPr/>
        </p:nvSpPr>
        <p:spPr bwMode="auto">
          <a:xfrm flipH="1">
            <a:off x="5105400" y="2362200"/>
            <a:ext cx="762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50215" name="AutoShape 7"/>
          <p:cNvSpPr>
            <a:spLocks noChangeArrowheads="1"/>
          </p:cNvSpPr>
          <p:nvPr/>
        </p:nvSpPr>
        <p:spPr bwMode="auto">
          <a:xfrm rot="-8932900">
            <a:off x="4038600" y="1752600"/>
            <a:ext cx="1143000" cy="1219200"/>
          </a:xfrm>
          <a:prstGeom prst="irregularSeal1">
            <a:avLst/>
          </a:prstGeom>
          <a:gradFill rotWithShape="1">
            <a:gsLst>
              <a:gs pos="0">
                <a:srgbClr val="F06100"/>
              </a:gs>
              <a:gs pos="100000">
                <a:srgbClr val="FFFF66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03A00"/>
            </a:prstShdw>
          </a:effec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0216" name="Oval 8"/>
          <p:cNvSpPr>
            <a:spLocks noChangeArrowheads="1"/>
          </p:cNvSpPr>
          <p:nvPr/>
        </p:nvSpPr>
        <p:spPr bwMode="auto">
          <a:xfrm flipH="1">
            <a:off x="914400" y="1752600"/>
            <a:ext cx="2514600" cy="1295400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0217" name="Text Box 9"/>
          <p:cNvSpPr txBox="1">
            <a:spLocks noChangeArrowheads="1"/>
          </p:cNvSpPr>
          <p:nvPr/>
        </p:nvSpPr>
        <p:spPr bwMode="auto">
          <a:xfrm flipH="1">
            <a:off x="1219200" y="1889125"/>
            <a:ext cx="20574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>
                <a:solidFill>
                  <a:schemeClr val="bg1"/>
                </a:solidFill>
                <a:latin typeface="Comic Sans MS" pitchFamily="66" charset="0"/>
              </a:rPr>
              <a:t>Jacques Hébert &amp; the</a:t>
            </a:r>
            <a:br>
              <a:rPr lang="en-US" sz="2000" b="1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2000" b="1">
                <a:solidFill>
                  <a:schemeClr val="bg1"/>
                </a:solidFill>
                <a:latin typeface="Comic Sans MS" pitchFamily="66" charset="0"/>
              </a:rPr>
              <a:t>Hérbetists</a:t>
            </a:r>
          </a:p>
        </p:txBody>
      </p:sp>
      <p:sp>
        <p:nvSpPr>
          <p:cNvPr id="350218" name="Line 10"/>
          <p:cNvSpPr>
            <a:spLocks noChangeShapeType="1"/>
          </p:cNvSpPr>
          <p:nvPr/>
        </p:nvSpPr>
        <p:spPr bwMode="auto">
          <a:xfrm>
            <a:off x="3352800" y="2362200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990000"/>
            </a:prst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0219" name="Rectangle 11"/>
          <p:cNvSpPr>
            <a:spLocks noChangeArrowheads="1"/>
          </p:cNvSpPr>
          <p:nvPr/>
        </p:nvSpPr>
        <p:spPr bwMode="auto">
          <a:xfrm>
            <a:off x="5592763" y="3060700"/>
            <a:ext cx="2828925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9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Executed in April, 1794</a:t>
            </a:r>
          </a:p>
        </p:txBody>
      </p:sp>
      <p:sp>
        <p:nvSpPr>
          <p:cNvPr id="350220" name="Rectangle 12"/>
          <p:cNvSpPr>
            <a:spLocks noChangeArrowheads="1"/>
          </p:cNvSpPr>
          <p:nvPr/>
        </p:nvSpPr>
        <p:spPr bwMode="auto">
          <a:xfrm>
            <a:off x="749300" y="3060700"/>
            <a:ext cx="2989263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9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Executed in March, 1794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0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0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0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0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0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0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0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0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85" decel="100000"/>
                                        <p:tgtEl>
                                          <p:spTgt spid="3502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385" decel="100000"/>
                                        <p:tgtEl>
                                          <p:spTgt spid="3502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502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385" fill="hold"/>
                                        <p:tgtEl>
                                          <p:spTgt spid="350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50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350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50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0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0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0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0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0"/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0"/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0"/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5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2" grpId="0" animBg="1"/>
      <p:bldP spid="350213" grpId="0"/>
      <p:bldP spid="350215" grpId="0" animBg="1"/>
      <p:bldP spid="350216" grpId="0" animBg="1"/>
      <p:bldP spid="350217" grpId="0"/>
      <p:bldP spid="350218" grpId="0" animBg="1"/>
      <p:bldP spid="350219" grpId="0"/>
      <p:bldP spid="35022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ext Box 2"/>
          <p:cNvSpPr txBox="1">
            <a:spLocks noChangeArrowheads="1"/>
          </p:cNvSpPr>
          <p:nvPr/>
        </p:nvSpPr>
        <p:spPr bwMode="auto">
          <a:xfrm>
            <a:off x="1295400" y="428625"/>
            <a:ext cx="6594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400" b="1">
                <a:solidFill>
                  <a:srgbClr val="FF3300"/>
                </a:solidFill>
                <a:latin typeface="BlackChancery"/>
              </a:rPr>
              <a:t>The Arrest of Robespierre</a:t>
            </a:r>
          </a:p>
        </p:txBody>
      </p:sp>
      <p:pic>
        <p:nvPicPr>
          <p:cNvPr id="119810" name="Picture 3" descr="robespierre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524000"/>
            <a:ext cx="7010400" cy="47053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Text Box 2"/>
          <p:cNvSpPr txBox="1">
            <a:spLocks noChangeArrowheads="1"/>
          </p:cNvSpPr>
          <p:nvPr/>
        </p:nvSpPr>
        <p:spPr bwMode="auto">
          <a:xfrm>
            <a:off x="1219200" y="257175"/>
            <a:ext cx="6789738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Revolution Consumes</a:t>
            </a:r>
            <a:br>
              <a:rPr lang="en-US" sz="4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4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Its Own Children!</a:t>
            </a:r>
          </a:p>
        </p:txBody>
      </p:sp>
      <p:pic>
        <p:nvPicPr>
          <p:cNvPr id="358403" name="Picture 3" descr="Danton execu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2038" y="2043113"/>
            <a:ext cx="2443162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404" name="Text Box 4"/>
          <p:cNvSpPr txBox="1">
            <a:spLocks noChangeArrowheads="1"/>
          </p:cNvSpPr>
          <p:nvPr/>
        </p:nvSpPr>
        <p:spPr bwMode="auto">
          <a:xfrm>
            <a:off x="990600" y="4786313"/>
            <a:ext cx="26670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Danton Awaits Execution, 1793</a:t>
            </a:r>
          </a:p>
        </p:txBody>
      </p:sp>
      <p:pic>
        <p:nvPicPr>
          <p:cNvPr id="358405" name="Picture 5" descr="Robespierre wounded"/>
          <p:cNvPicPr>
            <a:picLocks noChangeAspect="1" noChangeArrowheads="1"/>
          </p:cNvPicPr>
          <p:nvPr/>
        </p:nvPicPr>
        <p:blipFill>
          <a:blip r:embed="rId4">
            <a:lum bright="6000" contrast="6000"/>
          </a:blip>
          <a:srcRect/>
          <a:stretch>
            <a:fillRect/>
          </a:stretch>
        </p:blipFill>
        <p:spPr bwMode="auto">
          <a:xfrm>
            <a:off x="4114800" y="2270125"/>
            <a:ext cx="3886200" cy="2473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406" name="Text Box 6"/>
          <p:cNvSpPr txBox="1">
            <a:spLocks noChangeArrowheads="1"/>
          </p:cNvSpPr>
          <p:nvPr/>
        </p:nvSpPr>
        <p:spPr bwMode="auto">
          <a:xfrm>
            <a:off x="4114800" y="4784725"/>
            <a:ext cx="3962400" cy="1431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Robespierre Lies Wounded</a:t>
            </a:r>
            <a:br>
              <a:rPr lang="en-US" sz="2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Before the Revolutionary Tribunal that will order him to be guillotined, 1794.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5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35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5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5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4" grpId="0"/>
      <p:bldP spid="3584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Text Box 2"/>
          <p:cNvSpPr txBox="1">
            <a:spLocks noChangeArrowheads="1"/>
          </p:cNvSpPr>
          <p:nvPr/>
        </p:nvSpPr>
        <p:spPr bwMode="auto">
          <a:xfrm>
            <a:off x="990600" y="152400"/>
            <a:ext cx="7239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Storming of the Tuilieres:</a:t>
            </a:r>
            <a:br>
              <a:rPr lang="en-US"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August 9-10, 1792</a:t>
            </a:r>
            <a:endParaRPr lang="en-US" sz="28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lackChancery" pitchFamily="2" charset="0"/>
            </a:endParaRPr>
          </a:p>
        </p:txBody>
      </p:sp>
      <p:sp>
        <p:nvSpPr>
          <p:cNvPr id="264195" name="Text Box 3"/>
          <p:cNvSpPr txBox="1">
            <a:spLocks noChangeArrowheads="1"/>
          </p:cNvSpPr>
          <p:nvPr/>
        </p:nvSpPr>
        <p:spPr bwMode="auto">
          <a:xfrm>
            <a:off x="1371600" y="5121275"/>
            <a:ext cx="6553200" cy="1431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This was triggered in part by the publication in Paris of the August 3 Brunswick Manifesto, which confirmed popular suspicions concerning the king’s treason.</a:t>
            </a:r>
          </a:p>
        </p:txBody>
      </p:sp>
      <p:pic>
        <p:nvPicPr>
          <p:cNvPr id="27651" name="Picture 4" descr="storming the Tuileries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625" y="1524000"/>
            <a:ext cx="5286375" cy="34671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Text Box 2"/>
          <p:cNvSpPr txBox="1">
            <a:spLocks noChangeArrowheads="1"/>
          </p:cNvSpPr>
          <p:nvPr/>
        </p:nvSpPr>
        <p:spPr bwMode="auto">
          <a:xfrm>
            <a:off x="785813" y="228600"/>
            <a:ext cx="774858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“Cultural Revolution”Brought About by the Convention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990600" y="1828800"/>
            <a:ext cx="7239000" cy="4800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71500" indent="-571500" eaLnBrk="0" hangingPunct="0">
              <a:buClr>
                <a:srgbClr val="EC0000"/>
              </a:buClr>
              <a:buFont typeface="Wingdings" pitchFamily="2" charset="2"/>
              <a:buChar char="M"/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It was premised upon Enlightenment principles of rationality.</a:t>
            </a:r>
          </a:p>
          <a:p>
            <a:pPr marL="571500" indent="-571500" eaLnBrk="0" hangingPunct="0">
              <a:buClr>
                <a:srgbClr val="EC0000"/>
              </a:buClr>
              <a:buFont typeface="Wingdings" pitchFamily="2" charset="2"/>
              <a:buChar char="M"/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metric system of weights and measures</a:t>
            </a:r>
          </a:p>
          <a:p>
            <a:pPr marL="1250950" lvl="1" indent="-336550" eaLnBrk="0" hangingPunct="0">
              <a:buClr>
                <a:schemeClr val="accent2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1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Was defined by the French Academy of Sciences in 1791 and enforced in 1793.</a:t>
            </a:r>
          </a:p>
          <a:p>
            <a:pPr marL="1250950" lvl="1" indent="-336550" eaLnBrk="0" hangingPunct="0">
              <a:buClr>
                <a:schemeClr val="accent2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1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It replaced weights and measures that had their origins in the Middle Ages.</a:t>
            </a:r>
          </a:p>
          <a:p>
            <a:pPr marL="571500" indent="-571500" eaLnBrk="0" hangingPunct="0">
              <a:buClr>
                <a:srgbClr val="EC0000"/>
              </a:buClr>
              <a:buFont typeface="Wingdings" pitchFamily="2" charset="2"/>
              <a:buChar char="M"/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abolition of slavery within France in 1791 and throughout the French colonies in 1794.</a:t>
            </a:r>
          </a:p>
          <a:p>
            <a:pPr marL="571500" indent="-571500" eaLnBrk="0" hangingPunct="0">
              <a:buClr>
                <a:srgbClr val="EC0000"/>
              </a:buClr>
              <a:buFont typeface="Wingdings" pitchFamily="2" charset="2"/>
              <a:buChar char="M"/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Convention legalized divorce and enacted shared inheritance laws [even for illegitimate offspring] in an attempt to eradicate inequalities.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0"/>
                                        <p:tgtEl>
                                          <p:spTgt spid="36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0"/>
                                        <p:tgtEl>
                                          <p:spTgt spid="36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4018460" y="387350"/>
            <a:ext cx="1176924" cy="646331"/>
          </a:xfrm>
          <a:prstGeom prst="rect">
            <a:avLst/>
          </a:prstGeom>
          <a:solidFill>
            <a:srgbClr val="EC0000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Chancery" pitchFamily="2" charset="0"/>
              </a:rPr>
              <a:t>Sources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990600" y="1371600"/>
            <a:ext cx="7239000" cy="5021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EC0000"/>
              </a:buClr>
              <a:buFont typeface="Wingdings" pitchFamily="2" charset="2"/>
              <a:buChar char="«"/>
              <a:defRPr/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“Hist210—Europe in the Age of Revolutions.”</a:t>
            </a:r>
            <a:b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hlinkClick r:id="rId3"/>
              </a:rPr>
              <a:t>http://www.ucl.ac.uk/history/courses/europe1/chron/rch5.htm</a:t>
            </a:r>
            <a:endParaRPr lang="en-US" sz="2400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0" hangingPunct="0">
              <a:spcBef>
                <a:spcPct val="50000"/>
              </a:spcBef>
              <a:buClr>
                <a:srgbClr val="EC0000"/>
              </a:buClr>
              <a:buFont typeface="Wingdings" pitchFamily="2" charset="2"/>
              <a:buChar char="«"/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“Liberty, Fraternity, Equality:  Exploring the French Revolution.”</a:t>
            </a: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hlinkClick r:id="rId4"/>
              </a:rPr>
              <a:t>http://chnm.gmu.edu/revolution/</a:t>
            </a:r>
            <a:endParaRPr lang="en-US" sz="2400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0" hangingPunct="0">
              <a:spcBef>
                <a:spcPct val="50000"/>
              </a:spcBef>
              <a:buClr>
                <a:srgbClr val="EC0000"/>
              </a:buClr>
              <a:buFont typeface="Wingdings" pitchFamily="2" charset="2"/>
              <a:buChar char="«"/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Matthews, Andrew.  </a:t>
            </a:r>
            <a:r>
              <a:rPr lang="en-US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Revolution and  Reaction: Europe, 1789-1849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  Cambridge</a:t>
            </a:r>
            <a:b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University Press, 2001.</a:t>
            </a:r>
          </a:p>
          <a:p>
            <a:pPr eaLnBrk="0" hangingPunct="0">
              <a:spcBef>
                <a:spcPct val="50000"/>
              </a:spcBef>
              <a:buClr>
                <a:srgbClr val="EC0000"/>
              </a:buClr>
              <a:buFont typeface="Wingdings" pitchFamily="2" charset="2"/>
              <a:buChar char="«"/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“The Napoleonic Guide.” </a:t>
            </a:r>
            <a:b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hlinkClick r:id="rId5"/>
              </a:rPr>
              <a:t>http://www.napoleonguide.com/index.htm</a:t>
            </a:r>
            <a:endParaRPr lang="en-US" sz="2400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Text Box 2"/>
          <p:cNvSpPr txBox="1">
            <a:spLocks noChangeArrowheads="1"/>
          </p:cNvSpPr>
          <p:nvPr/>
        </p:nvSpPr>
        <p:spPr bwMode="auto">
          <a:xfrm>
            <a:off x="609600" y="228600"/>
            <a:ext cx="80200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September Massacres, </a:t>
            </a:r>
            <a:r>
              <a:rPr lang="en-US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1792</a:t>
            </a:r>
            <a:br>
              <a:rPr lang="en-US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(The dark side of the Revolution!)</a:t>
            </a:r>
          </a:p>
        </p:txBody>
      </p:sp>
      <p:pic>
        <p:nvPicPr>
          <p:cNvPr id="29698" name="Picture 3" descr="img0042"/>
          <p:cNvPicPr>
            <a:picLocks noChangeAspect="1" noChangeArrowheads="1"/>
          </p:cNvPicPr>
          <p:nvPr/>
        </p:nvPicPr>
        <p:blipFill>
          <a:blip r:embed="rId3"/>
          <a:srcRect l="2644" t="5382" r="1323"/>
          <a:stretch>
            <a:fillRect/>
          </a:stretch>
        </p:blipFill>
        <p:spPr bwMode="auto">
          <a:xfrm>
            <a:off x="2819400" y="1609725"/>
            <a:ext cx="3810000" cy="2733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66244" name="Rectangle 4"/>
          <p:cNvSpPr>
            <a:spLocks noChangeArrowheads="1"/>
          </p:cNvSpPr>
          <p:nvPr/>
        </p:nvSpPr>
        <p:spPr bwMode="auto">
          <a:xfrm>
            <a:off x="990600" y="4495800"/>
            <a:ext cx="7489825" cy="2225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03225" indent="-403225" eaLnBrk="0" hangingPunct="0">
              <a:buClr>
                <a:srgbClr val="EC0000"/>
              </a:buClr>
              <a:buFont typeface="Wingdings" pitchFamily="2" charset="2"/>
              <a:buChar char="M"/>
              <a:defRPr/>
            </a:pPr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Rumors that the anti-revolutionary political prisoners were plotting to break out &amp; attack from the rear the armies defending France, while the Prussians attacked from the front.</a:t>
            </a:r>
          </a:p>
          <a:p>
            <a:pPr marL="403225" indent="-403225" eaLnBrk="0" hangingPunct="0">
              <a:buClr>
                <a:srgbClr val="EC0000"/>
              </a:buClr>
              <a:buFont typeface="Wingdings" pitchFamily="2" charset="2"/>
              <a:buChar char="M"/>
              <a:defRPr/>
            </a:pPr>
            <a:r>
              <a:rPr lang="en-US" sz="2000" i="1">
                <a:solidFill>
                  <a:srgbClr val="E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Buveurs de sang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[“drinkers of blood.”]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 over 1000 killed!</a:t>
            </a:r>
            <a:endParaRPr lang="en-US" sz="20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403225" indent="-403225" eaLnBrk="0" hangingPunct="0">
              <a:buClr>
                <a:srgbClr val="EC0000"/>
              </a:buClr>
              <a:buFont typeface="Wingdings" pitchFamily="2" charset="2"/>
              <a:buChar char="M"/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It discredited the Revolution among its remaining sympathizers abroad.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6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6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Text Box 2"/>
          <p:cNvSpPr txBox="1">
            <a:spLocks noChangeArrowheads="1"/>
          </p:cNvSpPr>
          <p:nvPr/>
        </p:nvSpPr>
        <p:spPr bwMode="auto">
          <a:xfrm>
            <a:off x="990600" y="228600"/>
            <a:ext cx="72564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National Convention</a:t>
            </a:r>
            <a:br>
              <a:rPr lang="en-US" sz="4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3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(September, 1792)</a:t>
            </a:r>
            <a:endParaRPr lang="en-US" sz="46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lackChancery" pitchFamily="2" charset="0"/>
            </a:endParaRPr>
          </a:p>
        </p:txBody>
      </p:sp>
      <p:sp>
        <p:nvSpPr>
          <p:cNvPr id="268291" name="Text Box 3"/>
          <p:cNvSpPr txBox="1">
            <a:spLocks noChangeArrowheads="1"/>
          </p:cNvSpPr>
          <p:nvPr/>
        </p:nvSpPr>
        <p:spPr bwMode="auto">
          <a:xfrm>
            <a:off x="1371600" y="1676400"/>
            <a:ext cx="6934200" cy="3840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35000" indent="-635000" eaLnBrk="0" hangingPunct="0">
              <a:spcBef>
                <a:spcPct val="50000"/>
              </a:spcBef>
              <a:buClr>
                <a:srgbClr val="EC0000"/>
              </a:buClr>
              <a:buFont typeface="Wingdings" pitchFamily="2" charset="2"/>
              <a:buChar char="M"/>
              <a:defRPr/>
            </a:pP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Its first act was the formal abolition of the monarchy on September 22, 1792.</a:t>
            </a:r>
          </a:p>
          <a:p>
            <a:pPr marL="1255713" lvl="1" indent="-341313" eaLnBrk="0" hangingPunct="0">
              <a:spcBef>
                <a:spcPct val="50000"/>
              </a:spcBef>
              <a:buClr>
                <a:schemeClr val="accent2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</a:t>
            </a:r>
            <a:r>
              <a:rPr lang="en-US" sz="2400" b="1">
                <a:solidFill>
                  <a:srgbClr val="D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Year I</a:t>
            </a: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of the French Republic.</a:t>
            </a:r>
          </a:p>
          <a:p>
            <a:pPr marL="635000" indent="-635000" eaLnBrk="0" hangingPunct="0">
              <a:spcBef>
                <a:spcPct val="50000"/>
              </a:spcBef>
              <a:buClr>
                <a:srgbClr val="EC0000"/>
              </a:buClr>
              <a:buFont typeface="Wingdings" pitchFamily="2" charset="2"/>
              <a:buChar char="M"/>
              <a:defRPr/>
            </a:pPr>
            <a:r>
              <a:rPr 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Decree of Fraternity</a:t>
            </a:r>
          </a:p>
          <a:p>
            <a:pPr marL="1255713" lvl="1" indent="-341313" eaLnBrk="0" hangingPunct="0">
              <a:spcBef>
                <a:spcPct val="50000"/>
              </a:spcBef>
              <a:buClr>
                <a:schemeClr val="accent2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it offered French assistance to any subject peoples who wished to overthrow their governments.</a:t>
            </a:r>
          </a:p>
        </p:txBody>
      </p:sp>
      <p:sp>
        <p:nvSpPr>
          <p:cNvPr id="268292" name="Text Box 4"/>
          <p:cNvSpPr txBox="1">
            <a:spLocks noChangeArrowheads="1"/>
          </p:cNvSpPr>
          <p:nvPr/>
        </p:nvSpPr>
        <p:spPr bwMode="auto">
          <a:xfrm>
            <a:off x="1905000" y="5673725"/>
            <a:ext cx="5410200" cy="955675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When France sneezes, </a:t>
            </a:r>
            <a:br>
              <a:rPr lang="en-US" sz="28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all of Europe catches cold!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68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neeze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Text Box 2"/>
          <p:cNvSpPr txBox="1">
            <a:spLocks noChangeArrowheads="1"/>
          </p:cNvSpPr>
          <p:nvPr/>
        </p:nvSpPr>
        <p:spPr bwMode="auto">
          <a:xfrm>
            <a:off x="838200" y="257175"/>
            <a:ext cx="7620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“Purifying” Pot of the Jacobin</a:t>
            </a:r>
            <a:endParaRPr lang="en-US" sz="4800" b="1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lackChancery" pitchFamily="2" charset="0"/>
            </a:endParaRPr>
          </a:p>
        </p:txBody>
      </p:sp>
      <p:pic>
        <p:nvPicPr>
          <p:cNvPr id="37890" name="Picture 3" descr="cartoon-the purifying pot of the Jacobins"/>
          <p:cNvPicPr>
            <a:picLocks noChangeAspect="1" noChangeArrowheads="1"/>
          </p:cNvPicPr>
          <p:nvPr/>
        </p:nvPicPr>
        <p:blipFill>
          <a:blip r:embed="rId3">
            <a:lum bright="-12000" contrast="12000"/>
          </a:blip>
          <a:srcRect l="7692" t="3426" r="7692" b="5815"/>
          <a:stretch>
            <a:fillRect/>
          </a:stretch>
        </p:blipFill>
        <p:spPr bwMode="auto">
          <a:xfrm>
            <a:off x="2514600" y="2319338"/>
            <a:ext cx="4038600" cy="324326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Text Box 2"/>
          <p:cNvSpPr txBox="1">
            <a:spLocks noChangeArrowheads="1"/>
          </p:cNvSpPr>
          <p:nvPr/>
        </p:nvSpPr>
        <p:spPr bwMode="auto">
          <a:xfrm>
            <a:off x="1752600" y="228600"/>
            <a:ext cx="57499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Louis XVI as a Pig</a:t>
            </a:r>
          </a:p>
        </p:txBody>
      </p:sp>
      <p:pic>
        <p:nvPicPr>
          <p:cNvPr id="39938" name="Picture 3" descr="82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 l="2353" t="4408" r="3529" b="5234"/>
          <a:stretch>
            <a:fillRect/>
          </a:stretch>
        </p:blipFill>
        <p:spPr bwMode="auto">
          <a:xfrm>
            <a:off x="2906713" y="1143000"/>
            <a:ext cx="3494087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6484" name="Text Box 4"/>
          <p:cNvSpPr txBox="1">
            <a:spLocks noChangeArrowheads="1"/>
          </p:cNvSpPr>
          <p:nvPr/>
        </p:nvSpPr>
        <p:spPr bwMode="auto">
          <a:xfrm>
            <a:off x="1371600" y="4876800"/>
            <a:ext cx="6705600" cy="160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1175" indent="-511175" eaLnBrk="0" hangingPunct="0">
              <a:spcBef>
                <a:spcPct val="50000"/>
              </a:spcBef>
              <a:buClr>
                <a:srgbClr val="EC0000"/>
              </a:buClr>
              <a:buSzPct val="90000"/>
              <a:buFont typeface="SkullZ" pitchFamily="2" charset="0"/>
              <a:buChar char="c"/>
              <a:defRPr/>
            </a:pPr>
            <a:r>
              <a:rPr lang="en-US" sz="2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For the Montagnards, the king was a traitor.</a:t>
            </a:r>
          </a:p>
          <a:p>
            <a:pPr marL="511175" indent="-511175" eaLnBrk="0" hangingPunct="0">
              <a:spcBef>
                <a:spcPct val="50000"/>
              </a:spcBef>
              <a:buClr>
                <a:srgbClr val="EC0000"/>
              </a:buClr>
              <a:buSzPct val="90000"/>
              <a:buFont typeface="SkullZ" pitchFamily="2" charset="0"/>
              <a:buChar char="c"/>
              <a:defRPr/>
            </a:pPr>
            <a:r>
              <a:rPr lang="en-US" sz="2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Girondins felt that the Revolution had gone far enough and didn’t want to execute the king [maybe exile him].</a:t>
            </a:r>
            <a:endParaRPr lang="en-US" sz="22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Text Box 2"/>
          <p:cNvSpPr txBox="1">
            <a:spLocks noChangeArrowheads="1"/>
          </p:cNvSpPr>
          <p:nvPr/>
        </p:nvSpPr>
        <p:spPr bwMode="auto">
          <a:xfrm>
            <a:off x="685800" y="263525"/>
            <a:ext cx="7772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Louis XVI’s Head </a:t>
            </a:r>
            <a:r>
              <a:rPr lang="en-US" sz="3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(January 21, 1793)</a:t>
            </a:r>
          </a:p>
        </p:txBody>
      </p:sp>
      <p:pic>
        <p:nvPicPr>
          <p:cNvPr id="41986" name="Picture 3" descr="louis16-execu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9013" y="1219200"/>
            <a:ext cx="3659187" cy="50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8532" name="Text Box 4"/>
          <p:cNvSpPr txBox="1">
            <a:spLocks noChangeArrowheads="1"/>
          </p:cNvSpPr>
          <p:nvPr/>
        </p:nvSpPr>
        <p:spPr bwMode="auto">
          <a:xfrm>
            <a:off x="4724400" y="1143000"/>
            <a:ext cx="3657600" cy="5453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1175" indent="-511175" eaLnBrk="0" hangingPunct="0">
              <a:spcBef>
                <a:spcPct val="50000"/>
              </a:spcBef>
              <a:buClr>
                <a:srgbClr val="EC0000"/>
              </a:buClr>
              <a:buSzPct val="90000"/>
              <a:buFont typeface="SkullZ" pitchFamily="2" charset="0"/>
              <a:buChar char="c"/>
              <a:defRPr/>
            </a:pPr>
            <a:r>
              <a:rPr lang="en-US" sz="2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trial of the king was hastened by the discovery in a secret cupboard in the Tuilieres of a cache of documents.</a:t>
            </a:r>
          </a:p>
          <a:p>
            <a:pPr marL="511175" indent="-511175" eaLnBrk="0" hangingPunct="0">
              <a:spcBef>
                <a:spcPct val="50000"/>
              </a:spcBef>
              <a:buClr>
                <a:srgbClr val="EC0000"/>
              </a:buClr>
              <a:buSzPct val="90000"/>
              <a:buFont typeface="SkullZ" pitchFamily="2" charset="0"/>
              <a:buChar char="c"/>
              <a:defRPr/>
            </a:pPr>
            <a:r>
              <a:rPr lang="en-US" sz="2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They proved conclusively Louis’ knowledge and encouragement of foreign intervention.</a:t>
            </a:r>
          </a:p>
          <a:p>
            <a:pPr marL="511175" indent="-511175" eaLnBrk="0" hangingPunct="0">
              <a:spcBef>
                <a:spcPct val="50000"/>
              </a:spcBef>
              <a:buClr>
                <a:srgbClr val="EC0000"/>
              </a:buClr>
              <a:buSzPct val="90000"/>
              <a:buFont typeface="SkullZ" pitchFamily="2" charset="0"/>
              <a:buChar char="c"/>
              <a:defRPr/>
            </a:pPr>
            <a:r>
              <a:rPr lang="en-US" sz="2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National Convention voted</a:t>
            </a:r>
            <a:br>
              <a:rPr lang="en-US" sz="2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387 to 334</a:t>
            </a:r>
            <a:r>
              <a:rPr lang="en-US" sz="2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to execute the monarchs.</a:t>
            </a:r>
            <a:endParaRPr lang="en-US" sz="22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1178</Words>
  <Application>Microsoft Office PowerPoint</Application>
  <PresentationFormat>On-screen Show (4:3)</PresentationFormat>
  <Paragraphs>322</Paragraphs>
  <Slides>41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 M. Pojer</dc:creator>
  <cp:lastModifiedBy>Anthony</cp:lastModifiedBy>
  <cp:revision>31</cp:revision>
  <dcterms:created xsi:type="dcterms:W3CDTF">2006-01-09T02:16:19Z</dcterms:created>
  <dcterms:modified xsi:type="dcterms:W3CDTF">2015-01-04T19:40:34Z</dcterms:modified>
</cp:coreProperties>
</file>