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a:defRPr sz="1200"/>
            </a:lvl1pPr>
          </a:lstStyle>
          <a:p>
            <a:endParaRPr lang="en-US"/>
          </a:p>
        </p:txBody>
      </p:sp>
      <p:sp>
        <p:nvSpPr>
          <p:cNvPr id="3" name="Date Placeholder 2"/>
          <p:cNvSpPr>
            <a:spLocks noGrp="1"/>
          </p:cNvSpPr>
          <p:nvPr>
            <p:ph type="dt" idx="1"/>
          </p:nvPr>
        </p:nvSpPr>
        <p:spPr>
          <a:xfrm>
            <a:off x="3927775" y="0"/>
            <a:ext cx="3004820" cy="461645"/>
          </a:xfrm>
          <a:prstGeom prst="rect">
            <a:avLst/>
          </a:prstGeom>
        </p:spPr>
        <p:txBody>
          <a:bodyPr vert="horz" lIns="92382" tIns="46191" rIns="92382" bIns="46191" rtlCol="0"/>
          <a:lstStyle>
            <a:lvl1pPr algn="r">
              <a:defRPr sz="1200"/>
            </a:lvl1pPr>
          </a:lstStyle>
          <a:p>
            <a:fld id="{EE3947E6-8920-4B19-A5BB-0EE3970DE3E5}" type="datetimeFigureOut">
              <a:rPr lang="en-US" smtClean="0"/>
              <a:pPr/>
              <a:t>5/31/2011</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endParaRPr lang="en-US"/>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82" tIns="46191" rIns="92382" bIns="4619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04820" cy="461645"/>
          </a:xfrm>
          <a:prstGeom prst="rect">
            <a:avLst/>
          </a:prstGeom>
        </p:spPr>
        <p:txBody>
          <a:bodyPr vert="horz" lIns="92382" tIns="46191" rIns="92382" bIns="46191"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lIns="92382" tIns="46191" rIns="92382" bIns="46191" rtlCol="0" anchor="b"/>
          <a:lstStyle>
            <a:lvl1pPr algn="r">
              <a:defRPr sz="1200"/>
            </a:lvl1pPr>
          </a:lstStyle>
          <a:p>
            <a:fld id="{57FEF9CB-AFC0-475C-AD0E-2869B11769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Impartial- They have not already made up their mind- we</a:t>
            </a:r>
            <a:r>
              <a:rPr lang="en-US" baseline="0" dirty="0" smtClean="0"/>
              <a:t> will look at how the attorneys try to make sure this is true in a moment. </a:t>
            </a:r>
          </a:p>
          <a:p>
            <a:r>
              <a:rPr lang="en-US" baseline="0" dirty="0" smtClean="0"/>
              <a:t>Twelve person- different states have different #’s of jury members and different #’s for different types of cases.  Washington Criminal cases are 12 jurors. </a:t>
            </a:r>
          </a:p>
          <a:p>
            <a:r>
              <a:rPr lang="en-US" baseline="0" dirty="0" smtClean="0"/>
              <a:t>Made up of defendant’s peers- This does not mean each juror will be just like defendant, but defendant is entitled to some guarantee of a peer jury.  IE Batson challenges.  No juror may be removed simply because of race or gender. </a:t>
            </a:r>
            <a:endParaRPr lang="en-US" dirty="0" smtClean="0"/>
          </a:p>
          <a:p>
            <a:r>
              <a:rPr lang="en-US" dirty="0" smtClean="0"/>
              <a:t>The judge is the </a:t>
            </a:r>
            <a:r>
              <a:rPr lang="en-US" dirty="0" err="1" smtClean="0"/>
              <a:t>trier</a:t>
            </a:r>
            <a:r>
              <a:rPr lang="en-US" baseline="0" dirty="0" smtClean="0"/>
              <a:t> of law- meaning that the jury decides WHAT happened, but the judge decides what they jury gets to hear according to the rules.  </a:t>
            </a:r>
          </a:p>
          <a:p>
            <a:r>
              <a:rPr lang="en-US" baseline="0" dirty="0" smtClean="0"/>
              <a:t>If a person has been convicted of a felony they must have had their civil rights restored before they are eligible to serve on a jury.  </a:t>
            </a:r>
          </a:p>
          <a:p>
            <a:r>
              <a:rPr lang="en-US" baseline="0" dirty="0" smtClean="0"/>
              <a:t>Resident of the jurisdiction means that they live in the county where the court is.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7FEF9CB-AFC0-475C-AD0E-2869B1176989}"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FEF9CB-AFC0-475C-AD0E-2869B1176989}"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Summons is a letter from the court telling you when and</a:t>
            </a:r>
            <a:r>
              <a:rPr lang="en-US" baseline="0" dirty="0" smtClean="0"/>
              <a:t> where to report. </a:t>
            </a:r>
          </a:p>
          <a:p>
            <a:r>
              <a:rPr lang="en-US" baseline="0" dirty="0" smtClean="0"/>
              <a:t>Jury pool is the group of all venire (or persons called to serve).  Attorneys and judges select jurors to be empanelled from this group of people. </a:t>
            </a:r>
          </a:p>
          <a:p>
            <a:endParaRPr lang="en-US" baseline="0" dirty="0" smtClean="0"/>
          </a:p>
          <a:p>
            <a:r>
              <a:rPr lang="en-US" dirty="0" smtClean="0"/>
              <a:t>Serve no more than once in any year. (though you may receive more</a:t>
            </a:r>
            <a:r>
              <a:rPr lang="en-US" baseline="0" dirty="0" smtClean="0"/>
              <a:t> than one summons, and you must ask to be excused)</a:t>
            </a:r>
            <a:endParaRPr lang="en-US" dirty="0" smtClean="0"/>
          </a:p>
          <a:p>
            <a:r>
              <a:rPr lang="en-US" dirty="0" smtClean="0"/>
              <a:t>Usually serve one week or less. (depending</a:t>
            </a:r>
            <a:r>
              <a:rPr lang="en-US" baseline="0" dirty="0" smtClean="0"/>
              <a:t> on the length of the trial). </a:t>
            </a:r>
            <a:endParaRPr lang="en-US" dirty="0" smtClean="0"/>
          </a:p>
          <a:p>
            <a:endParaRPr lang="en-US" dirty="0"/>
          </a:p>
        </p:txBody>
      </p:sp>
      <p:sp>
        <p:nvSpPr>
          <p:cNvPr id="4" name="Slide Number Placeholder 3"/>
          <p:cNvSpPr>
            <a:spLocks noGrp="1"/>
          </p:cNvSpPr>
          <p:nvPr>
            <p:ph type="sldNum" sz="quarter" idx="10"/>
          </p:nvPr>
        </p:nvSpPr>
        <p:spPr/>
        <p:txBody>
          <a:bodyPr/>
          <a:lstStyle/>
          <a:p>
            <a:fld id="{57FEF9CB-AFC0-475C-AD0E-2869B1176989}"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Jurors</a:t>
            </a:r>
            <a:r>
              <a:rPr lang="en-US" baseline="0" dirty="0" smtClean="0"/>
              <a:t> must request to get out of jury duty.  Courts do not have to grant the request.  </a:t>
            </a:r>
          </a:p>
          <a:p>
            <a:endParaRPr lang="en-US" baseline="0" dirty="0" smtClean="0"/>
          </a:p>
          <a:p>
            <a:r>
              <a:rPr lang="en-US" baseline="0" dirty="0" smtClean="0"/>
              <a:t>Businesses in Washington are not required to offer paid leave to jurors, but they are encouraged to do so. Many public employers do offer paid leave.  You are not allowed to be fired or suffer consequences at work for serving on jury duty. </a:t>
            </a:r>
          </a:p>
          <a:p>
            <a:endParaRPr lang="en-US" baseline="0" dirty="0" smtClean="0"/>
          </a:p>
          <a:p>
            <a:r>
              <a:rPr lang="en-US" baseline="0" dirty="0" smtClean="0"/>
              <a:t>Jury members are paid $10 per day plus mileage for serving as jurors.  (Does this pose a hardship on some classes of citizen?)</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7FEF9CB-AFC0-475C-AD0E-2869B1176989}"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3818">
              <a:defRPr/>
            </a:pPr>
            <a:r>
              <a:rPr lang="en-US" dirty="0" err="1" smtClean="0"/>
              <a:t>Voir</a:t>
            </a:r>
            <a:r>
              <a:rPr lang="en-US" baseline="0" dirty="0" smtClean="0"/>
              <a:t> Dire-  From Latin oath to tell the truth.  </a:t>
            </a:r>
          </a:p>
          <a:p>
            <a:pPr defTabSz="923818">
              <a:defRPr/>
            </a:pPr>
            <a:endParaRPr lang="en-US" baseline="0" dirty="0" smtClean="0"/>
          </a:p>
          <a:p>
            <a:pPr defTabSz="923818">
              <a:defRPr/>
            </a:pPr>
            <a:r>
              <a:rPr lang="en-US" dirty="0" smtClean="0"/>
              <a:t>Peremptory challenges are used when a party believes that a particular juror will not be helpful to the case or will not see the case in a light favorable to the party (i.e. many attorneys do not want other attorneys to be jurors in their cases even though the person is otherwise qualified to be a juror.  The attorney does not want the juror/attorney to take control of the jury room, use outside knowledge of the law to interpret the case, etc.)</a:t>
            </a:r>
            <a:endParaRPr lang="en-US" baseline="0" dirty="0" smtClean="0"/>
          </a:p>
          <a:p>
            <a:pPr defTabSz="923818">
              <a:defRPr/>
            </a:pPr>
            <a:endParaRPr lang="en-US" dirty="0" smtClean="0"/>
          </a:p>
          <a:p>
            <a:pPr defTabSz="923818">
              <a:defRPr/>
            </a:pPr>
            <a:r>
              <a:rPr lang="en-US" dirty="0" smtClean="0"/>
              <a:t>In some jurisdictions the attorneys ask the questions directly to the potential jurors.  In some jurisdictions the attorneys submit questions to the judge who asks the questions in the presence of the attorneys.</a:t>
            </a:r>
          </a:p>
          <a:p>
            <a:endParaRPr lang="en-US" dirty="0"/>
          </a:p>
        </p:txBody>
      </p:sp>
      <p:sp>
        <p:nvSpPr>
          <p:cNvPr id="4" name="Slide Number Placeholder 3"/>
          <p:cNvSpPr>
            <a:spLocks noGrp="1"/>
          </p:cNvSpPr>
          <p:nvPr>
            <p:ph type="sldNum" sz="quarter" idx="10"/>
          </p:nvPr>
        </p:nvSpPr>
        <p:spPr/>
        <p:txBody>
          <a:bodyPr/>
          <a:lstStyle/>
          <a:p>
            <a:fld id="{57FEF9CB-AFC0-475C-AD0E-2869B1176989}"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Remember-</a:t>
            </a:r>
            <a:r>
              <a:rPr lang="en-US" baseline="0" dirty="0" smtClean="0"/>
              <a:t>  Jury members cannot be excluded based </a:t>
            </a:r>
            <a:r>
              <a:rPr lang="en-US" baseline="0" smtClean="0"/>
              <a:t>on race!!! </a:t>
            </a:r>
            <a:endParaRPr lang="en-US" dirty="0"/>
          </a:p>
        </p:txBody>
      </p:sp>
      <p:sp>
        <p:nvSpPr>
          <p:cNvPr id="4" name="Slide Number Placeholder 3"/>
          <p:cNvSpPr>
            <a:spLocks noGrp="1"/>
          </p:cNvSpPr>
          <p:nvPr>
            <p:ph type="sldNum" sz="quarter" idx="10"/>
          </p:nvPr>
        </p:nvSpPr>
        <p:spPr/>
        <p:txBody>
          <a:bodyPr/>
          <a:lstStyle/>
          <a:p>
            <a:fld id="{57FEF9CB-AFC0-475C-AD0E-2869B117698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D96040B-A50C-4C88-8F0C-A07E487724DA}" type="datetimeFigureOut">
              <a:rPr lang="en-US" smtClean="0"/>
              <a:pPr/>
              <a:t>5/31/2011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5FB21C-7899-4CAF-9133-D741D68606B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96040B-A50C-4C88-8F0C-A07E487724DA}"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FB21C-7899-4CAF-9133-D741D68606B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5D96040B-A50C-4C88-8F0C-A07E487724DA}" type="datetimeFigureOut">
              <a:rPr lang="en-US" smtClean="0"/>
              <a:pPr/>
              <a:t>5/31/2011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D5FB21C-7899-4CAF-9133-D741D68606B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D96040B-A50C-4C88-8F0C-A07E487724DA}"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D5FB21C-7899-4CAF-9133-D741D68606BD}"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D96040B-A50C-4C88-8F0C-A07E487724DA}" type="datetimeFigureOut">
              <a:rPr lang="en-US" smtClean="0"/>
              <a:pPr/>
              <a:t>5/31/2011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5FB21C-7899-4CAF-9133-D741D68606BD}"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D96040B-A50C-4C88-8F0C-A07E487724DA}" type="datetimeFigureOut">
              <a:rPr lang="en-US" smtClean="0"/>
              <a:pPr/>
              <a:t>5/31/2011</a:t>
            </a:fld>
            <a:endParaRPr lang="en-US"/>
          </a:p>
        </p:txBody>
      </p:sp>
      <p:sp>
        <p:nvSpPr>
          <p:cNvPr id="10" name="Slide Number Placeholder 9"/>
          <p:cNvSpPr>
            <a:spLocks noGrp="1"/>
          </p:cNvSpPr>
          <p:nvPr>
            <p:ph type="sldNum" sz="quarter" idx="16"/>
          </p:nvPr>
        </p:nvSpPr>
        <p:spPr/>
        <p:txBody>
          <a:bodyPr rtlCol="0"/>
          <a:lstStyle/>
          <a:p>
            <a:fld id="{3D5FB21C-7899-4CAF-9133-D741D68606BD}"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D96040B-A50C-4C88-8F0C-A07E487724DA}" type="datetimeFigureOut">
              <a:rPr lang="en-US" smtClean="0"/>
              <a:pPr/>
              <a:t>5/31/2011</a:t>
            </a:fld>
            <a:endParaRPr lang="en-US"/>
          </a:p>
        </p:txBody>
      </p:sp>
      <p:sp>
        <p:nvSpPr>
          <p:cNvPr id="12" name="Slide Number Placeholder 11"/>
          <p:cNvSpPr>
            <a:spLocks noGrp="1"/>
          </p:cNvSpPr>
          <p:nvPr>
            <p:ph type="sldNum" sz="quarter" idx="16"/>
          </p:nvPr>
        </p:nvSpPr>
        <p:spPr/>
        <p:txBody>
          <a:bodyPr rtlCol="0"/>
          <a:lstStyle/>
          <a:p>
            <a:fld id="{3D5FB21C-7899-4CAF-9133-D741D68606BD}"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96040B-A50C-4C88-8F0C-A07E487724DA}" type="datetimeFigureOut">
              <a:rPr lang="en-US" smtClean="0"/>
              <a:pPr/>
              <a:t>5/31/2011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D5FB21C-7899-4CAF-9133-D741D68606B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96040B-A50C-4C88-8F0C-A07E487724DA}" type="datetimeFigureOut">
              <a:rPr lang="en-US" smtClean="0"/>
              <a:pPr/>
              <a:t>5/31/2011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D5FB21C-7899-4CAF-9133-D741D68606B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D96040B-A50C-4C88-8F0C-A07E487724DA}" type="datetimeFigureOut">
              <a:rPr lang="en-US" smtClean="0"/>
              <a:pPr/>
              <a:t>5/31/2011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D5FB21C-7899-4CAF-9133-D741D68606BD}"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5D96040B-A50C-4C88-8F0C-A07E487724DA}" type="datetimeFigureOut">
              <a:rPr lang="en-US" smtClean="0"/>
              <a:pPr/>
              <a:t>5/31/2011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D5FB21C-7899-4CAF-9133-D741D68606BD}"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D96040B-A50C-4C88-8F0C-A07E487724DA}" type="datetimeFigureOut">
              <a:rPr lang="en-US" smtClean="0"/>
              <a:pPr/>
              <a:t>5/31/2011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5FB21C-7899-4CAF-9133-D741D68606B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JURY DUTY</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descr="C:\Users\Margo\Downloads\edgar martinez jury duty.jpeg"/>
          <p:cNvPicPr>
            <a:picLocks noChangeAspect="1" noChangeArrowheads="1"/>
          </p:cNvPicPr>
          <p:nvPr/>
        </p:nvPicPr>
        <p:blipFill>
          <a:blip r:embed="rId2" cstate="print"/>
          <a:srcRect/>
          <a:stretch>
            <a:fillRect/>
          </a:stretch>
        </p:blipFill>
        <p:spPr bwMode="auto">
          <a:xfrm>
            <a:off x="457200" y="1447800"/>
            <a:ext cx="8497455" cy="2057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62000" y="2514600"/>
            <a:ext cx="7772400" cy="4005262"/>
          </a:xfrm>
        </p:spPr>
        <p:txBody>
          <a:bodyPr>
            <a:noAutofit/>
          </a:bodyPr>
          <a:lstStyle/>
          <a:p>
            <a:pPr lvl="2">
              <a:buFont typeface="Arial" pitchFamily="34" charset="0"/>
              <a:buChar char="•"/>
            </a:pPr>
            <a:r>
              <a:rPr lang="en-US" sz="2000" dirty="0" smtClean="0">
                <a:solidFill>
                  <a:schemeClr val="tx1"/>
                </a:solidFill>
                <a:latin typeface="Arial Unicode MS" pitchFamily="34" charset="-128"/>
                <a:ea typeface="Arial Unicode MS" pitchFamily="34" charset="-128"/>
                <a:cs typeface="Arial Unicode MS" pitchFamily="34" charset="-128"/>
              </a:rPr>
              <a:t>“Trial of all crimes… shall be by jury.”  </a:t>
            </a:r>
          </a:p>
          <a:p>
            <a:pPr lvl="3">
              <a:buFont typeface="Arial" pitchFamily="34" charset="0"/>
              <a:buChar char="•"/>
            </a:pPr>
            <a:r>
              <a:rPr lang="en-US" sz="1600" dirty="0" smtClean="0">
                <a:solidFill>
                  <a:schemeClr val="tx1"/>
                </a:solidFill>
                <a:latin typeface="Arial Narrow" pitchFamily="34" charset="0"/>
                <a:ea typeface="Arial Unicode MS" pitchFamily="34" charset="-128"/>
                <a:cs typeface="Arial Unicode MS" pitchFamily="34" charset="-128"/>
              </a:rPr>
              <a:t>Article III, Section 2</a:t>
            </a:r>
          </a:p>
          <a:p>
            <a:pPr lvl="3">
              <a:buFont typeface="Arial" pitchFamily="34" charset="0"/>
              <a:buChar char="•"/>
            </a:pPr>
            <a:endParaRPr lang="en-US" sz="1800" dirty="0" smtClean="0">
              <a:solidFill>
                <a:schemeClr val="tx1"/>
              </a:solidFill>
              <a:latin typeface="Arial Narrow" pitchFamily="34" charset="0"/>
              <a:ea typeface="Arial Unicode MS" pitchFamily="34" charset="-128"/>
              <a:cs typeface="Arial Unicode MS" pitchFamily="34" charset="-128"/>
            </a:endParaRPr>
          </a:p>
          <a:p>
            <a:pPr lvl="2">
              <a:buFont typeface="Arial" pitchFamily="34" charset="0"/>
              <a:buChar char="•"/>
            </a:pPr>
            <a:r>
              <a:rPr lang="en-US" sz="2000" dirty="0" smtClean="0">
                <a:solidFill>
                  <a:schemeClr val="tx1"/>
                </a:solidFill>
                <a:latin typeface="Arial Unicode MS" pitchFamily="34" charset="-128"/>
                <a:ea typeface="Arial Unicode MS" pitchFamily="34" charset="-128"/>
                <a:cs typeface="Arial Unicode MS" pitchFamily="34" charset="-128"/>
              </a:rPr>
              <a:t>“In all criminal prosecutions, the accused shall enjoy the right to a speedy and public trial, by an impartial jury of the state and district wherein the crime shall have been committed.” </a:t>
            </a:r>
          </a:p>
          <a:p>
            <a:pPr lvl="3">
              <a:buFont typeface="Arial" pitchFamily="34" charset="0"/>
              <a:buChar char="•"/>
            </a:pPr>
            <a:r>
              <a:rPr lang="en-US" sz="1600" dirty="0" smtClean="0">
                <a:solidFill>
                  <a:schemeClr val="tx1"/>
                </a:solidFill>
                <a:latin typeface="Arial Narrow" pitchFamily="34" charset="0"/>
                <a:ea typeface="Arial Unicode MS" pitchFamily="34" charset="-128"/>
                <a:cs typeface="Arial Unicode MS" pitchFamily="34" charset="-128"/>
              </a:rPr>
              <a:t>Amendment V</a:t>
            </a:r>
          </a:p>
          <a:p>
            <a:pPr lvl="2">
              <a:buFont typeface="Arial" pitchFamily="34" charset="0"/>
              <a:buChar char="•"/>
            </a:pPr>
            <a:endParaRPr lang="en-US" sz="1800" dirty="0" smtClean="0">
              <a:solidFill>
                <a:schemeClr val="tx1"/>
              </a:solidFill>
              <a:latin typeface="Arial Narrow" pitchFamily="34" charset="0"/>
              <a:ea typeface="Arial Unicode MS" pitchFamily="34" charset="-128"/>
              <a:cs typeface="Arial Unicode MS" pitchFamily="34" charset="-128"/>
            </a:endParaRPr>
          </a:p>
          <a:p>
            <a:pPr lvl="2">
              <a:buFont typeface="Arial" pitchFamily="34" charset="0"/>
              <a:buChar char="•"/>
            </a:pPr>
            <a:r>
              <a:rPr lang="en-US" sz="2000" dirty="0" smtClean="0">
                <a:solidFill>
                  <a:schemeClr val="tx1"/>
                </a:solidFill>
                <a:latin typeface="Arial Unicode MS" pitchFamily="34" charset="-128"/>
                <a:ea typeface="Arial Unicode MS" pitchFamily="34" charset="-128"/>
                <a:cs typeface="Arial Unicode MS" pitchFamily="34" charset="-128"/>
              </a:rPr>
              <a:t>“In suits at common law, where the value in controversy shall exceed twenty dollars, the right of trial by jury shall be preserved.”</a:t>
            </a:r>
          </a:p>
          <a:p>
            <a:pPr lvl="3">
              <a:buFont typeface="Arial" pitchFamily="34" charset="0"/>
              <a:buChar char="•"/>
            </a:pPr>
            <a:r>
              <a:rPr lang="en-US" sz="1600" dirty="0" smtClean="0">
                <a:solidFill>
                  <a:schemeClr val="tx1"/>
                </a:solidFill>
                <a:latin typeface="Arial Narrow" pitchFamily="34" charset="0"/>
                <a:ea typeface="Arial Unicode MS" pitchFamily="34" charset="-128"/>
                <a:cs typeface="Arial Unicode MS" pitchFamily="34" charset="-128"/>
              </a:rPr>
              <a:t>Amendment VII</a:t>
            </a:r>
            <a:endParaRPr lang="en-US" sz="1100" dirty="0" smtClean="0">
              <a:solidFill>
                <a:schemeClr val="tx1"/>
              </a:solidFill>
              <a:latin typeface="Arial Narrow" pitchFamily="34" charset="0"/>
              <a:ea typeface="Arial Unicode MS" pitchFamily="34" charset="-128"/>
              <a:cs typeface="Arial Unicode MS" pitchFamily="34" charset="-128"/>
            </a:endParaRPr>
          </a:p>
        </p:txBody>
      </p:sp>
      <p:sp>
        <p:nvSpPr>
          <p:cNvPr id="4" name="Title 3"/>
          <p:cNvSpPr>
            <a:spLocks noGrp="1"/>
          </p:cNvSpPr>
          <p:nvPr>
            <p:ph type="title"/>
          </p:nvPr>
        </p:nvSpPr>
        <p:spPr/>
        <p:txBody>
          <a:bodyPr>
            <a:normAutofit fontScale="90000"/>
          </a:bodyPr>
          <a:lstStyle/>
          <a:p>
            <a:r>
              <a:rPr lang="en-US" sz="3600" b="1" dirty="0" smtClean="0">
                <a:solidFill>
                  <a:schemeClr val="tx1"/>
                </a:solidFill>
              </a:rPr>
              <a:t>The United States Constitution says:</a:t>
            </a: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or who is…</a:t>
            </a:r>
            <a:endParaRPr lang="en-US" dirty="0"/>
          </a:p>
        </p:txBody>
      </p:sp>
      <p:sp>
        <p:nvSpPr>
          <p:cNvPr id="5" name="Content Placeholder 4"/>
          <p:cNvSpPr>
            <a:spLocks noGrp="1"/>
          </p:cNvSpPr>
          <p:nvPr>
            <p:ph sz="quarter" idx="2"/>
          </p:nvPr>
        </p:nvSpPr>
        <p:spPr/>
        <p:txBody>
          <a:bodyPr>
            <a:normAutofit/>
          </a:bodyPr>
          <a:lstStyle/>
          <a:p>
            <a:r>
              <a:rPr lang="en-US" sz="3200" dirty="0" smtClean="0"/>
              <a:t>An impartial </a:t>
            </a:r>
          </a:p>
          <a:p>
            <a:r>
              <a:rPr lang="en-US" sz="3200" dirty="0" smtClean="0"/>
              <a:t>Twelve person body </a:t>
            </a:r>
          </a:p>
          <a:p>
            <a:r>
              <a:rPr lang="en-US" sz="3200" dirty="0" smtClean="0"/>
              <a:t>Made up of defendant’s peers</a:t>
            </a:r>
          </a:p>
          <a:p>
            <a:r>
              <a:rPr lang="en-US" sz="3200" dirty="0" smtClean="0"/>
              <a:t>Which is the </a:t>
            </a:r>
            <a:r>
              <a:rPr lang="en-US" sz="3200" dirty="0" err="1" smtClean="0"/>
              <a:t>trier</a:t>
            </a:r>
            <a:r>
              <a:rPr lang="en-US" sz="3200" dirty="0" smtClean="0"/>
              <a:t> of fact</a:t>
            </a:r>
          </a:p>
          <a:p>
            <a:endParaRPr lang="en-US" dirty="0"/>
          </a:p>
        </p:txBody>
      </p:sp>
      <p:sp>
        <p:nvSpPr>
          <p:cNvPr id="6" name="Content Placeholder 5"/>
          <p:cNvSpPr>
            <a:spLocks noGrp="1"/>
          </p:cNvSpPr>
          <p:nvPr>
            <p:ph sz="quarter" idx="4"/>
          </p:nvPr>
        </p:nvSpPr>
        <p:spPr/>
        <p:txBody>
          <a:bodyPr>
            <a:normAutofit lnSpcReduction="10000"/>
          </a:bodyPr>
          <a:lstStyle/>
          <a:p>
            <a:r>
              <a:rPr lang="en-US" dirty="0" smtClean="0"/>
              <a:t>A citizen of the United States,</a:t>
            </a:r>
          </a:p>
          <a:p>
            <a:r>
              <a:rPr lang="en-US" dirty="0" smtClean="0"/>
              <a:t>Who is also a resident of the jurisdiction,</a:t>
            </a:r>
          </a:p>
          <a:p>
            <a:r>
              <a:rPr lang="en-US" dirty="0" smtClean="0"/>
              <a:t>Is at least 18 years old,</a:t>
            </a:r>
          </a:p>
          <a:p>
            <a:r>
              <a:rPr lang="en-US" dirty="0" smtClean="0"/>
              <a:t>And able to communicate in English</a:t>
            </a:r>
          </a:p>
          <a:p>
            <a:endParaRPr lang="en-US" dirty="0" smtClean="0"/>
          </a:p>
        </p:txBody>
      </p:sp>
      <p:sp>
        <p:nvSpPr>
          <p:cNvPr id="3" name="Text Placeholder 2"/>
          <p:cNvSpPr>
            <a:spLocks noGrp="1"/>
          </p:cNvSpPr>
          <p:nvPr>
            <p:ph type="body" sz="quarter" idx="1"/>
          </p:nvPr>
        </p:nvSpPr>
        <p:spPr/>
        <p:txBody>
          <a:bodyPr/>
          <a:lstStyle/>
          <a:p>
            <a:r>
              <a:rPr lang="en-US" dirty="0" smtClean="0"/>
              <a:t>A jury?</a:t>
            </a:r>
            <a:endParaRPr lang="en-US" dirty="0"/>
          </a:p>
        </p:txBody>
      </p:sp>
      <p:sp>
        <p:nvSpPr>
          <p:cNvPr id="4" name="Text Placeholder 3"/>
          <p:cNvSpPr>
            <a:spLocks noGrp="1"/>
          </p:cNvSpPr>
          <p:nvPr>
            <p:ph type="body" sz="quarter" idx="3"/>
          </p:nvPr>
        </p:nvSpPr>
        <p:spPr/>
        <p:txBody>
          <a:bodyPr/>
          <a:lstStyle/>
          <a:p>
            <a:r>
              <a:rPr lang="en-US" dirty="0" smtClean="0"/>
              <a:t>A jury member?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box(in)">
                                      <p:cBhvr>
                                        <p:cTn id="36" dur="500"/>
                                        <p:tgtEl>
                                          <p:spTgt spid="4">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additive="base">
                                        <p:cTn id="4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 calcmode="lin" valueType="num">
                                      <p:cBhvr additive="base">
                                        <p:cTn id="5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 calcmode="lin" valueType="num">
                                      <p:cBhvr additive="base">
                                        <p:cTn id="5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p:txBody>
          <a:bodyPr/>
          <a:lstStyle/>
          <a:p>
            <a:r>
              <a:rPr lang="en-US" dirty="0" smtClean="0"/>
              <a:t>What is the jury’s job?</a:t>
            </a:r>
            <a:endParaRPr lang="en-US" dirty="0"/>
          </a:p>
        </p:txBody>
      </p:sp>
      <p:sp>
        <p:nvSpPr>
          <p:cNvPr id="16" name="Content Placeholder 15"/>
          <p:cNvSpPr>
            <a:spLocks noGrp="1"/>
          </p:cNvSpPr>
          <p:nvPr>
            <p:ph sz="quarter" idx="1"/>
          </p:nvPr>
        </p:nvSpPr>
        <p:spPr/>
        <p:txBody>
          <a:bodyPr/>
          <a:lstStyle/>
          <a:p>
            <a:endParaRPr lang="en-US" dirty="0" smtClean="0"/>
          </a:p>
          <a:p>
            <a:r>
              <a:rPr lang="en-US" sz="4000" dirty="0" smtClean="0"/>
              <a:t>Hear/See</a:t>
            </a:r>
            <a:r>
              <a:rPr lang="en-US" sz="5400" dirty="0" smtClean="0"/>
              <a:t> </a:t>
            </a:r>
            <a:r>
              <a:rPr lang="en-US" sz="5400" u="sng" dirty="0" smtClean="0"/>
              <a:t>testimony</a:t>
            </a:r>
            <a:r>
              <a:rPr lang="en-US" sz="5400" dirty="0" smtClean="0"/>
              <a:t> </a:t>
            </a:r>
            <a:r>
              <a:rPr lang="en-US" sz="4000" dirty="0" smtClean="0"/>
              <a:t>and</a:t>
            </a:r>
            <a:r>
              <a:rPr lang="en-US" sz="5400" dirty="0" smtClean="0"/>
              <a:t> </a:t>
            </a:r>
            <a:r>
              <a:rPr lang="en-US" sz="5400" u="sng" dirty="0" smtClean="0"/>
              <a:t>evidence</a:t>
            </a:r>
            <a:r>
              <a:rPr lang="en-US" sz="5400" dirty="0" smtClean="0"/>
              <a:t> </a:t>
            </a:r>
            <a:r>
              <a:rPr lang="en-US" sz="4000" dirty="0" smtClean="0"/>
              <a:t>in a trial</a:t>
            </a:r>
            <a:r>
              <a:rPr lang="en-US" sz="5400" dirty="0" smtClean="0"/>
              <a:t>, </a:t>
            </a:r>
            <a:r>
              <a:rPr lang="en-US" sz="5400" u="sng" dirty="0" smtClean="0"/>
              <a:t>deliberate</a:t>
            </a:r>
            <a:r>
              <a:rPr lang="en-US" sz="5400" dirty="0" smtClean="0"/>
              <a:t> </a:t>
            </a:r>
            <a:r>
              <a:rPr lang="en-US" sz="4000" dirty="0" smtClean="0"/>
              <a:t>and</a:t>
            </a:r>
            <a:r>
              <a:rPr lang="en-US" sz="5400" dirty="0" smtClean="0"/>
              <a:t> </a:t>
            </a:r>
            <a:r>
              <a:rPr lang="en-US" sz="4000" dirty="0" smtClean="0"/>
              <a:t>render a </a:t>
            </a:r>
            <a:r>
              <a:rPr lang="en-US" sz="5400" u="sng" dirty="0" smtClean="0"/>
              <a:t>verdict</a:t>
            </a:r>
            <a:r>
              <a:rPr lang="en-US" sz="5400" dirty="0" smtClean="0"/>
              <a:t>. </a:t>
            </a:r>
          </a:p>
          <a:p>
            <a:endParaRPr lang="en-US" u="sng"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and when do jurors serve? </a:t>
            </a:r>
            <a:endParaRPr lang="en-US" dirty="0"/>
          </a:p>
        </p:txBody>
      </p:sp>
      <p:sp>
        <p:nvSpPr>
          <p:cNvPr id="3" name="Content Placeholder 2"/>
          <p:cNvSpPr>
            <a:spLocks noGrp="1"/>
          </p:cNvSpPr>
          <p:nvPr>
            <p:ph sz="quarter" idx="1"/>
          </p:nvPr>
        </p:nvSpPr>
        <p:spPr/>
        <p:txBody>
          <a:bodyPr/>
          <a:lstStyle/>
          <a:p>
            <a:pPr lvl="1"/>
            <a:r>
              <a:rPr lang="en-US" sz="3300" dirty="0" smtClean="0"/>
              <a:t>Potential jurors receive a </a:t>
            </a:r>
            <a:r>
              <a:rPr lang="en-US" sz="3300" u="sng" dirty="0" smtClean="0"/>
              <a:t>summons</a:t>
            </a:r>
            <a:r>
              <a:rPr lang="en-US" sz="3300" dirty="0" smtClean="0"/>
              <a:t> from the court and are entered into the </a:t>
            </a:r>
            <a:r>
              <a:rPr lang="en-US" sz="3300" u="sng" dirty="0" smtClean="0"/>
              <a:t>jury pool</a:t>
            </a:r>
            <a:r>
              <a:rPr lang="en-US" sz="3300" dirty="0" smtClean="0"/>
              <a:t>. </a:t>
            </a:r>
          </a:p>
          <a:p>
            <a:endParaRPr lang="en-US" sz="3600" dirty="0" smtClean="0"/>
          </a:p>
          <a:p>
            <a:pPr lvl="1"/>
            <a:r>
              <a:rPr lang="en-US" sz="3300" dirty="0" smtClean="0"/>
              <a:t>Selected jurors are then </a:t>
            </a:r>
            <a:r>
              <a:rPr lang="en-US" sz="3300" u="sng" dirty="0" smtClean="0"/>
              <a:t>empanelled</a:t>
            </a:r>
            <a:r>
              <a:rPr lang="en-US" sz="3300" dirty="0" smtClean="0"/>
              <a:t> to hear a case.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you be excused?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YES. </a:t>
            </a:r>
          </a:p>
          <a:p>
            <a:pPr lvl="1"/>
            <a:r>
              <a:rPr lang="en-US" dirty="0" smtClean="0"/>
              <a:t>Jurors may be excused if:</a:t>
            </a:r>
          </a:p>
          <a:p>
            <a:pPr lvl="2"/>
            <a:r>
              <a:rPr lang="en-US" dirty="0" smtClean="0"/>
              <a:t>Serving on jury duty poses an unusual hardship. </a:t>
            </a:r>
          </a:p>
          <a:p>
            <a:pPr lvl="2"/>
            <a:r>
              <a:rPr lang="en-US" dirty="0" smtClean="0"/>
              <a:t>An illness prevents you from doing a good job. </a:t>
            </a:r>
          </a:p>
          <a:p>
            <a:pPr lvl="2"/>
            <a:r>
              <a:rPr lang="en-US" dirty="0" smtClean="0"/>
              <a:t>A disability which the court cannot accommodate prevents you from serving</a:t>
            </a:r>
          </a:p>
          <a:p>
            <a:endParaRPr lang="en-US" dirty="0" smtClean="0"/>
          </a:p>
          <a:p>
            <a:r>
              <a:rPr lang="en-US" dirty="0" smtClean="0"/>
              <a:t>BUT…</a:t>
            </a:r>
          </a:p>
          <a:p>
            <a:pPr lvl="1"/>
            <a:r>
              <a:rPr lang="en-US" dirty="0" smtClean="0"/>
              <a:t>You must request to be excused.  A failure to appear when summoned is a misdemeanor.  </a:t>
            </a:r>
          </a:p>
          <a:p>
            <a:pPr lvl="2"/>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noAutofit/>
          </a:bodyPr>
          <a:lstStyle/>
          <a:p>
            <a:r>
              <a:rPr lang="en-US" sz="4800" dirty="0" smtClean="0"/>
              <a:t>“The truth” + “To speak”= “To speak the truth”</a:t>
            </a:r>
            <a:endParaRPr lang="en-US" sz="4800" dirty="0"/>
          </a:p>
        </p:txBody>
      </p:sp>
      <p:sp>
        <p:nvSpPr>
          <p:cNvPr id="2" name="Title 1"/>
          <p:cNvSpPr>
            <a:spLocks noGrp="1"/>
          </p:cNvSpPr>
          <p:nvPr>
            <p:ph type="title"/>
          </p:nvPr>
        </p:nvSpPr>
        <p:spPr/>
        <p:txBody>
          <a:bodyPr>
            <a:normAutofit/>
          </a:bodyPr>
          <a:lstStyle/>
          <a:p>
            <a:r>
              <a:rPr lang="en-US" dirty="0" smtClean="0"/>
              <a:t>VOIR DIRE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jurors are selected</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 attorneys ask jurors questions to discover biases of the jurors.  </a:t>
            </a:r>
          </a:p>
          <a:p>
            <a:endParaRPr lang="en-US" b="1" dirty="0" smtClean="0"/>
          </a:p>
          <a:p>
            <a:r>
              <a:rPr lang="en-US" b="1" dirty="0" smtClean="0"/>
              <a:t>Jurors may be removed:</a:t>
            </a:r>
          </a:p>
          <a:p>
            <a:endParaRPr lang="en-US" b="1" dirty="0" smtClean="0"/>
          </a:p>
          <a:p>
            <a:pPr lvl="1"/>
            <a:r>
              <a:rPr lang="en-US" b="1" dirty="0" smtClean="0"/>
              <a:t>For Cause-  </a:t>
            </a:r>
            <a:r>
              <a:rPr lang="en-US" dirty="0" smtClean="0"/>
              <a:t>If juror says or otherwise expresses a bias.</a:t>
            </a:r>
          </a:p>
          <a:p>
            <a:pPr lvl="1">
              <a:buNone/>
            </a:pPr>
            <a:endParaRPr lang="en-US" dirty="0" smtClean="0"/>
          </a:p>
          <a:p>
            <a:pPr lvl="1"/>
            <a:r>
              <a:rPr lang="en-US" b="1" dirty="0" smtClean="0"/>
              <a:t>Through Peremptory Challenge</a:t>
            </a:r>
            <a:r>
              <a:rPr lang="en-US" dirty="0" smtClean="0"/>
              <a:t> - No reason is required.  </a:t>
            </a:r>
          </a:p>
          <a:p>
            <a:pPr lvl="1"/>
            <a:endParaRPr lang="en-US" dirty="0" smtClean="0"/>
          </a:p>
          <a:p>
            <a:pPr lvl="2"/>
            <a:r>
              <a:rPr lang="en-US" dirty="0" smtClean="0"/>
              <a:t>However: Neither side is allowed to exercise a peremptory challenge based on the race or gender of a prospective juror. </a:t>
            </a:r>
            <a:r>
              <a:rPr lang="en-US" i="1" dirty="0" smtClean="0"/>
              <a:t>Batson v. Kentucky</a:t>
            </a:r>
            <a:r>
              <a:rPr lang="en-US" dirty="0" smtClean="0"/>
              <a:t>, 476 U.S. 79 (1986)</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 Selecting a jury	</a:t>
            </a:r>
            <a:endParaRPr lang="en-US" dirty="0"/>
          </a:p>
        </p:txBody>
      </p:sp>
      <p:sp>
        <p:nvSpPr>
          <p:cNvPr id="3" name="Content Placeholder 2"/>
          <p:cNvSpPr>
            <a:spLocks noGrp="1"/>
          </p:cNvSpPr>
          <p:nvPr>
            <p:ph sz="quarter" idx="1"/>
          </p:nvPr>
        </p:nvSpPr>
        <p:spPr/>
        <p:txBody>
          <a:bodyPr>
            <a:normAutofit/>
          </a:bodyPr>
          <a:lstStyle/>
          <a:p>
            <a:r>
              <a:rPr lang="en-US" dirty="0" smtClean="0"/>
              <a:t>Read through the scenario and facts of the case. </a:t>
            </a:r>
          </a:p>
          <a:p>
            <a:r>
              <a:rPr lang="en-US" dirty="0" smtClean="0"/>
              <a:t>Read through the potential </a:t>
            </a:r>
            <a:r>
              <a:rPr lang="en-US" dirty="0" smtClean="0"/>
              <a:t>jurors’ </a:t>
            </a:r>
            <a:r>
              <a:rPr lang="en-US" dirty="0" smtClean="0"/>
              <a:t>profiles. </a:t>
            </a:r>
          </a:p>
          <a:p>
            <a:r>
              <a:rPr lang="en-US" dirty="0" smtClean="0"/>
              <a:t>With a partner-</a:t>
            </a:r>
          </a:p>
          <a:p>
            <a:pPr lvl="1"/>
            <a:r>
              <a:rPr lang="en-US" dirty="0" smtClean="0"/>
              <a:t>Come up with five questions you would want to ask potential jurors as the attorney for each side of the case. </a:t>
            </a:r>
          </a:p>
          <a:p>
            <a:pPr lvl="1"/>
            <a:r>
              <a:rPr lang="en-US" dirty="0" smtClean="0"/>
              <a:t>Make a list of the jurors you would want to challenge and why.  </a:t>
            </a:r>
          </a:p>
          <a:p>
            <a:pPr lvl="2"/>
            <a:r>
              <a:rPr lang="en-US" dirty="0" smtClean="0"/>
              <a:t>Remember: You must leave 14 jurors.  (12 jurors and 2 alternates)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211</TotalTime>
  <Words>827</Words>
  <Application>Microsoft Office PowerPoint</Application>
  <PresentationFormat>On-screen Show (4:3)</PresentationFormat>
  <Paragraphs>85</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JURY DUTY</vt:lpstr>
      <vt:lpstr>The United States Constitution says:  </vt:lpstr>
      <vt:lpstr>What or who is…</vt:lpstr>
      <vt:lpstr>What is the jury’s job?</vt:lpstr>
      <vt:lpstr>How and when do jurors serve? </vt:lpstr>
      <vt:lpstr>Can you be excused? </vt:lpstr>
      <vt:lpstr>VOIR DIRE</vt:lpstr>
      <vt:lpstr>How jurors are selected</vt:lpstr>
      <vt:lpstr>Activity - Selecting a jury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JURY DUTY</dc:title>
  <dc:creator>Margo</dc:creator>
  <cp:lastModifiedBy>Julia Gold</cp:lastModifiedBy>
  <cp:revision>35</cp:revision>
  <dcterms:created xsi:type="dcterms:W3CDTF">2011-03-02T05:24:28Z</dcterms:created>
  <dcterms:modified xsi:type="dcterms:W3CDTF">2011-05-31T16:20:57Z</dcterms:modified>
</cp:coreProperties>
</file>