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8" r:id="rId6"/>
    <p:sldId id="27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80" autoAdjust="0"/>
  </p:normalViewPr>
  <p:slideViewPr>
    <p:cSldViewPr>
      <p:cViewPr varScale="1">
        <p:scale>
          <a:sx n="96" d="100"/>
          <a:sy n="96" d="100"/>
        </p:scale>
        <p:origin x="86" y="12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43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Debate on the Existence of God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B1BE-3DB4-4AA8-900D-AAB0CE14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Evil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77D05A-C4B6-4FFC-9BE2-68D7DCB78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28800"/>
            <a:ext cx="7391400" cy="33527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CAA85-9073-48D4-91F8-0EDAA45115F7}"/>
              </a:ext>
            </a:extLst>
          </p:cNvPr>
          <p:cNvSpPr txBox="1"/>
          <p:nvPr/>
        </p:nvSpPr>
        <p:spPr>
          <a:xfrm>
            <a:off x="9294812" y="12192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/>
              <a:t>It is the philosophical question to why evil persists in the world, if in fact God is all powerful and knowing. </a:t>
            </a:r>
          </a:p>
        </p:txBody>
      </p:sp>
    </p:spTree>
    <p:extLst>
      <p:ext uri="{BB962C8B-B14F-4D97-AF65-F5344CB8AC3E}">
        <p14:creationId xmlns:p14="http://schemas.microsoft.com/office/powerpoint/2010/main" val="41728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59C7F-A580-4C64-88C9-8707969B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and Reason- Can it be reconciled, or not?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0E198A-EB0B-4011-9E3B-F7A112759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57400"/>
            <a:ext cx="4191000" cy="33528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990666-629C-4828-90B6-74F2EE17B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48" y="2057400"/>
            <a:ext cx="4699000" cy="3352800"/>
          </a:xfrm>
        </p:spPr>
      </p:pic>
    </p:spTree>
    <p:extLst>
      <p:ext uri="{BB962C8B-B14F-4D97-AF65-F5344CB8AC3E}">
        <p14:creationId xmlns:p14="http://schemas.microsoft.com/office/powerpoint/2010/main" val="39308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30E292-279C-42CB-BBF0-EF8AE207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positions to research in while preparing your debate.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78AD2-5319-4693-8713-524FEF85D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Theists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4FBCB7-8424-4352-B50E-CB3A39320F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Dr. William Lane Craig </a:t>
            </a:r>
          </a:p>
          <a:p>
            <a:r>
              <a:rPr lang="en-US" dirty="0"/>
              <a:t>Ravi Zacharias </a:t>
            </a:r>
          </a:p>
          <a:p>
            <a:r>
              <a:rPr lang="en-US" dirty="0"/>
              <a:t>Dr. John Lennox</a:t>
            </a:r>
          </a:p>
          <a:p>
            <a:r>
              <a:rPr lang="en-US" dirty="0"/>
              <a:t>Lee Strobel </a:t>
            </a:r>
          </a:p>
          <a:p>
            <a:r>
              <a:rPr lang="en-US" dirty="0"/>
              <a:t>Dr. Frank Turek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977B21-4182-4B5A-989B-137A27AAD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/>
              <a:t>Atheists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9052F-3957-4201-B291-F8F7C588F9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Christopher Hitchens </a:t>
            </a:r>
          </a:p>
          <a:p>
            <a:r>
              <a:rPr lang="en-US" dirty="0"/>
              <a:t>Dr. Richard Dawkins </a:t>
            </a:r>
          </a:p>
          <a:p>
            <a:r>
              <a:rPr lang="en-US" dirty="0"/>
              <a:t>Dr. Sam Harris </a:t>
            </a:r>
          </a:p>
          <a:p>
            <a:r>
              <a:rPr lang="en-US" dirty="0"/>
              <a:t>Dr. Daniel Dennett</a:t>
            </a:r>
          </a:p>
          <a:p>
            <a:r>
              <a:rPr lang="en-US" dirty="0"/>
              <a:t>Bertrand Russell </a:t>
            </a:r>
          </a:p>
        </p:txBody>
      </p:sp>
    </p:spTree>
    <p:extLst>
      <p:ext uri="{BB962C8B-B14F-4D97-AF65-F5344CB8AC3E}">
        <p14:creationId xmlns:p14="http://schemas.microsoft.com/office/powerpoint/2010/main" val="28813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69DF22-86B9-43B9-B98C-EE107AA6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Ground Rules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8B5C06-EE8D-486E-B2DF-64D94C2B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will be respectful of different viewpoints. </a:t>
            </a:r>
          </a:p>
          <a:p>
            <a:r>
              <a:rPr lang="en-US" sz="3600" dirty="0"/>
              <a:t>We will follow the decorum of the debate. The entire class will be able to express their thoughts after it is over. </a:t>
            </a:r>
          </a:p>
          <a:p>
            <a:r>
              <a:rPr lang="en-US" sz="3600" dirty="0"/>
              <a:t>The moderator will be neutral throughout the process and help both sides equally during the preparation portion. </a:t>
            </a:r>
          </a:p>
        </p:txBody>
      </p:sp>
    </p:spTree>
    <p:extLst>
      <p:ext uri="{BB962C8B-B14F-4D97-AF65-F5344CB8AC3E}">
        <p14:creationId xmlns:p14="http://schemas.microsoft.com/office/powerpoint/2010/main" val="20234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7B01-ACE1-4213-B026-F122A20F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Journal Entry: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EF392-D008-49FF-AB7B-18A7DC02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Present philosophical arguments for and against the existence of God. State your assertion on the question of God’s existence and provide the rationale for your beliefs.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FEF0-F4DC-4336-BC58-01E7E28F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the definition of Metaphysics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5727-CCE2-4D74-B81A-1517AD662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752600"/>
            <a:ext cx="4700016" cy="4419600"/>
          </a:xfrm>
        </p:spPr>
        <p:txBody>
          <a:bodyPr>
            <a:normAutofit/>
          </a:bodyPr>
          <a:lstStyle/>
          <a:p>
            <a:r>
              <a:rPr lang="en-US" sz="2800" dirty="0"/>
              <a:t>The branch of philosophy concerned with the study of the nature of being and beings, existence, time and space, and causality</a:t>
            </a:r>
          </a:p>
          <a:p>
            <a:r>
              <a:rPr lang="en-US" sz="2800" dirty="0"/>
              <a:t>How God fits into this? A philosophical question that must be asked.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E5804E-8C3D-46EE-BE46-C96B229CDE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2" y="1752600"/>
            <a:ext cx="5232399" cy="4114800"/>
          </a:xfrm>
        </p:spPr>
      </p:pic>
    </p:spTree>
    <p:extLst>
      <p:ext uri="{BB962C8B-B14F-4D97-AF65-F5344CB8AC3E}">
        <p14:creationId xmlns:p14="http://schemas.microsoft.com/office/powerpoint/2010/main" val="37229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of the Debate- Self-identified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FA30F-42E5-4785-A05F-4EBABA6AD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Theists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37D598-5B43-47C2-8B71-9B5D4A694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580283"/>
            <a:ext cx="4146637" cy="352782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A3D83-174D-425F-8EBF-AA33F986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Atheists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E1786B-BB5B-4595-BDF5-541D19D20E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580283"/>
            <a:ext cx="4703763" cy="3527822"/>
          </a:xfr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F412A4-34AD-4C5A-8246-E71A66C2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Undecided/Unsure will be the judges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48F8859-B780-45A5-B7C7-E25F23854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9313"/>
              </p:ext>
            </p:extLst>
          </p:nvPr>
        </p:nvGraphicFramePr>
        <p:xfrm>
          <a:off x="1370012" y="1687735"/>
          <a:ext cx="8229600" cy="4633218"/>
        </p:xfrm>
        <a:graphic>
          <a:graphicData uri="http://schemas.openxmlformats.org/drawingml/2006/table">
            <a:tbl>
              <a:tblPr/>
              <a:tblGrid>
                <a:gridCol w="2005350">
                  <a:extLst>
                    <a:ext uri="{9D8B030D-6E8A-4147-A177-3AD203B41FA5}">
                      <a16:colId xmlns:a16="http://schemas.microsoft.com/office/drawing/2014/main" val="1819754177"/>
                    </a:ext>
                  </a:extLst>
                </a:gridCol>
                <a:gridCol w="1490689">
                  <a:extLst>
                    <a:ext uri="{9D8B030D-6E8A-4147-A177-3AD203B41FA5}">
                      <a16:colId xmlns:a16="http://schemas.microsoft.com/office/drawing/2014/main" val="498316106"/>
                    </a:ext>
                  </a:extLst>
                </a:gridCol>
                <a:gridCol w="1490689">
                  <a:extLst>
                    <a:ext uri="{9D8B030D-6E8A-4147-A177-3AD203B41FA5}">
                      <a16:colId xmlns:a16="http://schemas.microsoft.com/office/drawing/2014/main" val="1025061397"/>
                    </a:ext>
                  </a:extLst>
                </a:gridCol>
                <a:gridCol w="1490689">
                  <a:extLst>
                    <a:ext uri="{9D8B030D-6E8A-4147-A177-3AD203B41FA5}">
                      <a16:colId xmlns:a16="http://schemas.microsoft.com/office/drawing/2014/main" val="2883523143"/>
                    </a:ext>
                  </a:extLst>
                </a:gridCol>
                <a:gridCol w="1752183">
                  <a:extLst>
                    <a:ext uri="{9D8B030D-6E8A-4147-A177-3AD203B41FA5}">
                      <a16:colId xmlns:a16="http://schemas.microsoft.com/office/drawing/2014/main" val="3395808736"/>
                    </a:ext>
                  </a:extLst>
                </a:gridCol>
              </a:tblGrid>
              <a:tr h="167889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Levels of Performance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16833"/>
                  </a:ext>
                </a:extLst>
              </a:tr>
              <a:tr h="167889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16566"/>
                  </a:ext>
                </a:extLst>
              </a:tr>
              <a:tr h="52741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 Organization and Clarity: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viewpoints and responses are outlined both clearly and orderly.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Unclear in most parts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Clear in some parts but not over all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Mostly clear and orderly in all parts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Completely clear and orderly presentation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84432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Use of Arguments: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reasons are given to support viewpoint.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Few or no relevant reasons given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Some relevant reasons given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Many reasons given: fairly relevant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Most relevant reasons given in support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394830"/>
                  </a:ext>
                </a:extLst>
              </a:tr>
              <a:tr h="52741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 Use of Examples and Facts: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examples and facts are given to support reasons, with references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Few or no relevant supporting examples/facts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Some relevant examples/facts given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Many examples/facts given: fairly relevant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Most relevant supporting examples and facts given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46784"/>
                  </a:ext>
                </a:extLst>
              </a:tr>
              <a:tr h="450696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 Use of Rebuttal: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arguments made by the other teams are responded to and dealt with effectively.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effective counter-arguments made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Few effective counter-arguments made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Some effective counter-arguments made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Many effective counter-arguments made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430551"/>
                  </a:ext>
                </a:extLst>
              </a:tr>
              <a:tr h="604124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 Presentation Style: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tone of voice, use of gestures, and level of enthusiasm are convincing to audience.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Few style features were used; not convincingly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Few style features were used but they were used convincingly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All style features were used, most convincingly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All style features were used convincingly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47" marR="54447" marT="54447" marB="54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17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7CDD-FA8E-4092-975D-AABE0038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 of the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8B54-C497-4467-95DD-F95B6272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990600"/>
            <a:ext cx="9601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Affirmative team (God Exists) presents arguments in support of their position 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Opposing team (God does not exist) presents arguments opposing the resolution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Affirmative team presents further arguments in support of the resolution, identifies areas of conflict, and answers questions that may have been raised by the opposition speaker. 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Opposing team presents further arguments against the resolution, identifies further areas of conflict, and answers questions that may have been raised by the previous affirmative speaker.</a:t>
            </a:r>
          </a:p>
          <a:p>
            <a:pPr marL="0" indent="0">
              <a:buNone/>
            </a:pPr>
            <a:r>
              <a:rPr lang="en-US" sz="1600" b="1" u="sng" dirty="0"/>
              <a:t>5 MINUTES</a:t>
            </a:r>
            <a:r>
              <a:rPr lang="en-US" sz="1600" b="1" dirty="0"/>
              <a:t>: Short recess for teams to prepare their rebuttals. Teams will assist speakers in this endeavor. 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Opposing team begins with the rebuttal, attempting to defend the opposing arguments and to defeat the supporting arguments without adding any new information. 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First rebuttal of the affirmative team </a:t>
            </a:r>
          </a:p>
          <a:p>
            <a:pPr marL="0" indent="0">
              <a:buNone/>
            </a:pPr>
            <a:r>
              <a:rPr lang="en-US" sz="1600" b="1" u="sng" dirty="0"/>
              <a:t>5 MINUTES: </a:t>
            </a:r>
            <a:r>
              <a:rPr lang="en-US" sz="1600" b="1" dirty="0"/>
              <a:t>Each team gets a second rebuttal for closing statements with the affirmative team having the last opportunity to speak.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There cannot be any interruptions. Speakers must wait their turns. Rules of decorum will be maintained by the moderator, who will remain neutral throughout the debate. </a:t>
            </a:r>
          </a:p>
        </p:txBody>
      </p:sp>
    </p:spTree>
    <p:extLst>
      <p:ext uri="{BB962C8B-B14F-4D97-AF65-F5344CB8AC3E}">
        <p14:creationId xmlns:p14="http://schemas.microsoft.com/office/powerpoint/2010/main" val="9218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7396-1910-4FFE-A0AB-BA9373C2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>
                <a:solidFill>
                  <a:srgbClr val="C00000"/>
                </a:solidFill>
              </a:rPr>
              <a:t>Five areas we will all investigate: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7B43F-CD34-4CA6-9386-5A493B43F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4400" dirty="0"/>
              <a:t>Argument from Design </a:t>
            </a:r>
          </a:p>
          <a:p>
            <a:pPr marL="457200" indent="-457200">
              <a:buAutoNum type="arabicParenR"/>
            </a:pPr>
            <a:r>
              <a:rPr lang="en-US" sz="4400" dirty="0"/>
              <a:t>Cosmological Argument </a:t>
            </a:r>
          </a:p>
          <a:p>
            <a:pPr marL="457200" indent="-457200">
              <a:buAutoNum type="arabicParenR"/>
            </a:pPr>
            <a:r>
              <a:rPr lang="en-US" sz="4400" dirty="0"/>
              <a:t>Ontological Argument </a:t>
            </a:r>
          </a:p>
          <a:p>
            <a:pPr marL="457200" indent="-457200">
              <a:buAutoNum type="arabicParenR"/>
            </a:pPr>
            <a:r>
              <a:rPr lang="en-US" sz="4400" dirty="0"/>
              <a:t>Problem of Evil </a:t>
            </a:r>
          </a:p>
          <a:p>
            <a:pPr marL="457200" indent="-457200">
              <a:buAutoNum type="arabicParenR"/>
            </a:pPr>
            <a:r>
              <a:rPr lang="en-US" sz="4400" dirty="0"/>
              <a:t>Faith and Reason- How they relate? </a:t>
            </a:r>
          </a:p>
        </p:txBody>
      </p:sp>
    </p:spTree>
    <p:extLst>
      <p:ext uri="{BB962C8B-B14F-4D97-AF65-F5344CB8AC3E}">
        <p14:creationId xmlns:p14="http://schemas.microsoft.com/office/powerpoint/2010/main" val="20088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3D9329-6B8F-4B34-82D0-F91F5192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from Design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688411-91D2-43E2-AD0C-1212EF99F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057400"/>
            <a:ext cx="4095017" cy="35052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92DF08-5186-45C2-BA90-9B9BF627A0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Also known as the, “Paley’s Watchmaker” analogy </a:t>
            </a:r>
          </a:p>
          <a:p>
            <a:r>
              <a:rPr lang="en-US" dirty="0"/>
              <a:t>Argues for the existence of God or, more generally, for an intelligent creator, based on perceived evidence of deliberate design in the natural world.</a:t>
            </a:r>
          </a:p>
          <a:p>
            <a:r>
              <a:rPr lang="en-US" dirty="0"/>
              <a:t>Essentially, it’s the notion that the world of today couldn’t happen by random happenstance. </a:t>
            </a:r>
          </a:p>
        </p:txBody>
      </p:sp>
    </p:spTree>
    <p:extLst>
      <p:ext uri="{BB962C8B-B14F-4D97-AF65-F5344CB8AC3E}">
        <p14:creationId xmlns:p14="http://schemas.microsoft.com/office/powerpoint/2010/main" val="1740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ADC1-2BFF-44C2-B871-9351C1E3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Cosmological Argument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3EA6D6-6B94-4291-A943-D0ADD7F9AF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905000"/>
            <a:ext cx="4572000" cy="3429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9AA9-D924-4388-950A-7C124C4FCA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be traced to Aquinas. He wrote Summa Theologica from 1265-1274 and put fourth this argument. </a:t>
            </a:r>
          </a:p>
          <a:p>
            <a:r>
              <a:rPr lang="en-US" dirty="0"/>
              <a:t>The Cosmological Argument or First Cause Argument is a philosophical argument for the existence of God which explains that everything has a cause, that there must have been a first cause, and that this first cause was itself uncaused.</a:t>
            </a:r>
          </a:p>
        </p:txBody>
      </p:sp>
    </p:spTree>
    <p:extLst>
      <p:ext uri="{BB962C8B-B14F-4D97-AF65-F5344CB8AC3E}">
        <p14:creationId xmlns:p14="http://schemas.microsoft.com/office/powerpoint/2010/main" val="18737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3B28-D7B5-437A-B278-650DA6A1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Ontological Argument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94095A-5AA7-4865-9914-DE838A980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161580"/>
            <a:ext cx="4700587" cy="35254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9DFE7-D7F8-4CD0-B96A-A71A1B81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035" y="1676400"/>
            <a:ext cx="4700016" cy="4495801"/>
          </a:xfrm>
        </p:spPr>
        <p:txBody>
          <a:bodyPr>
            <a:noAutofit/>
          </a:bodyPr>
          <a:lstStyle/>
          <a:p>
            <a:r>
              <a:rPr lang="en-US" sz="1400" dirty="0"/>
              <a:t>Founded by </a:t>
            </a:r>
            <a:r>
              <a:rPr lang="en-US" sz="1400" b="1" u="sng" dirty="0">
                <a:solidFill>
                  <a:schemeClr val="tx2"/>
                </a:solidFill>
              </a:rPr>
              <a:t>Saint Anselm </a:t>
            </a:r>
            <a:r>
              <a:rPr lang="en-US" sz="1400" dirty="0"/>
              <a:t>in the 11</a:t>
            </a:r>
            <a:r>
              <a:rPr lang="en-US" sz="1400" baseline="30000" dirty="0"/>
              <a:t>th</a:t>
            </a:r>
            <a:r>
              <a:rPr lang="en-US" sz="1400" dirty="0"/>
              <a:t> Century</a:t>
            </a:r>
          </a:p>
          <a:p>
            <a:r>
              <a:rPr lang="en-US" sz="1400" dirty="0"/>
              <a:t>It is a conceptual truth that God is a being than which none greater can be imagined.</a:t>
            </a:r>
          </a:p>
          <a:p>
            <a:r>
              <a:rPr lang="en-US" sz="1400" dirty="0"/>
              <a:t>God exists as an idea in the mind.</a:t>
            </a:r>
          </a:p>
          <a:p>
            <a:r>
              <a:rPr lang="en-US" sz="1400" dirty="0"/>
              <a:t>A being that exists as an idea in the mind and in reality is, other things being equal, greater than a being that exists only as an idea in the mind.</a:t>
            </a:r>
          </a:p>
          <a:p>
            <a:r>
              <a:rPr lang="en-US" sz="1400" dirty="0"/>
              <a:t>Thus, if God exists only as an idea in the mind, then we can imagine something that is greater than God (that is, a greatest possible being that does exist).</a:t>
            </a:r>
          </a:p>
          <a:p>
            <a:r>
              <a:rPr lang="en-US" sz="1400" dirty="0"/>
              <a:t>But we cannot imagine something that is greater than God (for it is a contradiction to suppose that we can imagine a being greater than the greatest possible being that can be imagined.)</a:t>
            </a:r>
          </a:p>
          <a:p>
            <a:r>
              <a:rPr lang="en-US" sz="1400" dirty="0"/>
              <a:t>Therefore, God exists.</a:t>
            </a:r>
          </a:p>
        </p:txBody>
      </p:sp>
    </p:spTree>
    <p:extLst>
      <p:ext uri="{BB962C8B-B14F-4D97-AF65-F5344CB8AC3E}">
        <p14:creationId xmlns:p14="http://schemas.microsoft.com/office/powerpoint/2010/main" val="26514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78</TotalTime>
  <Words>952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</vt:lpstr>
      <vt:lpstr>Euphemia</vt:lpstr>
      <vt:lpstr>Verdana</vt:lpstr>
      <vt:lpstr>Serenity 16x9</vt:lpstr>
      <vt:lpstr>Lesson 43</vt:lpstr>
      <vt:lpstr>Reminder of the definition of Metaphysics</vt:lpstr>
      <vt:lpstr>Two sides of the Debate- Self-identified </vt:lpstr>
      <vt:lpstr>Undecided/Unsure will be the judges </vt:lpstr>
      <vt:lpstr>Format of the Debate</vt:lpstr>
      <vt:lpstr>Five areas we will all investigate: </vt:lpstr>
      <vt:lpstr>Argument from Design </vt:lpstr>
      <vt:lpstr>Cosmological Argument </vt:lpstr>
      <vt:lpstr>Ontological Argument </vt:lpstr>
      <vt:lpstr>Problem of Evil </vt:lpstr>
      <vt:lpstr>Faith and Reason- Can it be reconciled, or not? </vt:lpstr>
      <vt:lpstr>People’s positions to research in while preparing your debate. </vt:lpstr>
      <vt:lpstr>Ground Rules </vt:lpstr>
      <vt:lpstr>Journal Entry: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43</dc:title>
  <dc:creator>Anthony Salciccioli</dc:creator>
  <cp:lastModifiedBy>Anthony Salciccioli</cp:lastModifiedBy>
  <cp:revision>11</cp:revision>
  <dcterms:created xsi:type="dcterms:W3CDTF">2019-05-19T20:16:09Z</dcterms:created>
  <dcterms:modified xsi:type="dcterms:W3CDTF">2019-07-04T17:48:16Z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