
<file path=[Content_Types].xml><?xml version="1.0" encoding="utf-8"?>
<Types xmlns="http://schemas.openxmlformats.org/package/2006/content-types">
  <Default Extension="png" ContentType="image/png"/>
  <Default Extension="jfif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829675"/>
            <a:ext cx="2971799" cy="465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6465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09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6605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498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3997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899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7680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958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194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499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4560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73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292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16425"/>
            <a:ext cx="5486399" cy="41830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971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53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220px-Rolandfeal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3148553"/>
            <a:ext cx="7772400" cy="8973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5400" b="1" i="0" u="none" strike="noStrike" cap="none">
                <a:solidFill>
                  <a:srgbClr val="FFFF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Day 54: Medieval Europe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371600" y="4289195"/>
            <a:ext cx="6400800" cy="12820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Arial"/>
              <a:buNone/>
            </a:pPr>
            <a:r>
              <a:rPr lang="en-US" sz="4400" b="1" i="0" u="none" strike="noStrike" cap="none">
                <a:solidFill>
                  <a:srgbClr val="FFC0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FEUDALISM: The Government of the Middle 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modern feudal contribution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Troubadours- These were musical and comedic performers that spread music and entertainment throughout feudal times.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2" y="3423255"/>
            <a:ext cx="2734166" cy="2911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3254"/>
            <a:ext cx="3733014" cy="291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1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accent1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 Obligations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95261" y="1517650"/>
            <a:ext cx="4303712" cy="658812"/>
          </a:xfrm>
          <a:prstGeom prst="rect">
            <a:avLst/>
          </a:prstGeom>
          <a:noFill/>
          <a:ln w="9525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Footlight MT Light" panose="0204060206030A020304" pitchFamily="18" charset="0"/>
                <a:sym typeface="Calibri"/>
              </a:rPr>
              <a:t>Knights Obligation to Lord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07962" y="2174875"/>
            <a:ext cx="4289425" cy="3951286"/>
          </a:xfrm>
          <a:prstGeom prst="rect">
            <a:avLst/>
          </a:prstGeom>
          <a:noFill/>
          <a:ln w="38100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Provide military service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Remain loyal and faithful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Give money on special occasions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638675" y="1530350"/>
            <a:ext cx="4365624" cy="652462"/>
          </a:xfrm>
          <a:prstGeom prst="rect">
            <a:avLst/>
          </a:prstGeom>
          <a:noFill/>
          <a:ln w="9525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3"/>
                </a:solidFill>
                <a:latin typeface="Footlight MT Light" panose="0204060206030A020304" pitchFamily="18" charset="0"/>
                <a:sym typeface="Calibri"/>
              </a:rPr>
              <a:t>Lord’s Obligation to Knights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645025" y="2174875"/>
            <a:ext cx="4354511" cy="3951286"/>
          </a:xfrm>
          <a:prstGeom prst="rect">
            <a:avLst/>
          </a:prstGeom>
          <a:noFill/>
          <a:ln w="28575" cap="flat" cmpd="sng">
            <a:solidFill>
              <a:srgbClr val="558ED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rgbClr val="FFFFFF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Give Land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rgbClr val="FFFFFF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Protect from attack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600" b="0" i="0">
                <a:solidFill>
                  <a:srgbClr val="FFFFFF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Resolve disputes between knights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Constructing the Pyramid Feudal Power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438400" y="5638800"/>
            <a:ext cx="4419599" cy="76200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 strike="noStrike" cap="none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SERFS/PEASANTS</a:t>
            </a:r>
            <a:endParaRPr lang="en-US" sz="18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5851525" y="20685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071811" y="2057400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59543" y="464343"/>
            <a:ext cx="9053511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chemeClr val="bg2">
                    <a:lumMod val="60000"/>
                    <a:lumOff val="4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Constructing the Pyramid of Feudal Power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bg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bg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2895600" y="4191000"/>
            <a:ext cx="3581399" cy="685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LESSER NOBLES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(KNIGHTS)</a:t>
            </a:r>
          </a:p>
        </p:txBody>
      </p:sp>
      <p:cxnSp>
        <p:nvCxnSpPr>
          <p:cNvPr id="165" name="Shape 165"/>
          <p:cNvCxnSpPr/>
          <p:nvPr/>
        </p:nvCxnSpPr>
        <p:spPr>
          <a:xfrm rot="10560000" flipH="1">
            <a:off x="2819400" y="4952999"/>
            <a:ext cx="457199" cy="6857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66" name="Shape 166"/>
          <p:cNvCxnSpPr/>
          <p:nvPr/>
        </p:nvCxnSpPr>
        <p:spPr>
          <a:xfrm rot="180000">
            <a:off x="6019799" y="4876800"/>
            <a:ext cx="457200" cy="7619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67" name="Shape 167"/>
          <p:cNvSpPr txBox="1"/>
          <p:nvPr/>
        </p:nvSpPr>
        <p:spPr>
          <a:xfrm>
            <a:off x="1676400" y="5151437"/>
            <a:ext cx="787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LABOR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6477000" y="5151437"/>
            <a:ext cx="12890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438400" y="5638800"/>
            <a:ext cx="4419599" cy="76200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SERFS/PEASANTS</a:t>
            </a:r>
            <a:endParaRPr lang="en-US" sz="1800" b="0" i="0" u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5851525" y="2068511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3071811" y="2057400"/>
            <a:ext cx="1841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60336" y="457200"/>
            <a:ext cx="8890000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000" b="1" i="0" u="none" strike="noStrike" cap="none">
                <a:solidFill>
                  <a:srgbClr val="FFFF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Constructing the Pyramid of Feudal Power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2895600" y="4191000"/>
            <a:ext cx="3581399" cy="685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LESSER NOBLES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(KNIGHTS)</a:t>
            </a:r>
          </a:p>
        </p:txBody>
      </p:sp>
      <p:cxnSp>
        <p:nvCxnSpPr>
          <p:cNvPr id="180" name="Shape 180"/>
          <p:cNvCxnSpPr/>
          <p:nvPr/>
        </p:nvCxnSpPr>
        <p:spPr>
          <a:xfrm rot="10560000" flipH="1">
            <a:off x="2819400" y="4952999"/>
            <a:ext cx="457199" cy="6857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1" name="Shape 181"/>
          <p:cNvCxnSpPr/>
          <p:nvPr/>
        </p:nvCxnSpPr>
        <p:spPr>
          <a:xfrm rot="180000">
            <a:off x="6019799" y="4876800"/>
            <a:ext cx="457200" cy="7619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2" name="Shape 182"/>
          <p:cNvSpPr txBox="1"/>
          <p:nvPr/>
        </p:nvSpPr>
        <p:spPr>
          <a:xfrm>
            <a:off x="1676400" y="5151437"/>
            <a:ext cx="787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LABOR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6477000" y="5151437"/>
            <a:ext cx="12890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3352800" y="2819400"/>
            <a:ext cx="2743199" cy="685799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NOBLES</a:t>
            </a:r>
          </a:p>
        </p:txBody>
      </p:sp>
      <p:cxnSp>
        <p:nvCxnSpPr>
          <p:cNvPr id="185" name="Shape 185"/>
          <p:cNvCxnSpPr/>
          <p:nvPr/>
        </p:nvCxnSpPr>
        <p:spPr>
          <a:xfrm rot="10620000" flipH="1">
            <a:off x="3505200" y="3505199"/>
            <a:ext cx="304800" cy="60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86" name="Shape 186"/>
          <p:cNvCxnSpPr/>
          <p:nvPr/>
        </p:nvCxnSpPr>
        <p:spPr>
          <a:xfrm rot="-240000">
            <a:off x="5486399" y="3505199"/>
            <a:ext cx="304799" cy="6857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87" name="Shape 187"/>
          <p:cNvSpPr txBox="1"/>
          <p:nvPr/>
        </p:nvSpPr>
        <p:spPr>
          <a:xfrm>
            <a:off x="2463800" y="5650241"/>
            <a:ext cx="4419599" cy="76200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SERFS/PEASANTS </a:t>
            </a:r>
            <a:endParaRPr lang="en-US" sz="1800" b="0" i="0" u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6400800" y="3429000"/>
            <a:ext cx="128904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LAND 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371600" y="3505200"/>
            <a:ext cx="1836737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LOYALTY AND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MILITARY SERVICE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0" y="457200"/>
            <a:ext cx="8880475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3600" b="1" i="0" u="none" strike="noStrike" cap="none">
                <a:solidFill>
                  <a:srgbClr val="FFC0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Constructing the Pyramid of Feudal Power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371600" y="2057400"/>
            <a:ext cx="60960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2895600" y="4191000"/>
            <a:ext cx="3581399" cy="6857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LESSER NOBLES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(KNIGHTS)</a:t>
            </a:r>
          </a:p>
        </p:txBody>
      </p:sp>
      <p:cxnSp>
        <p:nvCxnSpPr>
          <p:cNvPr id="198" name="Shape 198"/>
          <p:cNvCxnSpPr/>
          <p:nvPr/>
        </p:nvCxnSpPr>
        <p:spPr>
          <a:xfrm rot="10560000" flipH="1">
            <a:off x="2819400" y="4952999"/>
            <a:ext cx="457199" cy="6857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199" name="Shape 199"/>
          <p:cNvCxnSpPr/>
          <p:nvPr/>
        </p:nvCxnSpPr>
        <p:spPr>
          <a:xfrm rot="180000">
            <a:off x="6019799" y="4876800"/>
            <a:ext cx="457200" cy="7619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0" name="Shape 200"/>
          <p:cNvSpPr txBox="1"/>
          <p:nvPr/>
        </p:nvSpPr>
        <p:spPr>
          <a:xfrm>
            <a:off x="1676400" y="5151437"/>
            <a:ext cx="787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LABOR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6477000" y="5151437"/>
            <a:ext cx="128904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3352800" y="2819400"/>
            <a:ext cx="2743199" cy="685799"/>
          </a:xfrm>
          <a:prstGeom prst="rect">
            <a:avLst/>
          </a:prstGeom>
          <a:solidFill>
            <a:srgbClr val="FFCC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POWERFUL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NOBLES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886200" y="1524000"/>
            <a:ext cx="1447800" cy="533399"/>
          </a:xfrm>
          <a:prstGeom prst="rect">
            <a:avLst/>
          </a:prstGeom>
          <a:solidFill>
            <a:srgbClr val="FF66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KING</a:t>
            </a:r>
          </a:p>
        </p:txBody>
      </p:sp>
      <p:cxnSp>
        <p:nvCxnSpPr>
          <p:cNvPr id="204" name="Shape 204"/>
          <p:cNvCxnSpPr/>
          <p:nvPr/>
        </p:nvCxnSpPr>
        <p:spPr>
          <a:xfrm rot="10620000" flipH="1">
            <a:off x="3505200" y="3505199"/>
            <a:ext cx="304800" cy="60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5" name="Shape 205"/>
          <p:cNvCxnSpPr/>
          <p:nvPr/>
        </p:nvCxnSpPr>
        <p:spPr>
          <a:xfrm rot="-240000">
            <a:off x="5486399" y="3505199"/>
            <a:ext cx="304799" cy="6857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6" name="Shape 206"/>
          <p:cNvCxnSpPr/>
          <p:nvPr/>
        </p:nvCxnSpPr>
        <p:spPr>
          <a:xfrm rot="10620000" flipH="1">
            <a:off x="4038600" y="2133599"/>
            <a:ext cx="304800" cy="609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207" name="Shape 207"/>
          <p:cNvCxnSpPr/>
          <p:nvPr/>
        </p:nvCxnSpPr>
        <p:spPr>
          <a:xfrm rot="-240000">
            <a:off x="4953000" y="2133599"/>
            <a:ext cx="228599" cy="60959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208" name="Shape 208"/>
          <p:cNvSpPr txBox="1"/>
          <p:nvPr/>
        </p:nvSpPr>
        <p:spPr>
          <a:xfrm>
            <a:off x="2438400" y="5638800"/>
            <a:ext cx="4419599" cy="762000"/>
          </a:xfrm>
          <a:prstGeom prst="rect">
            <a:avLst/>
          </a:prstGeom>
          <a:solidFill>
            <a:srgbClr val="0080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800" b="0" i="0" u="none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SERFS/PEASANTS</a:t>
            </a:r>
            <a:endParaRPr lang="en-US" sz="1800" b="0" i="0" u="none" dirty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Shape 209"/>
          <p:cNvSpPr txBox="1"/>
          <p:nvPr/>
        </p:nvSpPr>
        <p:spPr>
          <a:xfrm>
            <a:off x="6400800" y="3429000"/>
            <a:ext cx="1289049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LAND 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PROTECTION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851525" y="2068511"/>
            <a:ext cx="677861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LAND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2438400" y="2057400"/>
            <a:ext cx="1452562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LOYALTY AND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SERVICE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371600" y="3505200"/>
            <a:ext cx="1836737" cy="517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LOYALTY AND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Calibri"/>
              <a:buNone/>
            </a:pPr>
            <a:r>
              <a:rPr lang="en-US" sz="1400" b="0" i="0" u="none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MILITARY SERVICE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209550" y="100011"/>
            <a:ext cx="8840786" cy="6630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150000"/>
              <a:buNone/>
            </a:pPr>
            <a:r>
              <a:rPr lang="en-US" sz="4400" b="1" i="0" u="none" strike="noStrike" cap="non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6600" b="1" i="0" u="none" strike="noStrike" cap="none">
                <a:solidFill>
                  <a:srgbClr val="FF00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Feudalism:</a:t>
            </a:r>
          </a:p>
          <a:p>
            <a:pPr marL="400050" marR="0" lvl="2" indent="-6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-</a:t>
            </a:r>
            <a:r>
              <a:rPr lang="en-US" sz="4000" b="1" i="0" u="none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 is a form of government that started in the middle ages. </a:t>
            </a:r>
          </a:p>
          <a:p>
            <a:pPr marL="400050" marR="0" lvl="2" indent="-63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-Feudalism only occurs when there is a weak central government because the king ends up giving away some of his land</a:t>
            </a:r>
            <a:r>
              <a:rPr lang="en-US" sz="4000" b="1" i="0" u="none" strike="noStrike" cap="none">
                <a:solidFill>
                  <a:schemeClr val="dk1"/>
                </a:solidFill>
                <a:latin typeface="Footlight MT Light" panose="0204060206030A020304" pitchFamily="18" charset="0"/>
                <a:sym typeface="Calibri"/>
              </a:rPr>
              <a:t> 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1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7350" y="460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FFC0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Medieval Society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0961" y="1081087"/>
            <a:ext cx="4522786" cy="5056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Kings and Queens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Rulers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Nobility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Lords and Knights </a:t>
            </a:r>
            <a:r>
              <a:rPr lang="en-US" sz="2200" u="sng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(vassals)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Controlled the land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Clergy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Church officials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Peasants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Majority of the population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sng" strike="noStrike" cap="none">
                <a:solidFill>
                  <a:schemeClr val="lt1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Worked the land and served the nobles</a:t>
            </a: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5122" y="1296694"/>
            <a:ext cx="4156041" cy="4425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FFFF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 Simplified….</a:t>
            </a:r>
            <a:r>
              <a:rPr lang="en-US" sz="4400" b="1" i="0" u="none" strike="noStrike" cap="non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457200" y="966787"/>
            <a:ext cx="8229600" cy="1930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>
                <a:solidFill>
                  <a:schemeClr val="accent5">
                    <a:lumMod val="40000"/>
                    <a:lumOff val="6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Political and social system based on the granting of land in exchange for loyalty, military assistance, and other services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2238" y="2897186"/>
            <a:ext cx="4481512" cy="3426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What kept it all together?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Fiefs and Feudal Contracts- Fiefs were parcels of land given out bound by contracts from the king. 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87" y="3186260"/>
            <a:ext cx="2877986" cy="27312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43" y="3186259"/>
            <a:ext cx="2862558" cy="27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7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chemeClr val="accent6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Feudalism: Why did it happen?</a:t>
            </a:r>
            <a:r>
              <a:rPr lang="en-US" sz="4400" b="1" i="0" u="none" strike="noStrike" cap="non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9850" y="1143000"/>
            <a:ext cx="2608261" cy="55229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Developed as a result of frequent invasions in western Europe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Kings and nobles needed a way to protect their lands 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9318" y="1268756"/>
            <a:ext cx="5797482" cy="432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57200" y="125411"/>
            <a:ext cx="8229600" cy="993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Pct val="25000"/>
              <a:buFont typeface="Comic Sans MS"/>
              <a:buNone/>
            </a:pPr>
            <a:r>
              <a:rPr lang="en-US" sz="4400" b="1" i="0" u="none" strike="noStrike" cap="none">
                <a:solidFill>
                  <a:srgbClr val="FFC000"/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Feudalism: Four Divisions</a:t>
            </a:r>
            <a:r>
              <a:rPr lang="en-US" sz="4400" b="1" i="0" u="none" strike="noStrike" cap="none">
                <a:solidFill>
                  <a:srgbClr val="99CC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27025" y="1268412"/>
            <a:ext cx="4433887" cy="53879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Lords divided their lands into estates called fiefs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Fiefs (land) given to vassals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–"/>
            </a:pPr>
            <a:r>
              <a:rPr lang="en-US" sz="2800" b="0" i="0" strike="noStrike" cap="none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A person granted land in return for loyalty or military service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>
                <a:solidFill>
                  <a:schemeClr val="accent5">
                    <a:lumMod val="20000"/>
                    <a:lumOff val="80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All nobles were vassals to the king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sng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2622" y="1119185"/>
            <a:ext cx="3434367" cy="5215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>
                <a:solidFill>
                  <a:schemeClr val="bg1">
                    <a:lumMod val="95000"/>
                  </a:schemeClr>
                </a:solidFill>
                <a:latin typeface="Footlight MT Light" panose="0204060206030A020304" pitchFamily="18" charset="0"/>
                <a:sym typeface="Comic Sans MS"/>
              </a:rPr>
              <a:t>Code of Chivalry</a:t>
            </a:r>
            <a:br>
              <a:rPr lang="en-US" b="1">
                <a:solidFill>
                  <a:schemeClr val="bg1">
                    <a:lumMod val="95000"/>
                  </a:schemeClr>
                </a:solidFill>
                <a:latin typeface="Footlight MT Light" panose="0204060206030A020304" pitchFamily="18" charset="0"/>
                <a:sym typeface="Comic Sans MS"/>
              </a:rPr>
            </a:br>
            <a:endParaRPr lang="en-US" sz="4400" b="1" i="0" u="none" strike="noStrike" cap="none">
              <a:solidFill>
                <a:srgbClr val="99CC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0" y="1417637"/>
            <a:ext cx="4816474" cy="52990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3200" b="0" i="0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Knights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-US" sz="2800" b="0" i="0" strike="noStrike" cap="none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Mounted warriors who protected lord’s lands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-US" sz="2800" b="0" i="0" strike="noStrike" cap="none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Given land for their services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–"/>
            </a:pPr>
            <a:r>
              <a:rPr lang="en-US" sz="2800" b="0" i="0" strike="noStrike" cap="none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Chivalry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400" b="0" i="0" strike="noStrike" cap="none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Code of  ethics followed by knights </a:t>
            </a:r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2400" b="0" i="0" strike="noStrike" cap="none">
                <a:solidFill>
                  <a:schemeClr val="bg1">
                    <a:lumMod val="75000"/>
                  </a:schemeClr>
                </a:solidFill>
                <a:latin typeface="Footlight MT Light" panose="0204060206030A020304" pitchFamily="18" charset="0"/>
                <a:ea typeface="Comic Sans MS"/>
                <a:cs typeface="Comic Sans MS"/>
                <a:sym typeface="Comic Sans MS"/>
              </a:rPr>
              <a:t>Honesty, fairness in battle, loyal, proper treatment of women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4041" y="1869715"/>
            <a:ext cx="3572759" cy="4012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361</Words>
  <Application>Microsoft Office PowerPoint</Application>
  <PresentationFormat>On-screen Show (4:3)</PresentationFormat>
  <Paragraphs>91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Footlight MT Light</vt:lpstr>
      <vt:lpstr>Office Theme</vt:lpstr>
      <vt:lpstr>Day 54: Medieval Europe</vt:lpstr>
      <vt:lpstr>PowerPoint Presentation</vt:lpstr>
      <vt:lpstr>Medieval Society</vt:lpstr>
      <vt:lpstr>Feudalism Simplified…. </vt:lpstr>
      <vt:lpstr>What kept it all together? </vt:lpstr>
      <vt:lpstr>Feudalism: Why did it happen? </vt:lpstr>
      <vt:lpstr>Feudalism: Four Divisions </vt:lpstr>
      <vt:lpstr> Code of Chivalry </vt:lpstr>
      <vt:lpstr>PowerPoint Presentation</vt:lpstr>
      <vt:lpstr>A modern feudal contribution </vt:lpstr>
      <vt:lpstr>Feudal Obligations</vt:lpstr>
      <vt:lpstr>Constructing the Pyramid Feudal Power</vt:lpstr>
      <vt:lpstr>Constructing the Pyramid of Feudal Power</vt:lpstr>
      <vt:lpstr>Constructing the Pyramid of Feudal Power</vt:lpstr>
      <vt:lpstr>Constructing the Pyramid of Feudal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54: Medieval Europe</dc:title>
  <dc:creator>Anthony Salciccioli</dc:creator>
  <cp:lastModifiedBy>Anthony Salciccioli</cp:lastModifiedBy>
  <cp:revision>10</cp:revision>
  <dcterms:modified xsi:type="dcterms:W3CDTF">2019-12-04T13:31:41Z</dcterms:modified>
</cp:coreProperties>
</file>