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AFA8423-3EEE-40CE-B4C8-3B83DCB58A5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C68599-B1F3-4CED-A338-98D4E7504B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Michigan’s Legislative Government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a bill becomes a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76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Senate – read entire bill unless unanimous consent is given to consider it without total reading</a:t>
            </a:r>
          </a:p>
          <a:p>
            <a:r>
              <a:rPr lang="en-US" dirty="0" smtClean="0"/>
              <a:t>House – read entire bill unless 4/5 of membership agrees not to</a:t>
            </a:r>
          </a:p>
          <a:p>
            <a:r>
              <a:rPr lang="en-US" dirty="0" smtClean="0"/>
              <a:t>Bill can be amended and debated</a:t>
            </a:r>
          </a:p>
          <a:p>
            <a:r>
              <a:rPr lang="en-US" dirty="0" smtClean="0"/>
              <a:t>At conclusion of third reading, bill is either passed or defeated by a roll call vote of the majority of members elected or one of the following options may be used to delay final action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Third 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99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 bill back to committee</a:t>
            </a:r>
          </a:p>
          <a:p>
            <a:r>
              <a:rPr lang="en-US" dirty="0" smtClean="0"/>
              <a:t>Postpone bill indefinitely</a:t>
            </a:r>
          </a:p>
          <a:p>
            <a:r>
              <a:rPr lang="en-US" dirty="0" smtClean="0"/>
              <a:t>Make the bill a special order of business on third reading for a specific date</a:t>
            </a:r>
          </a:p>
          <a:p>
            <a:r>
              <a:rPr lang="en-US" dirty="0" smtClean="0"/>
              <a:t>Table the bill</a:t>
            </a:r>
          </a:p>
          <a:p>
            <a:r>
              <a:rPr lang="en-US" dirty="0" smtClean="0"/>
              <a:t>Following either passage or defeat of a bill</a:t>
            </a:r>
          </a:p>
          <a:p>
            <a:pPr lvl="1"/>
            <a:r>
              <a:rPr lang="en-US" dirty="0" smtClean="0"/>
              <a:t>Legislator may move to have it reconsidered</a:t>
            </a:r>
          </a:p>
          <a:p>
            <a:pPr lvl="2"/>
            <a:r>
              <a:rPr lang="en-US" dirty="0" smtClean="0"/>
              <a:t>Senate – motion made within 2 session days</a:t>
            </a:r>
          </a:p>
          <a:p>
            <a:pPr lvl="2"/>
            <a:r>
              <a:rPr lang="en-US" dirty="0" smtClean="0"/>
              <a:t>House – motion made within 1 session day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a bill</a:t>
            </a:r>
            <a:endParaRPr lang="en-US" dirty="0"/>
          </a:p>
        </p:txBody>
      </p:sp>
      <p:pic>
        <p:nvPicPr>
          <p:cNvPr id="7170" name="Picture 2" descr="C:\Users\craby\AppData\Local\Microsoft\Windows\Temporary Internet Files\Content.IE5\3GJXIDYA\MC90025087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1000"/>
            <a:ext cx="1542107" cy="192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06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1"/>
            <a:ext cx="6248400" cy="3276600"/>
          </a:xfrm>
        </p:spPr>
        <p:txBody>
          <a:bodyPr/>
          <a:lstStyle/>
          <a:p>
            <a:r>
              <a:rPr lang="en-US" dirty="0" smtClean="0"/>
              <a:t>Bill is passed to other house and repeats the process there</a:t>
            </a:r>
          </a:p>
          <a:p>
            <a:r>
              <a:rPr lang="en-US" dirty="0" smtClean="0"/>
              <a:t>If it passes out of both houses in same form it is engrossed by the original house and is sent to the Governor for his/her signature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If the bill passes in one house</a:t>
            </a:r>
            <a:endParaRPr lang="en-US" dirty="0"/>
          </a:p>
        </p:txBody>
      </p:sp>
      <p:pic>
        <p:nvPicPr>
          <p:cNvPr id="8194" name="Picture 2" descr="C:\Users\craby\AppData\Local\Microsoft\Windows\Temporary Internet Files\Content.IE5\6G3WJHLP\MC900426058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4371">
            <a:off x="5033769" y="3238974"/>
            <a:ext cx="3352800" cy="308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14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Users\craby\AppData\Local\Microsoft\Windows\Temporary Internet Files\Content.IE5\6G3WJHLP\MC9000788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114800"/>
            <a:ext cx="2320803" cy="257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8305800" cy="3505200"/>
          </a:xfrm>
        </p:spPr>
        <p:txBody>
          <a:bodyPr/>
          <a:lstStyle/>
          <a:p>
            <a:r>
              <a:rPr lang="en-US" dirty="0" smtClean="0"/>
              <a:t>Bill is returned to original house to see if they will accept the changes (yes – on to Governor)</a:t>
            </a:r>
          </a:p>
          <a:p>
            <a:r>
              <a:rPr lang="en-US" dirty="0" smtClean="0"/>
              <a:t>If changes are rejected bill is sent to conference committee to work out differences</a:t>
            </a:r>
          </a:p>
          <a:p>
            <a:pPr lvl="1"/>
            <a:r>
              <a:rPr lang="en-US" dirty="0" smtClean="0"/>
              <a:t>If conference committee succeeds – passed to governor</a:t>
            </a:r>
          </a:p>
          <a:p>
            <a:pPr lvl="1"/>
            <a:r>
              <a:rPr lang="en-US" dirty="0" smtClean="0"/>
              <a:t>If rejected – second conference committee can be called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If bill looks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32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craby\AppData\Local\Microsoft\Windows\Temporary Internet Files\Content.IE5\NLM9MU0G\MP90043095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514600"/>
            <a:ext cx="1734741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Governor has 14 days to think about the bill</a:t>
            </a:r>
          </a:p>
          <a:p>
            <a:pPr lvl="1"/>
            <a:r>
              <a:rPr lang="en-US" dirty="0" smtClean="0"/>
              <a:t>Sign it</a:t>
            </a:r>
          </a:p>
          <a:p>
            <a:pPr lvl="2"/>
            <a:r>
              <a:rPr lang="en-US" dirty="0" smtClean="0"/>
              <a:t> 90 days from the end of year bill takes effect</a:t>
            </a:r>
          </a:p>
          <a:p>
            <a:pPr lvl="2"/>
            <a:r>
              <a:rPr lang="en-US" dirty="0" smtClean="0"/>
              <a:t>Or on date specified on bill</a:t>
            </a:r>
          </a:p>
          <a:p>
            <a:pPr lvl="2"/>
            <a:r>
              <a:rPr lang="en-US" dirty="0" smtClean="0"/>
              <a:t>Immediately if 2/3 of both houses supported it</a:t>
            </a:r>
          </a:p>
          <a:p>
            <a:pPr marL="630936" lvl="2" indent="0">
              <a:buNone/>
            </a:pPr>
            <a:endParaRPr lang="en-US" dirty="0"/>
          </a:p>
          <a:p>
            <a:pPr marL="630936" lvl="2" indent="0">
              <a:buNone/>
            </a:pPr>
            <a:r>
              <a:rPr lang="en-US" dirty="0" smtClean="0"/>
              <a:t>Veto it</a:t>
            </a:r>
          </a:p>
          <a:p>
            <a:pPr marL="630936" lvl="2" indent="0">
              <a:buNone/>
            </a:pPr>
            <a:r>
              <a:rPr lang="en-US" dirty="0" smtClean="0"/>
              <a:t>2/3 vote will over-ride the veto</a:t>
            </a:r>
          </a:p>
          <a:p>
            <a:pPr marL="630936" lvl="2" indent="0">
              <a:buNone/>
            </a:pPr>
            <a:endParaRPr lang="en-US" dirty="0"/>
          </a:p>
          <a:p>
            <a:pPr marL="630936" lvl="2" indent="0">
              <a:buNone/>
            </a:pPr>
            <a:r>
              <a:rPr lang="en-US" dirty="0" smtClean="0"/>
              <a:t>Don’t sign it (14 days later it is law) or (if legislature adjourns within 14 days – no law)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Governor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24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xplosion 2 5"/>
          <p:cNvSpPr/>
          <p:nvPr/>
        </p:nvSpPr>
        <p:spPr>
          <a:xfrm>
            <a:off x="2133600" y="2819400"/>
            <a:ext cx="6858000" cy="37338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133600"/>
          </a:xfrm>
        </p:spPr>
        <p:txBody>
          <a:bodyPr/>
          <a:lstStyle/>
          <a:p>
            <a:r>
              <a:rPr lang="en-US" dirty="0" smtClean="0"/>
              <a:t>Override by 2/3 vote</a:t>
            </a:r>
          </a:p>
          <a:p>
            <a:r>
              <a:rPr lang="en-US" dirty="0" smtClean="0"/>
              <a:t>Try and fail 2/3 override</a:t>
            </a:r>
          </a:p>
          <a:p>
            <a:r>
              <a:rPr lang="en-US" dirty="0" smtClean="0"/>
              <a:t>Table till later to consider override</a:t>
            </a:r>
          </a:p>
          <a:p>
            <a:r>
              <a:rPr lang="en-US" dirty="0" smtClean="0"/>
              <a:t>Bill re-referred to committee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Governor’s veto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33800" y="3948545"/>
            <a:ext cx="48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uhaus 93" pitchFamily="82" charset="0"/>
              </a:rPr>
              <a:t>Tips to getting bills passed or defeated</a:t>
            </a:r>
          </a:p>
          <a:p>
            <a:pPr marL="342900" indent="-342900">
              <a:buAutoNum type="arabicPeriod"/>
            </a:pPr>
            <a:r>
              <a:rPr lang="en-US" dirty="0" smtClean="0">
                <a:latin typeface="Bauhaus 93" pitchFamily="82" charset="0"/>
              </a:rPr>
              <a:t>Talk it up/or down</a:t>
            </a:r>
          </a:p>
          <a:p>
            <a:pPr marL="342900" indent="-342900">
              <a:buAutoNum type="arabicPeriod"/>
            </a:pPr>
            <a:r>
              <a:rPr lang="en-US" dirty="0" smtClean="0">
                <a:latin typeface="Bauhaus 93" pitchFamily="82" charset="0"/>
              </a:rPr>
              <a:t>Make deals</a:t>
            </a:r>
          </a:p>
          <a:p>
            <a:pPr marL="342900" indent="-342900">
              <a:buAutoNum type="arabicPeriod"/>
            </a:pPr>
            <a:r>
              <a:rPr lang="en-US" dirty="0" smtClean="0">
                <a:latin typeface="Bauhaus 93" pitchFamily="82" charset="0"/>
              </a:rPr>
              <a:t>Be willing to compromise</a:t>
            </a:r>
          </a:p>
          <a:p>
            <a:pPr marL="342900" indent="-342900">
              <a:buAutoNum type="arabicPeriod"/>
            </a:pPr>
            <a:r>
              <a:rPr lang="en-US" dirty="0" smtClean="0">
                <a:latin typeface="Bauhaus 93" pitchFamily="82" charset="0"/>
              </a:rPr>
              <a:t>Get others to help you (friends)</a:t>
            </a:r>
          </a:p>
          <a:p>
            <a:pPr marL="342900" indent="-342900">
              <a:buAutoNum type="arabicPeriod"/>
            </a:pPr>
            <a:r>
              <a:rPr lang="en-US" dirty="0" smtClean="0">
                <a:latin typeface="Bauhaus 93" pitchFamily="82" charset="0"/>
              </a:rPr>
              <a:t>Make up a fact sheet </a:t>
            </a:r>
            <a:endParaRPr lang="en-US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2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raby\AppData\Local\Microsoft\Windows\Temporary Internet Files\Content.IE5\NLM9MU0G\MC9003913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28600"/>
            <a:ext cx="4083366" cy="329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514601"/>
            <a:ext cx="8229600" cy="3962400"/>
          </a:xfrm>
        </p:spPr>
        <p:txBody>
          <a:bodyPr/>
          <a:lstStyle/>
          <a:p>
            <a:r>
              <a:rPr lang="en-US" dirty="0" smtClean="0"/>
              <a:t>Qualifications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Citizen of U.S., at least 21 years old, resident of district they represent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Can’t be convicted of subversion, or within the past 20 years, have been convicted of a felony involving a breach in public trust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Can’t simultaneously hold any office, employment or position under the U.S., state of Michigan or any political subdivision thereof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Senate – 38 seats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4 year term elected same time as Governor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May only serve 2 terms (8 years)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House – 110 seats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Elected in even numbered years for 2 year terms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May only serve 3 terms (6 years)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</a:t>
            </a:r>
            <a:endParaRPr lang="en-US" dirty="0"/>
          </a:p>
        </p:txBody>
      </p:sp>
      <p:pic>
        <p:nvPicPr>
          <p:cNvPr id="2050" name="Picture 2" descr="C:\Users\craby\AppData\Local\Microsoft\Windows\Temporary Internet Files\Content.IE5\3GJXIDYA\MC9003013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114800"/>
            <a:ext cx="4038600" cy="252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55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Prepares and legislates on topics of interest to they district members, party, interest groups, . . .etc. . .(meets with important people)</a:t>
            </a:r>
          </a:p>
          <a:p>
            <a:r>
              <a:rPr lang="en-US" dirty="0" smtClean="0"/>
              <a:t>Conceives the need for new legislation(writes bills)</a:t>
            </a:r>
          </a:p>
          <a:p>
            <a:r>
              <a:rPr lang="en-US" dirty="0" smtClean="0"/>
              <a:t>Develops support for proposals(meets with the fellas to get their support)</a:t>
            </a:r>
          </a:p>
          <a:p>
            <a:r>
              <a:rPr lang="en-US" dirty="0" smtClean="0"/>
              <a:t>Studies the daily business so they can be educated voter on bills (checks schedule to see who they want to vote with)</a:t>
            </a:r>
          </a:p>
          <a:p>
            <a:r>
              <a:rPr lang="en-US" dirty="0" smtClean="0"/>
              <a:t>Attends sessions/committee meetings(hangs with the fellas)</a:t>
            </a:r>
          </a:p>
          <a:p>
            <a:r>
              <a:rPr lang="en-US" dirty="0" smtClean="0"/>
              <a:t>Exercises legislative oversight (checks on $ being spent by executive)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Legislator’s 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4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Replies to correspondences ad telephone calls (covers their behind – helps the little guy)</a:t>
            </a:r>
          </a:p>
          <a:p>
            <a:r>
              <a:rPr lang="en-US" dirty="0" smtClean="0"/>
              <a:t>Keeps people informed about what’s going on (gossips about what is happening)</a:t>
            </a:r>
          </a:p>
          <a:p>
            <a:r>
              <a:rPr lang="en-US" dirty="0" smtClean="0"/>
              <a:t>Acts as liaison (helps the little guy deal with the sharks)</a:t>
            </a:r>
          </a:p>
          <a:p>
            <a:r>
              <a:rPr lang="en-US" dirty="0" smtClean="0"/>
              <a:t>Assumes active role in district (acts important)</a:t>
            </a:r>
          </a:p>
          <a:p>
            <a:r>
              <a:rPr lang="en-US" dirty="0" smtClean="0"/>
              <a:t>Plays active role in political party (gets support of party to get reelected)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Legislator’s job continue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66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salary - $79,650</a:t>
            </a:r>
          </a:p>
          <a:p>
            <a:r>
              <a:rPr lang="en-US" dirty="0" smtClean="0"/>
              <a:t>Expense allowance - $12,000</a:t>
            </a:r>
          </a:p>
          <a:p>
            <a:r>
              <a:rPr lang="en-US" dirty="0" smtClean="0"/>
              <a:t>Gas mileage – One trip a week to/from capital to district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Legislator compensation</a:t>
            </a:r>
            <a:endParaRPr lang="en-US" dirty="0"/>
          </a:p>
        </p:txBody>
      </p:sp>
      <p:pic>
        <p:nvPicPr>
          <p:cNvPr id="3074" name="Picture 2" descr="C:\Users\craby\AppData\Local\Microsoft\Windows\Temporary Internet Files\Content.IE5\NLM9MU0G\MC90044039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95255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40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raby\AppData\Local\Microsoft\Windows\Temporary Internet Files\Content.IE5\09YFMNKS\MP90030571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112940"/>
            <a:ext cx="2563368" cy="271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6363" y="1364673"/>
            <a:ext cx="8229600" cy="3588327"/>
          </a:xfrm>
        </p:spPr>
        <p:txBody>
          <a:bodyPr/>
          <a:lstStyle/>
          <a:p>
            <a:pPr marL="109728" indent="0">
              <a:buNone/>
            </a:pPr>
            <a:r>
              <a:rPr lang="en-US" dirty="0" smtClean="0"/>
              <a:t>1. Introduce bill – House or Senate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en-US" dirty="0" smtClean="0"/>
              <a:t>Can intro in to both at same time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en-US" dirty="0" smtClean="0"/>
              <a:t>First reading (title) then Speaker of House assigns it to committee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en-US" dirty="0" smtClean="0"/>
              <a:t>First and second reading (title) then Majority Leader assigns it to committee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en-US" dirty="0" smtClean="0"/>
              <a:t>All bills about spending money (assigned to appropriations committee)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bill becomes a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31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Bills discussed and debated</a:t>
            </a:r>
          </a:p>
          <a:p>
            <a:pPr lvl="1"/>
            <a:r>
              <a:rPr lang="en-US" dirty="0" smtClean="0"/>
              <a:t>Public hearings may be held</a:t>
            </a:r>
          </a:p>
          <a:p>
            <a:pPr lvl="1"/>
            <a:r>
              <a:rPr lang="en-US" dirty="0" smtClean="0"/>
              <a:t>Not all bills will be considered</a:t>
            </a:r>
          </a:p>
          <a:p>
            <a:pPr lvl="1"/>
            <a:r>
              <a:rPr lang="en-US" dirty="0" smtClean="0"/>
              <a:t>What they may do –</a:t>
            </a:r>
          </a:p>
          <a:p>
            <a:pPr lvl="2"/>
            <a:r>
              <a:rPr lang="en-US" dirty="0" smtClean="0"/>
              <a:t>Report out bill favorably</a:t>
            </a:r>
          </a:p>
          <a:p>
            <a:pPr lvl="2"/>
            <a:r>
              <a:rPr lang="en-US" dirty="0" smtClean="0"/>
              <a:t>Add amendments and report bill with favorable recommendation</a:t>
            </a:r>
          </a:p>
          <a:p>
            <a:pPr lvl="2"/>
            <a:r>
              <a:rPr lang="en-US" dirty="0" smtClean="0"/>
              <a:t>Report bill with adverse recommendation</a:t>
            </a:r>
          </a:p>
          <a:p>
            <a:pPr lvl="2"/>
            <a:r>
              <a:rPr lang="en-US" dirty="0" smtClean="0"/>
              <a:t>Report bill with no recommendation</a:t>
            </a:r>
          </a:p>
          <a:p>
            <a:pPr lvl="2"/>
            <a:r>
              <a:rPr lang="en-US" dirty="0" smtClean="0"/>
              <a:t>Report bill with amendments but no recommendation</a:t>
            </a:r>
          </a:p>
          <a:p>
            <a:pPr lvl="2"/>
            <a:r>
              <a:rPr lang="en-US" dirty="0" smtClean="0"/>
              <a:t>Report bill with recommendation to send to another committee</a:t>
            </a:r>
          </a:p>
          <a:p>
            <a:pPr lvl="2"/>
            <a:r>
              <a:rPr lang="en-US" dirty="0" smtClean="0"/>
              <a:t>Take no action on bill</a:t>
            </a:r>
          </a:p>
          <a:p>
            <a:pPr lvl="2"/>
            <a:r>
              <a:rPr lang="en-US" dirty="0" smtClean="0"/>
              <a:t>Refuse to report the bill out of committee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Bills in Committee</a:t>
            </a:r>
            <a:endParaRPr lang="en-US" dirty="0"/>
          </a:p>
        </p:txBody>
      </p:sp>
      <p:pic>
        <p:nvPicPr>
          <p:cNvPr id="5122" name="Picture 2" descr="C:\Users\craby\AppData\Local\Microsoft\Windows\Temporary Internet Files\Content.IE5\6G3WJHLP\MC90017435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399" y="478624"/>
            <a:ext cx="3173013" cy="272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16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4800600" cy="4028441"/>
          </a:xfrm>
        </p:spPr>
        <p:txBody>
          <a:bodyPr/>
          <a:lstStyle/>
          <a:p>
            <a:r>
              <a:rPr lang="en-US" dirty="0" smtClean="0"/>
              <a:t>House – second reading</a:t>
            </a:r>
          </a:p>
          <a:p>
            <a:r>
              <a:rPr lang="en-US" dirty="0" smtClean="0"/>
              <a:t>Senate – general orders status(committee of the whole called)</a:t>
            </a:r>
          </a:p>
          <a:p>
            <a:pPr lvl="1"/>
            <a:r>
              <a:rPr lang="en-US" dirty="0" smtClean="0"/>
              <a:t>Committee recommendations are considered and amendments may be offered and adopted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Reported out favorably</a:t>
            </a:r>
            <a:endParaRPr lang="en-US" dirty="0"/>
          </a:p>
        </p:txBody>
      </p:sp>
      <p:pic>
        <p:nvPicPr>
          <p:cNvPr id="6146" name="Picture 2" descr="C:\Users\craby\AppData\Local\Microsoft\Windows\Temporary Internet Files\Content.IE5\09YFMNKS\MC9003517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00200"/>
            <a:ext cx="3352800" cy="3799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81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</TotalTime>
  <Words>831</Words>
  <Application>Microsoft Office PowerPoint</Application>
  <PresentationFormat>On-screen Show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Michigan’s Legislative Government</vt:lpstr>
      <vt:lpstr>Legislator</vt:lpstr>
      <vt:lpstr>Election</vt:lpstr>
      <vt:lpstr>Legislator’s job</vt:lpstr>
      <vt:lpstr>Legislator’s job continue</vt:lpstr>
      <vt:lpstr>Legislator compensation</vt:lpstr>
      <vt:lpstr>How a bill becomes a law</vt:lpstr>
      <vt:lpstr>2. Bills in Committee</vt:lpstr>
      <vt:lpstr>3. Reported out favorably</vt:lpstr>
      <vt:lpstr>4. Third Reading</vt:lpstr>
      <vt:lpstr>Delay a bill</vt:lpstr>
      <vt:lpstr>5. If the bill passes in one house</vt:lpstr>
      <vt:lpstr>6. If bill looks different</vt:lpstr>
      <vt:lpstr>7. Governor action</vt:lpstr>
      <vt:lpstr>8. Governor’s veto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Michigan’s Legislative Government</dc:title>
  <dc:creator>craby</dc:creator>
  <cp:lastModifiedBy>craby</cp:lastModifiedBy>
  <cp:revision>11</cp:revision>
  <dcterms:created xsi:type="dcterms:W3CDTF">2012-01-24T01:14:28Z</dcterms:created>
  <dcterms:modified xsi:type="dcterms:W3CDTF">2012-01-24T03:00:09Z</dcterms:modified>
</cp:coreProperties>
</file>