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823310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651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304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7314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905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599" cy="2052599"/>
          </a:xfrm>
          <a:prstGeom prst="rect">
            <a:avLst/>
          </a:prstGeom>
          <a:ln w="9525" cap="flat" cmpd="sng">
            <a:solidFill>
              <a:srgbClr val="666666"/>
            </a:solidFill>
            <a:prstDash val="solid"/>
            <a:round/>
            <a:headEnd type="none" w="med" len="med"/>
            <a:tailEnd type="none" w="med" len="med"/>
          </a:ln>
        </p:spPr>
        <p:txBody>
          <a:bodyPr lIns="91425" tIns="91425" rIns="91425" bIns="91425" anchor="b" anchorCtr="0">
            <a:noAutofit/>
          </a:bodyPr>
          <a:lstStyle/>
          <a:p>
            <a:pPr lvl="0">
              <a:spcBef>
                <a:spcPts val="0"/>
              </a:spcBef>
              <a:buNone/>
            </a:pPr>
            <a:r>
              <a:rPr lang="en" sz="4800"/>
              <a:t>Social Issues Of The Progressive Era</a:t>
            </a:r>
          </a:p>
        </p:txBody>
      </p:sp>
      <p:sp>
        <p:nvSpPr>
          <p:cNvPr id="55" name="Shape 55"/>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rtl="0">
              <a:spcBef>
                <a:spcPts val="0"/>
              </a:spcBef>
              <a:buNone/>
            </a:pPr>
            <a:r>
              <a:rPr lang="en" dirty="0"/>
              <a:t>By: </a:t>
            </a:r>
            <a:r>
              <a:rPr lang="en" dirty="0" smtClean="0"/>
              <a:t>A Top Notch Student</a:t>
            </a:r>
            <a:endParaRPr lang="en" dirty="0"/>
          </a:p>
          <a:p>
            <a:pPr lvl="0">
              <a:spcBef>
                <a:spcPts val="0"/>
              </a:spcBef>
              <a:buNone/>
            </a:pPr>
            <a:r>
              <a:rPr lang="en" dirty="0"/>
              <a:t>4th hour</a:t>
            </a:r>
          </a:p>
        </p:txBody>
      </p:sp>
      <p:pic>
        <p:nvPicPr>
          <p:cNvPr id="56" name="Shape 56"/>
          <p:cNvPicPr preferRelativeResize="0"/>
          <p:nvPr/>
        </p:nvPicPr>
        <p:blipFill>
          <a:blip r:embed="rId3">
            <a:alphaModFix/>
          </a:blip>
          <a:stretch>
            <a:fillRect/>
          </a:stretch>
        </p:blipFill>
        <p:spPr>
          <a:xfrm>
            <a:off x="5399700" y="3291050"/>
            <a:ext cx="3744300" cy="1852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550" y="445025"/>
            <a:ext cx="8520599" cy="572699"/>
          </a:xfrm>
          <a:prstGeom prst="rect">
            <a:avLst/>
          </a:prstGeom>
        </p:spPr>
        <p:txBody>
          <a:bodyPr lIns="91425" tIns="91425" rIns="91425" bIns="91425" anchor="t" anchorCtr="0">
            <a:noAutofit/>
          </a:bodyPr>
          <a:lstStyle/>
          <a:p>
            <a:pPr lvl="0">
              <a:spcBef>
                <a:spcPts val="0"/>
              </a:spcBef>
              <a:buNone/>
            </a:pPr>
            <a:r>
              <a:rPr lang="en" sz="2400"/>
              <a:t>Problems with food quality</a:t>
            </a:r>
          </a:p>
        </p:txBody>
      </p:sp>
      <p:sp>
        <p:nvSpPr>
          <p:cNvPr id="62" name="Shape 62"/>
          <p:cNvSpPr txBox="1">
            <a:spLocks noGrp="1"/>
          </p:cNvSpPr>
          <p:nvPr>
            <p:ph type="body" idx="1"/>
          </p:nvPr>
        </p:nvSpPr>
        <p:spPr>
          <a:xfrm>
            <a:off x="311700" y="1152475"/>
            <a:ext cx="5271900" cy="3416400"/>
          </a:xfrm>
          <a:prstGeom prst="rect">
            <a:avLst/>
          </a:prstGeom>
        </p:spPr>
        <p:txBody>
          <a:bodyPr lIns="91425" tIns="91425" rIns="91425" bIns="91425" anchor="t" anchorCtr="0">
            <a:noAutofit/>
          </a:bodyPr>
          <a:lstStyle/>
          <a:p>
            <a:pPr lvl="0">
              <a:lnSpc>
                <a:spcPct val="100000"/>
              </a:lnSpc>
              <a:spcBef>
                <a:spcPts val="0"/>
              </a:spcBef>
              <a:buNone/>
            </a:pPr>
            <a:r>
              <a:rPr lang="en" sz="1400" dirty="0"/>
              <a:t>	</a:t>
            </a:r>
            <a:r>
              <a:rPr lang="en" sz="1400" dirty="0">
                <a:solidFill>
                  <a:srgbClr val="000000"/>
                </a:solidFill>
              </a:rPr>
              <a:t>Health inspectors did not exist at the time and neither did the health codes they inforce today. Companies figured out the could make more profit by selling every piece of meat they acquired no matter the condition, therefore, much of the meat sold was moldy and spoiled.  To hide the smell the companies pickled the </a:t>
            </a:r>
            <a:r>
              <a:rPr lang="en" sz="1400" dirty="0" smtClean="0">
                <a:solidFill>
                  <a:srgbClr val="000000"/>
                </a:solidFill>
              </a:rPr>
              <a:t>meat and </a:t>
            </a:r>
            <a:r>
              <a:rPr lang="en" sz="1400" dirty="0">
                <a:solidFill>
                  <a:srgbClr val="000000"/>
                </a:solidFill>
              </a:rPr>
              <a:t>two different solutions were used depending on just how </a:t>
            </a:r>
            <a:r>
              <a:rPr lang="en" sz="1400" dirty="0" smtClean="0">
                <a:solidFill>
                  <a:srgbClr val="000000"/>
                </a:solidFill>
              </a:rPr>
              <a:t>spoiled the meat was.  </a:t>
            </a:r>
            <a:r>
              <a:rPr lang="en" sz="1400" dirty="0" smtClean="0">
                <a:solidFill>
                  <a:srgbClr val="000000"/>
                </a:solidFill>
              </a:rPr>
              <a:t>Additionally, </a:t>
            </a:r>
            <a:r>
              <a:rPr lang="en" sz="1400" dirty="0" smtClean="0">
                <a:solidFill>
                  <a:srgbClr val="000000"/>
                </a:solidFill>
              </a:rPr>
              <a:t>meat was rubbed in </a:t>
            </a:r>
            <a:r>
              <a:rPr lang="en" sz="1400" dirty="0">
                <a:solidFill>
                  <a:srgbClr val="000000"/>
                </a:solidFill>
              </a:rPr>
              <a:t>soda if it still had a strong odor. Meat that was white and moldy would be doused in chemicals and colored to be resold. If meat was to fall on the floor with the sawdust and dirt it would just be trampled, picked up, and shoveled into the hopper to be chopped up. It wasn't just butcher meat being chopped </a:t>
            </a:r>
            <a:r>
              <a:rPr lang="en" sz="1400" dirty="0" smtClean="0">
                <a:solidFill>
                  <a:srgbClr val="000000"/>
                </a:solidFill>
              </a:rPr>
              <a:t>either.  </a:t>
            </a:r>
            <a:r>
              <a:rPr lang="en" sz="1400" dirty="0">
                <a:solidFill>
                  <a:srgbClr val="000000"/>
                </a:solidFill>
              </a:rPr>
              <a:t>I</a:t>
            </a:r>
            <a:r>
              <a:rPr lang="en" sz="1400" dirty="0" smtClean="0">
                <a:solidFill>
                  <a:srgbClr val="000000"/>
                </a:solidFill>
              </a:rPr>
              <a:t>f </a:t>
            </a:r>
            <a:r>
              <a:rPr lang="en" sz="1400" dirty="0">
                <a:solidFill>
                  <a:srgbClr val="000000"/>
                </a:solidFill>
              </a:rPr>
              <a:t>any rats or other things fell in with the meat </a:t>
            </a:r>
            <a:r>
              <a:rPr lang="en" sz="1400" dirty="0" smtClean="0">
                <a:solidFill>
                  <a:srgbClr val="000000"/>
                </a:solidFill>
              </a:rPr>
              <a:t>it would </a:t>
            </a:r>
            <a:r>
              <a:rPr lang="en" sz="1400" dirty="0">
                <a:solidFill>
                  <a:srgbClr val="000000"/>
                </a:solidFill>
              </a:rPr>
              <a:t>be packaged as sausage.</a:t>
            </a:r>
          </a:p>
        </p:txBody>
      </p:sp>
      <p:pic>
        <p:nvPicPr>
          <p:cNvPr id="63" name="Shape 63"/>
          <p:cNvPicPr preferRelativeResize="0"/>
          <p:nvPr/>
        </p:nvPicPr>
        <p:blipFill>
          <a:blip r:embed="rId3">
            <a:alphaModFix/>
          </a:blip>
          <a:stretch>
            <a:fillRect/>
          </a:stretch>
        </p:blipFill>
        <p:spPr>
          <a:xfrm>
            <a:off x="5583600" y="0"/>
            <a:ext cx="3560400" cy="5074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sz="2400"/>
              <a:t>Important people having to do with the quality of food</a:t>
            </a:r>
          </a:p>
        </p:txBody>
      </p:sp>
      <p:sp>
        <p:nvSpPr>
          <p:cNvPr id="69" name="Shape 6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r>
              <a:rPr lang="en" sz="1400"/>
              <a:t>	</a:t>
            </a:r>
            <a:r>
              <a:rPr lang="en" sz="1400">
                <a:solidFill>
                  <a:srgbClr val="000000"/>
                </a:solidFill>
              </a:rPr>
              <a:t>Upton Sinclair was the main contributing factor pushing the government to regulate food quality. Up until his book </a:t>
            </a:r>
            <a:r>
              <a:rPr lang="en" sz="1400" i="1">
                <a:solidFill>
                  <a:srgbClr val="000000"/>
                </a:solidFill>
              </a:rPr>
              <a:t>The Jungle </a:t>
            </a:r>
            <a:r>
              <a:rPr lang="en" sz="1400">
                <a:solidFill>
                  <a:srgbClr val="000000"/>
                </a:solidFill>
              </a:rPr>
              <a:t>no one, except the big companies, really knew what was going on inside the factories. By writing his book he exposed the vile practices the companies used when making and selling their products. After the secrets were released, people were completely and udderly disgusted, pushing the government to do something to stop this. The government, in turn, passed two laws to regulate the food industry.  </a:t>
            </a:r>
          </a:p>
        </p:txBody>
      </p:sp>
      <p:pic>
        <p:nvPicPr>
          <p:cNvPr id="70" name="Shape 70"/>
          <p:cNvPicPr preferRelativeResize="0"/>
          <p:nvPr/>
        </p:nvPicPr>
        <p:blipFill>
          <a:blip r:embed="rId3">
            <a:alphaModFix/>
          </a:blip>
          <a:stretch>
            <a:fillRect/>
          </a:stretch>
        </p:blipFill>
        <p:spPr>
          <a:xfrm>
            <a:off x="6014500" y="2554250"/>
            <a:ext cx="3129498" cy="2589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sz="2400"/>
              <a:t>Important laws addressing food quality</a:t>
            </a:r>
          </a:p>
        </p:txBody>
      </p:sp>
      <p:sp>
        <p:nvSpPr>
          <p:cNvPr id="76" name="Shape 7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dirty="0"/>
              <a:t>	</a:t>
            </a:r>
            <a:r>
              <a:rPr lang="en" sz="1400" dirty="0">
                <a:solidFill>
                  <a:srgbClr val="000000"/>
                </a:solidFill>
              </a:rPr>
              <a:t>The government passed the </a:t>
            </a:r>
            <a:r>
              <a:rPr lang="en" sz="1400" dirty="0" smtClean="0">
                <a:solidFill>
                  <a:srgbClr val="000000"/>
                </a:solidFill>
              </a:rPr>
              <a:t>Meat </a:t>
            </a:r>
            <a:r>
              <a:rPr lang="en" sz="1400" dirty="0">
                <a:solidFill>
                  <a:srgbClr val="000000"/>
                </a:solidFill>
              </a:rPr>
              <a:t>I</a:t>
            </a:r>
            <a:r>
              <a:rPr lang="en" sz="1400" dirty="0" smtClean="0">
                <a:solidFill>
                  <a:srgbClr val="000000"/>
                </a:solidFill>
              </a:rPr>
              <a:t>nspection </a:t>
            </a:r>
            <a:r>
              <a:rPr lang="en" sz="1400" dirty="0">
                <a:solidFill>
                  <a:srgbClr val="000000"/>
                </a:solidFill>
              </a:rPr>
              <a:t>act of </a:t>
            </a:r>
            <a:r>
              <a:rPr lang="en" sz="1400" dirty="0" smtClean="0">
                <a:solidFill>
                  <a:srgbClr val="000000"/>
                </a:solidFill>
              </a:rPr>
              <a:t>1906 </a:t>
            </a:r>
            <a:r>
              <a:rPr lang="en" sz="1400" dirty="0">
                <a:solidFill>
                  <a:srgbClr val="000000"/>
                </a:solidFill>
              </a:rPr>
              <a:t>to prevent the distribution and consumption of spoiled meats. Inspectors would randomly pop into the factories for a visit to make certain that the processes and equipment were up to code. They would inspect the meat at every step in the process from slaughter to distribution. The other law the government passed in 1906 was the </a:t>
            </a:r>
            <a:r>
              <a:rPr lang="en" sz="1400" dirty="0" smtClean="0">
                <a:solidFill>
                  <a:srgbClr val="000000"/>
                </a:solidFill>
              </a:rPr>
              <a:t>Pure </a:t>
            </a:r>
            <a:r>
              <a:rPr lang="en" sz="1400" dirty="0">
                <a:solidFill>
                  <a:srgbClr val="000000"/>
                </a:solidFill>
              </a:rPr>
              <a:t>F</a:t>
            </a:r>
            <a:r>
              <a:rPr lang="en" sz="1400" dirty="0" smtClean="0">
                <a:solidFill>
                  <a:srgbClr val="000000"/>
                </a:solidFill>
              </a:rPr>
              <a:t>ood </a:t>
            </a:r>
            <a:r>
              <a:rPr lang="en" sz="1400" dirty="0">
                <a:solidFill>
                  <a:srgbClr val="000000"/>
                </a:solidFill>
              </a:rPr>
              <a:t>and </a:t>
            </a:r>
            <a:r>
              <a:rPr lang="en" sz="1400" dirty="0" smtClean="0">
                <a:solidFill>
                  <a:srgbClr val="000000"/>
                </a:solidFill>
              </a:rPr>
              <a:t>Drug At</a:t>
            </a:r>
            <a:r>
              <a:rPr lang="en" sz="1400" dirty="0">
                <a:solidFill>
                  <a:srgbClr val="000000"/>
                </a:solidFill>
              </a:rPr>
              <a:t>. This led to the creation of </a:t>
            </a:r>
            <a:r>
              <a:rPr lang="en" sz="1400" dirty="0" smtClean="0">
                <a:solidFill>
                  <a:srgbClr val="000000"/>
                </a:solidFill>
              </a:rPr>
              <a:t>the Food </a:t>
            </a:r>
            <a:r>
              <a:rPr lang="en" sz="1400" dirty="0">
                <a:solidFill>
                  <a:srgbClr val="000000"/>
                </a:solidFill>
              </a:rPr>
              <a:t>and Drug </a:t>
            </a:r>
            <a:r>
              <a:rPr lang="en" sz="1400" dirty="0" smtClean="0">
                <a:solidFill>
                  <a:srgbClr val="000000"/>
                </a:solidFill>
              </a:rPr>
              <a:t>Administration (FDA). </a:t>
            </a:r>
            <a:r>
              <a:rPr lang="en" sz="1400" dirty="0">
                <a:solidFill>
                  <a:srgbClr val="000000"/>
                </a:solidFill>
              </a:rPr>
              <a:t>The FDA was responsible to test all foods and drugs designated for human consumption. After the creation of the </a:t>
            </a:r>
            <a:r>
              <a:rPr lang="en" sz="1400" dirty="0" smtClean="0">
                <a:solidFill>
                  <a:srgbClr val="000000"/>
                </a:solidFill>
              </a:rPr>
              <a:t>FDA, </a:t>
            </a:r>
            <a:r>
              <a:rPr lang="en" sz="1400" dirty="0">
                <a:solidFill>
                  <a:srgbClr val="000000"/>
                </a:solidFill>
              </a:rPr>
              <a:t>all patients required a prescription from a </a:t>
            </a:r>
            <a:r>
              <a:rPr lang="en" sz="1400" dirty="0" smtClean="0">
                <a:solidFill>
                  <a:srgbClr val="000000"/>
                </a:solidFill>
              </a:rPr>
              <a:t>licensed physician </a:t>
            </a:r>
            <a:r>
              <a:rPr lang="en" sz="1400" dirty="0">
                <a:solidFill>
                  <a:srgbClr val="000000"/>
                </a:solidFill>
              </a:rPr>
              <a:t>to purchase certain </a:t>
            </a:r>
            <a:r>
              <a:rPr lang="en" sz="1400" dirty="0" smtClean="0">
                <a:solidFill>
                  <a:srgbClr val="000000"/>
                </a:solidFill>
              </a:rPr>
              <a:t>drugs.  The law also required </a:t>
            </a:r>
            <a:r>
              <a:rPr lang="en" sz="1400" dirty="0">
                <a:solidFill>
                  <a:srgbClr val="000000"/>
                </a:solidFill>
              </a:rPr>
              <a:t>warning labels to be placed on habit forming drugs. </a:t>
            </a:r>
          </a:p>
          <a:p>
            <a:pPr lvl="0">
              <a:spcBef>
                <a:spcPts val="0"/>
              </a:spcBef>
              <a:buNone/>
            </a:pPr>
            <a:r>
              <a:rPr lang="en" sz="1400" dirty="0"/>
              <a:t>	</a:t>
            </a:r>
          </a:p>
        </p:txBody>
      </p:sp>
      <p:pic>
        <p:nvPicPr>
          <p:cNvPr id="77" name="Shape 77"/>
          <p:cNvPicPr preferRelativeResize="0"/>
          <p:nvPr/>
        </p:nvPicPr>
        <p:blipFill>
          <a:blip r:embed="rId3">
            <a:alphaModFix/>
          </a:blip>
          <a:stretch>
            <a:fillRect/>
          </a:stretch>
        </p:blipFill>
        <p:spPr>
          <a:xfrm>
            <a:off x="6234550" y="3164625"/>
            <a:ext cx="2909449" cy="1978875"/>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Words>
  <Application>Microsoft Office PowerPoint</Application>
  <PresentationFormat>On-screen Show (16:9)</PresentationFormat>
  <Paragraphs>10</Paragraphs>
  <Slides>4</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simple-light-2</vt:lpstr>
      <vt:lpstr>Social Issues Of The Progressive Era</vt:lpstr>
      <vt:lpstr>Problems with food quality</vt:lpstr>
      <vt:lpstr>Important people having to do with the quality of food</vt:lpstr>
      <vt:lpstr>Important laws addressing food quality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Issues Of The Progressive Era</dc:title>
  <dc:creator>Vincent Marsico</dc:creator>
  <cp:lastModifiedBy>VINCENT MARSICO</cp:lastModifiedBy>
  <cp:revision>1</cp:revision>
  <dcterms:modified xsi:type="dcterms:W3CDTF">2016-10-12T12:12:56Z</dcterms:modified>
</cp:coreProperties>
</file>