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8" r:id="rId3"/>
    <p:sldId id="284" r:id="rId4"/>
    <p:sldId id="285" r:id="rId5"/>
    <p:sldId id="308" r:id="rId6"/>
    <p:sldId id="258" r:id="rId7"/>
    <p:sldId id="292" r:id="rId8"/>
    <p:sldId id="261" r:id="rId9"/>
    <p:sldId id="272" r:id="rId10"/>
    <p:sldId id="262" r:id="rId11"/>
    <p:sldId id="263" r:id="rId12"/>
    <p:sldId id="295" r:id="rId13"/>
    <p:sldId id="264" r:id="rId14"/>
    <p:sldId id="265" r:id="rId15"/>
    <p:sldId id="290" r:id="rId16"/>
    <p:sldId id="291" r:id="rId17"/>
    <p:sldId id="293" r:id="rId18"/>
    <p:sldId id="266" r:id="rId19"/>
    <p:sldId id="273" r:id="rId20"/>
    <p:sldId id="269" r:id="rId21"/>
    <p:sldId id="268" r:id="rId22"/>
    <p:sldId id="270" r:id="rId23"/>
    <p:sldId id="259" r:id="rId24"/>
    <p:sldId id="275" r:id="rId25"/>
    <p:sldId id="286" r:id="rId26"/>
    <p:sldId id="279" r:id="rId27"/>
    <p:sldId id="280" r:id="rId28"/>
    <p:sldId id="287" r:id="rId29"/>
    <p:sldId id="282" r:id="rId30"/>
    <p:sldId id="274" r:id="rId31"/>
    <p:sldId id="277" r:id="rId32"/>
    <p:sldId id="289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F4D1-B5AB-4F35-B0A4-046C60684413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D3D1-21BF-4229-81AF-F2EC8280B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Puzzle – it’s not just manufacturing,</a:t>
            </a:r>
            <a:r>
              <a:rPr lang="en-US" baseline="0" dirty="0" smtClean="0"/>
              <a:t> or scientific knowledge, or rising income, or savings – it’s all of the above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bridges – last 500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bridges for stores and apartments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Ming bridge turned into party scene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83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r>
              <a:rPr lang="en-US" baseline="0" dirty="0" smtClean="0"/>
              <a:t> on going a long time – </a:t>
            </a:r>
            <a:r>
              <a:rPr lang="en-US" baseline="0" dirty="0" err="1" smtClean="0"/>
              <a:t>lotsa</a:t>
            </a:r>
            <a:r>
              <a:rPr lang="en-US" baseline="0" dirty="0" smtClean="0"/>
              <a:t> Ming buildings still around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Ming tomb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8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Finished Great Wall, defend against northern tribes on horses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 army, learned to use gunpowder for weapons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1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Weapons included large cannon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6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Scare</a:t>
            </a:r>
            <a:r>
              <a:rPr lang="en-US" baseline="0" dirty="0" smtClean="0"/>
              <a:t> horses half a mile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launch rockets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when and where the Ming – 500 years ago, way to the 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0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lines of troops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1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defense – a kind of machine gun – elite troops called “Homeland Security!”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3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this inside strong forts – 160 million people, world’s most fearsome</a:t>
            </a:r>
            <a:r>
              <a:rPr lang="en-US" baseline="0" dirty="0" smtClean="0"/>
              <a:t> army, more than a million soldiers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could this collapse?  Took over by Manchu, only 800,000 – like poor, tiny Guatemala taking over entire US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1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Museum, Columbus ship, 60 years after Admiral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Zheng</a:t>
            </a:r>
            <a:r>
              <a:rPr lang="en-US" baseline="0" dirty="0" smtClean="0"/>
              <a:t> He  (</a:t>
            </a:r>
            <a:r>
              <a:rPr lang="en-US" baseline="0" dirty="0" err="1" smtClean="0"/>
              <a:t>heuh</a:t>
            </a:r>
            <a:r>
              <a:rPr lang="en-US" baseline="0" dirty="0" smtClean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5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ships – again, how could this powerful dynasty</a:t>
            </a:r>
            <a:r>
              <a:rPr lang="en-US" baseline="0" dirty="0" smtClean="0"/>
              <a:t> be conquered by a small band of nomadic herders?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what does that have to do with the Robot Olympics?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5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the key – this simple graph – temperature for last 10000 years - click to add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4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Ming experiences (and stories) help Chinese parents and teachers teach children to 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E7B235-45AB-49DB-B8D0-8F909F9F1918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After</a:t>
            </a:r>
            <a:r>
              <a:rPr lang="en-US" baseline="0" dirty="0" smtClean="0"/>
              <a:t> the Mongols, roughly same time as Reformation, and big empire in Africa – Timbuktu library/university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made great vases – I don’t care about pottery, but have to respect the technology – and worth 4 million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 million people - They made great buildings, lasted 500 years    CLICK FAST NEXT</a:t>
            </a:r>
            <a:r>
              <a:rPr lang="en-US" baseline="0" dirty="0" smtClean="0"/>
              <a:t> TEN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made great furniture – IKEA</a:t>
            </a:r>
            <a:r>
              <a:rPr lang="en-US" baseline="0" dirty="0" smtClean="0"/>
              <a:t> build anything last for 500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made fashionable</a:t>
            </a:r>
            <a:r>
              <a:rPr lang="en-US" baseline="0" dirty="0" smtClean="0"/>
              <a:t> </a:t>
            </a:r>
            <a:r>
              <a:rPr lang="en-US" dirty="0" smtClean="0"/>
              <a:t>clothing – out of silk, tell you about that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made great bridges – last 500 years (lived near Minneapolis)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r>
              <a:rPr lang="en-US" baseline="0" dirty="0" smtClean="0"/>
              <a:t> over Grand Canal – 1100 miles long, 400 years before Erie Canal only 400 miles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D3D1-21BF-4229-81AF-F2EC8280B1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BF6895-A850-4111-B89F-F1E783832FA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E6593B-8C7B-41F4-8BC1-226E69865C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1534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Fall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Mighty Ming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7936"/>
            <a:ext cx="7306890" cy="54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06780"/>
            <a:ext cx="7802880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879080" cy="59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" y="1097280"/>
            <a:ext cx="7461504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760"/>
            <a:ext cx="73152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G\Desktop\MingWudangMtnGoldenhall1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620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G\Desktop\MingYongLeTempleOfHeaven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G\Desktop\ChinaGreatWallChbeautyBlogspot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98932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"/>
            <a:ext cx="75565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82000" cy="5760720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3400" y="5371568"/>
            <a:ext cx="3276600" cy="800632"/>
          </a:xfrm>
          <a:prstGeom prst="wedgeRoundRectCallout">
            <a:avLst>
              <a:gd name="adj1" fmla="val -17001"/>
              <a:gd name="adj2" fmla="val 49254"/>
              <a:gd name="adj3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Parade of Champions</a:t>
            </a:r>
          </a:p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at the Robot Olympics</a:t>
            </a:r>
            <a:endParaRPr lang="en-US" sz="2000" dirty="0">
              <a:solidFill>
                <a:srgbClr val="540000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43000" y="6134632"/>
            <a:ext cx="2819400" cy="494768"/>
          </a:xfrm>
          <a:prstGeom prst="wedgeRoundRectCallout">
            <a:avLst>
              <a:gd name="adj1" fmla="val -17001"/>
              <a:gd name="adj2" fmla="val 492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Why did China win?</a:t>
            </a:r>
            <a:endParaRPr lang="en-US" sz="2000" dirty="0">
              <a:solidFill>
                <a:srgbClr val="54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38300"/>
            <a:ext cx="8077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77000" cy="56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315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972"/>
            <a:ext cx="5334000" cy="654405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934200" y="457200"/>
            <a:ext cx="1828800" cy="1447800"/>
          </a:xfrm>
          <a:prstGeom prst="wedgeRoundRectCallout">
            <a:avLst>
              <a:gd name="adj1" fmla="val -101214"/>
              <a:gd name="adj2" fmla="val 31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collapse</a:t>
            </a:r>
          </a:p>
          <a:p>
            <a:pPr algn="ctr"/>
            <a:r>
              <a:rPr lang="en-US" dirty="0" smtClean="0"/>
              <a:t>of the Ming</a:t>
            </a:r>
          </a:p>
          <a:p>
            <a:pPr algn="ctr"/>
            <a:r>
              <a:rPr lang="en-US" dirty="0" smtClean="0"/>
              <a:t>Dynasty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208520" y="2286000"/>
            <a:ext cx="1828800" cy="1447800"/>
          </a:xfrm>
          <a:prstGeom prst="wedgeRoundRectCallout">
            <a:avLst>
              <a:gd name="adj1" fmla="val -87881"/>
              <a:gd name="adj2" fmla="val -67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First, </a:t>
            </a:r>
          </a:p>
          <a:p>
            <a:pPr algn="ctr"/>
            <a:r>
              <a:rPr lang="en-US" dirty="0" smtClean="0"/>
              <a:t>let’s look</a:t>
            </a:r>
          </a:p>
          <a:p>
            <a:pPr algn="ctr"/>
            <a:r>
              <a:rPr lang="en-US" dirty="0" smtClean="0"/>
              <a:t>at this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672"/>
            <a:ext cx="815644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82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0850"/>
            <a:ext cx="8242300" cy="375793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00870" y="3556745"/>
            <a:ext cx="1828800" cy="1447800"/>
          </a:xfrm>
          <a:prstGeom prst="wedgeRoundRectCallout">
            <a:avLst>
              <a:gd name="adj1" fmla="val 81684"/>
              <a:gd name="adj2" fmla="val -590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Ming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got caught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 this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cold time.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651510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33400" y="5181600"/>
            <a:ext cx="3276600" cy="1828800"/>
          </a:xfrm>
          <a:prstGeom prst="wedgeRoundRectCallout">
            <a:avLst>
              <a:gd name="adj1" fmla="val -17001"/>
              <a:gd name="adj2" fmla="val 49254"/>
              <a:gd name="adj3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It might have</a:t>
            </a:r>
          </a:p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something to do</a:t>
            </a:r>
          </a:p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with what happened</a:t>
            </a:r>
          </a:p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500 years ago,</a:t>
            </a:r>
          </a:p>
          <a:p>
            <a:pPr algn="ctr"/>
            <a:r>
              <a:rPr lang="en-US" sz="2000" dirty="0" smtClean="0">
                <a:solidFill>
                  <a:srgbClr val="540000"/>
                </a:solidFill>
                <a:latin typeface="Arial" charset="0"/>
              </a:rPr>
              <a:t>during the Ming Dynasty</a:t>
            </a:r>
            <a:endParaRPr lang="en-US" sz="2000" dirty="0">
              <a:solidFill>
                <a:srgbClr val="54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02480" y="762000"/>
            <a:ext cx="2788920" cy="990600"/>
          </a:xfrm>
          <a:prstGeom prst="wedgeRoundRectCallout">
            <a:avLst>
              <a:gd name="adj1" fmla="val 49967"/>
              <a:gd name="adj2" fmla="val 222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 field of corn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 Indiana in 2012.</a:t>
            </a:r>
            <a:endParaRPr lang="en-US" sz="2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4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66800" y="990600"/>
            <a:ext cx="2514600" cy="990600"/>
          </a:xfrm>
          <a:prstGeom prst="wedgeRoundRectCallout">
            <a:avLst>
              <a:gd name="adj1" fmla="val 49967"/>
              <a:gd name="adj2" fmla="val 222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This ear of corn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is no bigger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than my finger.</a:t>
            </a:r>
            <a:endParaRPr lang="en-US" sz="2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0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606972"/>
            <a:ext cx="9144000" cy="58700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1920" y="4267200"/>
            <a:ext cx="2743200" cy="1219200"/>
          </a:xfrm>
          <a:prstGeom prst="wedgeRoundRectCallout">
            <a:avLst>
              <a:gd name="adj1" fmla="val 49967"/>
              <a:gd name="adj2" fmla="val 222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Total farm production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is WAY down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this year.</a:t>
            </a:r>
            <a:endParaRPr lang="en-US" sz="2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3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82000" cy="57607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3400" y="4876800"/>
            <a:ext cx="3048000" cy="1676400"/>
          </a:xfrm>
          <a:prstGeom prst="wedgeRoundRectCallout">
            <a:avLst>
              <a:gd name="adj1" fmla="val 49967"/>
              <a:gd name="adj2" fmla="val 222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 culture that has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learned to </a:t>
            </a:r>
            <a:r>
              <a:rPr lang="en-US" sz="2000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save 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is well equipped when </a:t>
            </a:r>
            <a:r>
              <a:rPr lang="en-US" sz="2000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is needed.</a:t>
            </a:r>
            <a:endParaRPr lang="en-US" sz="2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92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43" y="304800"/>
            <a:ext cx="4508297" cy="641360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781800" y="990600"/>
            <a:ext cx="1828800" cy="990600"/>
          </a:xfrm>
          <a:prstGeom prst="wedgeRoundRectCallout">
            <a:avLst>
              <a:gd name="adj1" fmla="val -87881"/>
              <a:gd name="adj2" fmla="val 39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Ming</a:t>
            </a:r>
          </a:p>
          <a:p>
            <a:pPr algn="ctr"/>
            <a:r>
              <a:rPr lang="en-US" dirty="0" smtClean="0"/>
              <a:t>Dynasty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150"/>
            <a:ext cx="4526280" cy="6404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5257800" y="2179146"/>
            <a:ext cx="1075765" cy="337705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07483" y="1600200"/>
            <a:ext cx="783517" cy="381000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92026" y="1841441"/>
            <a:ext cx="908574" cy="337705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79059" y="228600"/>
            <a:ext cx="4392706" cy="545523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81800" y="990600"/>
            <a:ext cx="1828800" cy="990600"/>
          </a:xfrm>
          <a:prstGeom prst="wedgeRoundRectCallout">
            <a:avLst>
              <a:gd name="adj1" fmla="val -87881"/>
              <a:gd name="adj2" fmla="val 39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Ming</a:t>
            </a:r>
          </a:p>
          <a:p>
            <a:pPr algn="ctr"/>
            <a:r>
              <a:rPr lang="en-US" dirty="0" smtClean="0"/>
              <a:t>Dynasty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5804"/>
            <a:ext cx="6324600" cy="56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G\Desktop\MingJiaxiuBuilding1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0125"/>
            <a:ext cx="74961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64920"/>
            <a:ext cx="71628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490</Words>
  <Application>Microsoft Office PowerPoint</Application>
  <PresentationFormat>On-screen Show (4:3)</PresentationFormat>
  <Paragraphs>90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The Fall of the  Mighty 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the  Mighty Ming</dc:title>
  <dc:creator>PG</dc:creator>
  <cp:lastModifiedBy>Clarenceville User</cp:lastModifiedBy>
  <cp:revision>25</cp:revision>
  <dcterms:created xsi:type="dcterms:W3CDTF">2012-09-28T01:52:30Z</dcterms:created>
  <dcterms:modified xsi:type="dcterms:W3CDTF">2015-02-09T18:30:25Z</dcterms:modified>
</cp:coreProperties>
</file>