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1" r:id="rId8"/>
    <p:sldId id="264" r:id="rId9"/>
    <p:sldId id="265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82" d="100"/>
          <a:sy n="82" d="100"/>
        </p:scale>
        <p:origin x="1483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25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3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8533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79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0823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56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59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7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7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4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4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03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9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30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9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8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97524-24CD-4408-B054-CC5A73D10FBC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FFE0B2-5923-4102-B877-FDE4BD4AC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24000"/>
            <a:ext cx="5814314" cy="25268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dirty="0"/>
              <a:t>Chemical</a:t>
            </a:r>
            <a:br>
              <a:rPr lang="en-US" sz="8800" dirty="0"/>
            </a:br>
            <a:r>
              <a:rPr lang="en-US" sz="8800" dirty="0"/>
              <a:t>Bonding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4343400"/>
            <a:ext cx="6477000" cy="213360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Ionic</a:t>
            </a:r>
          </a:p>
          <a:p>
            <a:pPr algn="ctr"/>
            <a:r>
              <a:rPr lang="en-US" sz="4000" dirty="0">
                <a:solidFill>
                  <a:srgbClr val="FF0000"/>
                </a:solidFill>
              </a:rPr>
              <a:t>Covalent</a:t>
            </a:r>
          </a:p>
          <a:p>
            <a:pPr algn="ctr"/>
            <a:r>
              <a:rPr lang="en-US" sz="4000" dirty="0">
                <a:solidFill>
                  <a:srgbClr val="FF0000"/>
                </a:solidFill>
              </a:rPr>
              <a:t>Metallic</a:t>
            </a:r>
          </a:p>
        </p:txBody>
      </p:sp>
    </p:spTree>
    <p:extLst>
      <p:ext uri="{BB962C8B-B14F-4D97-AF65-F5344CB8AC3E}">
        <p14:creationId xmlns:p14="http://schemas.microsoft.com/office/powerpoint/2010/main" val="647345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Bonding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7086600" cy="5257800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sz="2800" b="1" dirty="0"/>
              <a:t>Metals lose electrons</a:t>
            </a:r>
            <a:r>
              <a:rPr lang="en-US" sz="2800" dirty="0"/>
              <a:t> and cannot normally accept them. The electrons are given up to a “</a:t>
            </a:r>
            <a:r>
              <a:rPr lang="en-US" sz="2800" b="1" dirty="0"/>
              <a:t>sea</a:t>
            </a:r>
            <a:r>
              <a:rPr lang="en-US" sz="2800" dirty="0"/>
              <a:t>" of electrons that surrounds the metal atoms.</a:t>
            </a:r>
          </a:p>
          <a:p>
            <a:pPr lvl="0"/>
            <a:r>
              <a:rPr lang="en-US" sz="2800" dirty="0"/>
              <a:t>The </a:t>
            </a:r>
            <a:r>
              <a:rPr lang="en-US" sz="2800" b="1" dirty="0"/>
              <a:t>electrons become the property of ALL the atoms</a:t>
            </a:r>
            <a:r>
              <a:rPr lang="en-US" sz="2800" dirty="0"/>
              <a:t>. </a:t>
            </a:r>
            <a:r>
              <a:rPr lang="en-US" sz="2800" b="1" dirty="0"/>
              <a:t>Metallic</a:t>
            </a:r>
            <a:r>
              <a:rPr lang="en-US" sz="2800" dirty="0"/>
              <a:t> bonds can be ionic or covalent depending on how free the valence electrons move.</a:t>
            </a:r>
          </a:p>
          <a:p>
            <a:r>
              <a:rPr lang="en-US" sz="2800" b="1" dirty="0"/>
              <a:t>properties</a:t>
            </a:r>
            <a:r>
              <a:rPr lang="en-US" sz="2800" dirty="0"/>
              <a:t> of metals… </a:t>
            </a:r>
            <a:r>
              <a:rPr lang="en-US" sz="2800" b="1" dirty="0"/>
              <a:t>malleable, ductile, good conductors of electricity, high luster, hardness.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548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Chemical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7239000" cy="45935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sz="4000" dirty="0"/>
              <a:t>Chemical Bonds result from  simultaneous </a:t>
            </a:r>
            <a:r>
              <a:rPr lang="en-US" sz="4000" b="1" dirty="0"/>
              <a:t>attraction</a:t>
            </a:r>
            <a:r>
              <a:rPr lang="en-US" sz="4000" dirty="0"/>
              <a:t> </a:t>
            </a:r>
            <a:r>
              <a:rPr lang="en-US" sz="4000" b="1" dirty="0"/>
              <a:t>of</a:t>
            </a:r>
            <a:r>
              <a:rPr lang="en-US" sz="4000" dirty="0"/>
              <a:t> </a:t>
            </a:r>
            <a:r>
              <a:rPr lang="en-US" sz="4000" b="1" dirty="0"/>
              <a:t>electrons to</a:t>
            </a:r>
            <a:r>
              <a:rPr lang="en-US" sz="4000" dirty="0"/>
              <a:t> TWO or more </a:t>
            </a:r>
            <a:r>
              <a:rPr lang="en-US" sz="4000" b="1" dirty="0"/>
              <a:t>nuclei</a:t>
            </a:r>
            <a:endParaRPr lang="en-US" sz="4000" dirty="0"/>
          </a:p>
          <a:p>
            <a:pPr lvl="0"/>
            <a:r>
              <a:rPr lang="en-US" sz="4000" b="1" dirty="0"/>
              <a:t>Potential Energy</a:t>
            </a:r>
            <a:r>
              <a:rPr lang="en-US" sz="4000" dirty="0"/>
              <a:t> is stored in the chemical bonds</a:t>
            </a:r>
          </a:p>
          <a:p>
            <a:pPr lvl="0"/>
            <a:r>
              <a:rPr lang="en-US" sz="4000" dirty="0"/>
              <a:t>Energy changes occur during </a:t>
            </a:r>
            <a:r>
              <a:rPr lang="en-US" sz="4000" b="1" dirty="0"/>
              <a:t>bonding</a:t>
            </a:r>
            <a:endParaRPr lang="en-US" sz="4000" dirty="0"/>
          </a:p>
          <a:p>
            <a:pPr lvl="0"/>
            <a:r>
              <a:rPr lang="en-US" sz="4000" dirty="0"/>
              <a:t>TWO conditions for stability of atoms in relation to bonding</a:t>
            </a:r>
          </a:p>
          <a:p>
            <a:pPr marL="457200" lvl="1" indent="0">
              <a:buNone/>
            </a:pPr>
            <a:r>
              <a:rPr lang="en-US" sz="4000" b="1" dirty="0"/>
              <a:t>	1.Full Valence</a:t>
            </a:r>
            <a:r>
              <a:rPr lang="en-US" sz="4000" dirty="0"/>
              <a:t>(complete </a:t>
            </a:r>
            <a:r>
              <a:rPr lang="en-US" sz="4000" b="1" dirty="0"/>
              <a:t>outer </a:t>
            </a:r>
            <a:r>
              <a:rPr lang="en-US" sz="4000" dirty="0"/>
              <a:t>shell) </a:t>
            </a:r>
          </a:p>
          <a:p>
            <a:pPr marL="457200" lvl="1" indent="0">
              <a:buNone/>
            </a:pPr>
            <a:r>
              <a:rPr lang="en-US" sz="4000" b="1" dirty="0"/>
              <a:t>	2. Electrical Neutrality 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4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5814312" cy="5334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Bonds Between Atoms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562600"/>
          </a:xfrm>
        </p:spPr>
        <p:txBody>
          <a:bodyPr>
            <a:normAutofit fontScale="40000" lnSpcReduction="20000"/>
          </a:bodyPr>
          <a:lstStyle/>
          <a:p>
            <a:pPr marL="0" lvl="0" indent="0">
              <a:buNone/>
            </a:pPr>
            <a:r>
              <a:rPr lang="en-US" sz="6000" b="1" dirty="0"/>
              <a:t>Electrons </a:t>
            </a:r>
            <a:r>
              <a:rPr lang="en-US" sz="6000" dirty="0"/>
              <a:t>may be </a:t>
            </a:r>
            <a:r>
              <a:rPr lang="en-US" sz="6000" b="1" dirty="0"/>
              <a:t>transferred or shared </a:t>
            </a:r>
            <a:r>
              <a:rPr lang="en-US" sz="6000" dirty="0"/>
              <a:t>between atoms</a:t>
            </a:r>
          </a:p>
          <a:p>
            <a:pPr lvl="1"/>
            <a:r>
              <a:rPr lang="en-US" sz="6000" dirty="0"/>
              <a:t>Ionic compounds are formed when electrons are transferred (</a:t>
            </a:r>
            <a:r>
              <a:rPr lang="en-US" sz="6000" b="1" dirty="0"/>
              <a:t>lost </a:t>
            </a:r>
            <a:r>
              <a:rPr lang="en-US" sz="6000" i="1" dirty="0"/>
              <a:t>or </a:t>
            </a:r>
            <a:r>
              <a:rPr lang="en-US" sz="6000" b="1" dirty="0"/>
              <a:t>gained</a:t>
            </a:r>
            <a:r>
              <a:rPr lang="en-US" sz="6000" dirty="0"/>
              <a:t>) between atoms</a:t>
            </a:r>
          </a:p>
          <a:p>
            <a:pPr lvl="1"/>
            <a:r>
              <a:rPr lang="en-US" sz="6000" dirty="0"/>
              <a:t>Covalent molecules are formed when electrons are </a:t>
            </a:r>
            <a:r>
              <a:rPr lang="en-US" sz="6000" b="1" dirty="0"/>
              <a:t>shared </a:t>
            </a:r>
            <a:r>
              <a:rPr lang="en-US" sz="6000" dirty="0"/>
              <a:t>(</a:t>
            </a:r>
            <a:r>
              <a:rPr lang="en-US" sz="6000" i="1" dirty="0"/>
              <a:t>equally or unequally</a:t>
            </a:r>
            <a:r>
              <a:rPr lang="en-US" sz="6000" dirty="0"/>
              <a:t>) between atoms</a:t>
            </a:r>
          </a:p>
          <a:p>
            <a:pPr marL="0" indent="0">
              <a:buNone/>
            </a:pPr>
            <a:r>
              <a:rPr lang="en-US" sz="6000" b="1" u="sng" dirty="0"/>
              <a:t>Ionization </a:t>
            </a:r>
            <a:r>
              <a:rPr lang="en-US" sz="6000" u="sng" dirty="0"/>
              <a:t>Energy</a:t>
            </a:r>
          </a:p>
          <a:p>
            <a:r>
              <a:rPr lang="en-US" sz="6000" dirty="0"/>
              <a:t>The </a:t>
            </a:r>
            <a:r>
              <a:rPr lang="en-US" sz="6000" b="1" dirty="0"/>
              <a:t>amount of energy needed to remove the most loosely bound electron </a:t>
            </a:r>
            <a:r>
              <a:rPr lang="en-US" sz="6000" dirty="0"/>
              <a:t>from a neutral atom in the gaseous phase</a:t>
            </a:r>
          </a:p>
          <a:p>
            <a:r>
              <a:rPr lang="en-US" sz="6000" dirty="0"/>
              <a:t>The </a:t>
            </a:r>
            <a:r>
              <a:rPr lang="en-US" sz="6000" b="1" dirty="0"/>
              <a:t>tendency to lose electrons</a:t>
            </a:r>
            <a:r>
              <a:rPr lang="en-US" sz="6000" dirty="0"/>
              <a:t> is evidence of metallic character</a:t>
            </a:r>
          </a:p>
          <a:p>
            <a:pPr lvl="1"/>
            <a:r>
              <a:rPr lang="en-US" sz="6000" dirty="0"/>
              <a:t>Metals tend to lose electrons when interacting</a:t>
            </a:r>
          </a:p>
          <a:p>
            <a:pPr lvl="1"/>
            <a:r>
              <a:rPr lang="en-US" sz="6000" dirty="0"/>
              <a:t>Metals gain a </a:t>
            </a:r>
            <a:r>
              <a:rPr lang="en-US" sz="6000" b="1" dirty="0"/>
              <a:t>positive </a:t>
            </a:r>
            <a:r>
              <a:rPr lang="en-US" sz="6000" dirty="0"/>
              <a:t>charge as ions when bonding</a:t>
            </a:r>
          </a:p>
          <a:p>
            <a:pPr marL="457200" lvl="1" indent="0">
              <a:buNone/>
            </a:pPr>
            <a:r>
              <a:rPr lang="en-US" sz="6000" dirty="0"/>
              <a:t>		(become cations!)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14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A280F-B347-46A7-B44B-28947F7CC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09600"/>
            <a:ext cx="5890512" cy="838200"/>
          </a:xfrm>
        </p:spPr>
        <p:txBody>
          <a:bodyPr/>
          <a:lstStyle/>
          <a:p>
            <a:r>
              <a:rPr lang="en-US" dirty="0"/>
              <a:t>Bonds Between Atoms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2F839-0ED2-48D5-B675-B6138184D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524000"/>
            <a:ext cx="6347713" cy="4517363"/>
          </a:xfrm>
        </p:spPr>
        <p:txBody>
          <a:bodyPr>
            <a:normAutofit/>
          </a:bodyPr>
          <a:lstStyle/>
          <a:p>
            <a:r>
              <a:rPr lang="en-US" sz="2800" b="1" dirty="0"/>
              <a:t>Trends</a:t>
            </a:r>
            <a:r>
              <a:rPr lang="en-US" sz="2800" dirty="0"/>
              <a:t> in Ionization energy in relation to the Periodic Table</a:t>
            </a:r>
          </a:p>
          <a:p>
            <a:pPr lvl="0"/>
            <a:r>
              <a:rPr lang="en-US" sz="2800" dirty="0"/>
              <a:t>Ionization Energy tends to </a:t>
            </a:r>
            <a:r>
              <a:rPr lang="en-US" sz="2800" b="1" dirty="0"/>
              <a:t>Decrease down a group </a:t>
            </a:r>
            <a:r>
              <a:rPr lang="en-US" sz="2800" dirty="0"/>
              <a:t>or family</a:t>
            </a:r>
          </a:p>
          <a:p>
            <a:pPr lvl="0"/>
            <a:r>
              <a:rPr lang="en-US" sz="2800" dirty="0"/>
              <a:t>Due to an </a:t>
            </a:r>
            <a:r>
              <a:rPr lang="en-US" sz="2800" b="1" dirty="0"/>
              <a:t>increase </a:t>
            </a:r>
            <a:r>
              <a:rPr lang="en-US" sz="2800" dirty="0"/>
              <a:t>in the separation of valence electrons and the nucleus (increased distance)</a:t>
            </a:r>
          </a:p>
          <a:p>
            <a:pPr lvl="0"/>
            <a:r>
              <a:rPr lang="en-US" sz="2800" dirty="0"/>
              <a:t>Due to an increase in the </a:t>
            </a:r>
            <a:r>
              <a:rPr lang="en-US" sz="2800" b="1" dirty="0"/>
              <a:t>SHIELDING </a:t>
            </a:r>
            <a:r>
              <a:rPr lang="en-US" sz="2800" dirty="0"/>
              <a:t>EFFECT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824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60698-0954-472F-A8DA-28DC4D79D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09600"/>
            <a:ext cx="5890512" cy="762000"/>
          </a:xfrm>
        </p:spPr>
        <p:txBody>
          <a:bodyPr/>
          <a:lstStyle/>
          <a:p>
            <a:r>
              <a:rPr lang="en-US" dirty="0"/>
              <a:t>Bonds between atoms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AB6C4-161C-48E0-B417-4A81DB400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6781800" cy="472440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2400" dirty="0"/>
              <a:t>Ionization Energy tends to Increase </a:t>
            </a:r>
            <a:r>
              <a:rPr lang="en-US" sz="2400" b="1" dirty="0"/>
              <a:t>along a Period </a:t>
            </a:r>
            <a:r>
              <a:rPr lang="en-US" sz="2400" dirty="0"/>
              <a:t>or row</a:t>
            </a:r>
          </a:p>
          <a:p>
            <a:pPr lvl="0"/>
            <a:r>
              <a:rPr lang="en-US" sz="2400" dirty="0"/>
              <a:t>Due to a decrease in the atomic radii of the atom</a:t>
            </a:r>
          </a:p>
          <a:p>
            <a:pPr lvl="1"/>
            <a:r>
              <a:rPr lang="en-US" sz="2400" dirty="0"/>
              <a:t>When </a:t>
            </a:r>
            <a:r>
              <a:rPr lang="en-US" sz="2400" b="1" dirty="0"/>
              <a:t>electrons </a:t>
            </a:r>
            <a:r>
              <a:rPr lang="en-US" sz="2400" dirty="0"/>
              <a:t>are lost by an atom, there is greater </a:t>
            </a:r>
            <a:r>
              <a:rPr lang="en-US" sz="2400" b="1" dirty="0"/>
              <a:t>nuclear</a:t>
            </a:r>
            <a:r>
              <a:rPr lang="en-US" sz="2400" dirty="0"/>
              <a:t> (positive) force than negative </a:t>
            </a:r>
          </a:p>
          <a:p>
            <a:pPr lvl="0"/>
            <a:r>
              <a:rPr lang="en-US" sz="2400" dirty="0"/>
              <a:t>Due to an increase in </a:t>
            </a:r>
            <a:r>
              <a:rPr lang="en-US" sz="2400" b="1" dirty="0"/>
              <a:t>atomic </a:t>
            </a:r>
            <a:r>
              <a:rPr lang="en-US" sz="2400" dirty="0"/>
              <a:t>number</a:t>
            </a:r>
          </a:p>
          <a:p>
            <a:pPr lvl="1"/>
            <a:r>
              <a:rPr lang="en-US" sz="2400" dirty="0"/>
              <a:t>the number of </a:t>
            </a:r>
            <a:r>
              <a:rPr lang="en-US" sz="2400" b="1" dirty="0"/>
              <a:t>protons</a:t>
            </a:r>
            <a:r>
              <a:rPr lang="en-US" sz="2400" dirty="0"/>
              <a:t> (</a:t>
            </a:r>
            <a:r>
              <a:rPr lang="en-US" sz="2400" b="1" dirty="0"/>
              <a:t>positive </a:t>
            </a:r>
            <a:r>
              <a:rPr lang="en-US" sz="2400" dirty="0"/>
              <a:t>charges) increases left to right</a:t>
            </a:r>
          </a:p>
          <a:p>
            <a:pPr lvl="1"/>
            <a:r>
              <a:rPr lang="en-US" sz="2400" dirty="0"/>
              <a:t>the increase in </a:t>
            </a:r>
            <a:r>
              <a:rPr lang="en-US" sz="2400" b="1" dirty="0"/>
              <a:t>nuclear </a:t>
            </a:r>
            <a:r>
              <a:rPr lang="en-US" sz="2400" dirty="0"/>
              <a:t>charge causes an </a:t>
            </a:r>
            <a:r>
              <a:rPr lang="en-US" sz="2400" b="1" dirty="0"/>
              <a:t>increase </a:t>
            </a:r>
            <a:r>
              <a:rPr lang="en-US" sz="2400" dirty="0"/>
              <a:t>in the attractive force of the nucleus toward the negative electrons and pulls them in (Coulombic Force)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0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Ionic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6934200" cy="51054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600" dirty="0"/>
              <a:t>Ionic Bonds are formed by the </a:t>
            </a:r>
            <a:r>
              <a:rPr lang="en-US" sz="2600" b="1" dirty="0"/>
              <a:t>transfer </a:t>
            </a:r>
            <a:r>
              <a:rPr lang="en-US" sz="2600" dirty="0"/>
              <a:t>of 1 or more electrons between atoms </a:t>
            </a:r>
          </a:p>
          <a:p>
            <a:pPr lvl="0"/>
            <a:r>
              <a:rPr lang="en-US" sz="2600" dirty="0">
                <a:effectLst/>
              </a:rPr>
              <a:t>Ionic Bonds are based on </a:t>
            </a:r>
            <a:r>
              <a:rPr lang="en-US" sz="2600" b="1" dirty="0">
                <a:effectLst/>
              </a:rPr>
              <a:t>IONS</a:t>
            </a:r>
            <a:r>
              <a:rPr lang="en-US" sz="2600" dirty="0">
                <a:effectLst/>
              </a:rPr>
              <a:t> (</a:t>
            </a:r>
            <a:r>
              <a:rPr lang="en-US" sz="2600" i="1" dirty="0">
                <a:effectLst/>
              </a:rPr>
              <a:t>charged atoms</a:t>
            </a:r>
            <a:r>
              <a:rPr lang="en-US" sz="2600" dirty="0">
                <a:effectLst/>
              </a:rPr>
              <a:t>) that interact to form </a:t>
            </a:r>
            <a:r>
              <a:rPr lang="en-US" sz="2600" b="1" dirty="0">
                <a:effectLst/>
              </a:rPr>
              <a:t>ionic</a:t>
            </a:r>
            <a:r>
              <a:rPr lang="en-US" sz="2600" dirty="0">
                <a:effectLst/>
              </a:rPr>
              <a:t> compounds </a:t>
            </a:r>
            <a:r>
              <a:rPr lang="en-US" sz="2600" dirty="0"/>
              <a:t> </a:t>
            </a:r>
          </a:p>
          <a:p>
            <a:pPr lvl="0"/>
            <a:r>
              <a:rPr lang="en-US" sz="2600" b="1" dirty="0"/>
              <a:t>Electrostatic</a:t>
            </a:r>
            <a:r>
              <a:rPr lang="en-US" sz="2600" dirty="0"/>
              <a:t> Force (+ and -) holds ions together</a:t>
            </a:r>
          </a:p>
          <a:p>
            <a:r>
              <a:rPr lang="en-US" sz="2600" dirty="0"/>
              <a:t>ions form </a:t>
            </a:r>
            <a:r>
              <a:rPr lang="en-US" sz="2600" b="1" dirty="0"/>
              <a:t>crystal</a:t>
            </a:r>
            <a:r>
              <a:rPr lang="en-US" sz="2600" dirty="0"/>
              <a:t> </a:t>
            </a:r>
            <a:r>
              <a:rPr lang="en-US" sz="2600" b="1" dirty="0"/>
              <a:t>Lattice</a:t>
            </a:r>
            <a:r>
              <a:rPr lang="en-US" sz="2600" dirty="0"/>
              <a:t> structures </a:t>
            </a:r>
          </a:p>
          <a:p>
            <a:r>
              <a:rPr lang="en-US" sz="2600" dirty="0"/>
              <a:t> “</a:t>
            </a:r>
            <a:r>
              <a:rPr lang="en-US" sz="2600" b="1" dirty="0"/>
              <a:t>Cleavage</a:t>
            </a:r>
            <a:r>
              <a:rPr lang="en-US" sz="2600" dirty="0"/>
              <a:t>” is the ability to split the crystal lattice along a definite plane, thus, fragmenting the crystal lattice.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7628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5966712" cy="685800"/>
          </a:xfrm>
        </p:spPr>
        <p:txBody>
          <a:bodyPr/>
          <a:lstStyle/>
          <a:p>
            <a:pPr algn="ctr"/>
            <a:r>
              <a:rPr lang="en-US" dirty="0"/>
              <a:t>Covalent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7162800" cy="4898363"/>
          </a:xfrm>
        </p:spPr>
        <p:txBody>
          <a:bodyPr>
            <a:noAutofit/>
          </a:bodyPr>
          <a:lstStyle/>
          <a:p>
            <a:pPr lvl="0"/>
            <a:r>
              <a:rPr lang="en-US" sz="3200" dirty="0"/>
              <a:t>A covalent bond is formed when two or more atoms</a:t>
            </a:r>
            <a:r>
              <a:rPr lang="en-US" sz="3200" b="1" dirty="0"/>
              <a:t> share </a:t>
            </a:r>
            <a:r>
              <a:rPr lang="en-US" sz="3200" dirty="0"/>
              <a:t>electrons </a:t>
            </a:r>
          </a:p>
          <a:p>
            <a:pPr lvl="0"/>
            <a:r>
              <a:rPr lang="en-US" sz="3200" b="1" dirty="0"/>
              <a:t>Diatomic </a:t>
            </a:r>
            <a:r>
              <a:rPr lang="en-US" sz="3200" dirty="0"/>
              <a:t>Molecules (</a:t>
            </a:r>
            <a:r>
              <a:rPr lang="en-US" sz="3200" i="1" dirty="0"/>
              <a:t>2 atoms bonded together</a:t>
            </a:r>
            <a:r>
              <a:rPr lang="en-US" sz="3200" dirty="0"/>
              <a:t>)</a:t>
            </a:r>
          </a:p>
          <a:p>
            <a:pPr lvl="0"/>
            <a:r>
              <a:rPr lang="en-US" sz="3200" dirty="0"/>
              <a:t>A discrete, </a:t>
            </a:r>
            <a:r>
              <a:rPr lang="en-US" sz="3200" b="1" dirty="0"/>
              <a:t>neutral</a:t>
            </a:r>
            <a:r>
              <a:rPr lang="en-US" sz="3200" dirty="0"/>
              <a:t> particle results from a covalent bonding of atoms</a:t>
            </a:r>
          </a:p>
          <a:p>
            <a:pPr lvl="0"/>
            <a:r>
              <a:rPr lang="en-US" sz="3200" dirty="0"/>
              <a:t>“</a:t>
            </a:r>
            <a:r>
              <a:rPr lang="en-US" sz="3200" b="1" dirty="0"/>
              <a:t>Molecules</a:t>
            </a:r>
            <a:r>
              <a:rPr lang="en-US" sz="3200" dirty="0"/>
              <a:t>” </a:t>
            </a:r>
            <a:r>
              <a:rPr lang="en-US" sz="3200" dirty="0">
                <a:sym typeface="Wingdings"/>
              </a:rPr>
              <a:t></a:t>
            </a:r>
            <a:r>
              <a:rPr lang="en-US" sz="3200" dirty="0"/>
              <a:t> a discrete, neutral particle which results from covalent bonding</a:t>
            </a:r>
          </a:p>
          <a:p>
            <a:pPr marL="0" lv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00724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4DAA9-D0B8-4FEF-BEF7-820ED713E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76200"/>
            <a:ext cx="61953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Covalent bonds can be polar or non-polar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0975E-96E5-46D4-8EDD-44BAEDF6C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6728713" cy="4822163"/>
          </a:xfrm>
        </p:spPr>
        <p:txBody>
          <a:bodyPr/>
          <a:lstStyle/>
          <a:p>
            <a:pPr marL="0" lvl="0" indent="0">
              <a:buNone/>
            </a:pPr>
            <a:r>
              <a:rPr lang="en-US" sz="3200" b="1" dirty="0"/>
              <a:t>Non-Polar</a:t>
            </a:r>
            <a:r>
              <a:rPr lang="en-US" sz="3200" dirty="0"/>
              <a:t> Covalent Bonds </a:t>
            </a:r>
          </a:p>
          <a:p>
            <a:pPr marL="457200" lvl="1" indent="0">
              <a:buNone/>
            </a:pPr>
            <a:r>
              <a:rPr lang="en-US" sz="3200" dirty="0"/>
              <a:t>Electrons are shared </a:t>
            </a:r>
            <a:r>
              <a:rPr lang="en-US" sz="3200" b="1" dirty="0"/>
              <a:t>EQUALLY </a:t>
            </a:r>
            <a:r>
              <a:rPr lang="en-US" sz="3200" dirty="0"/>
              <a:t>between atoms of EQUAL electronegativity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Example:  F</a:t>
            </a:r>
            <a:r>
              <a:rPr lang="en-US" sz="3200" baseline="-25000" dirty="0">
                <a:solidFill>
                  <a:srgbClr val="FF0000"/>
                </a:solidFill>
              </a:rPr>
              <a:t>2</a:t>
            </a:r>
            <a:r>
              <a:rPr lang="en-US" sz="3200" dirty="0">
                <a:solidFill>
                  <a:srgbClr val="FF0000"/>
                </a:solidFill>
              </a:rPr>
              <a:t>	 Electron dot diagram of  F</a:t>
            </a:r>
            <a:r>
              <a:rPr lang="en-US" sz="3200" baseline="-25000" dirty="0">
                <a:solidFill>
                  <a:srgbClr val="FF0000"/>
                </a:solidFill>
              </a:rPr>
              <a:t>2</a:t>
            </a:r>
            <a:endParaRPr lang="en-US" sz="3200" dirty="0">
              <a:solidFill>
                <a:srgbClr val="FF0000"/>
              </a:solidFill>
            </a:endParaRP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Symbol of bond    F–F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Electron cloud graphic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655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C7C13-5EBC-4B0E-BE3D-BCEE20A67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2400"/>
            <a:ext cx="60429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Covalent bonds can be polar or non-polar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14E70-242F-4699-BAF1-445D1ABA6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7239000" cy="53340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b="1" dirty="0"/>
              <a:t>Polar</a:t>
            </a:r>
            <a:r>
              <a:rPr lang="en-US" sz="2800" dirty="0"/>
              <a:t> Covalent Bonds-When electrons are shared </a:t>
            </a:r>
            <a:r>
              <a:rPr lang="en-US" sz="2800" b="1" dirty="0"/>
              <a:t>UNEQUALLY</a:t>
            </a:r>
            <a:r>
              <a:rPr lang="en-US" sz="2800" dirty="0"/>
              <a:t> between atoms of unequal electronegativity (remember elements on the right of the table have more electronegativity)</a:t>
            </a:r>
          </a:p>
          <a:p>
            <a:pPr marL="0" lvl="0" indent="0">
              <a:buNone/>
            </a:pPr>
            <a:endParaRPr lang="en-US" sz="2800" dirty="0"/>
          </a:p>
          <a:p>
            <a:pPr marL="0" lvl="0" indent="0">
              <a:buNone/>
            </a:pPr>
            <a:r>
              <a:rPr lang="en-US" sz="2800" dirty="0"/>
              <a:t> i.e. Formation of HCl</a:t>
            </a:r>
          </a:p>
          <a:p>
            <a:pPr lvl="0"/>
            <a:r>
              <a:rPr lang="en-US" sz="2800" dirty="0"/>
              <a:t>Chemical Bond Stability</a:t>
            </a:r>
          </a:p>
          <a:p>
            <a:r>
              <a:rPr lang="en-US" sz="2800" dirty="0"/>
              <a:t>Full </a:t>
            </a:r>
            <a:r>
              <a:rPr lang="en-US" sz="2800" b="1" dirty="0"/>
              <a:t>valence</a:t>
            </a:r>
            <a:r>
              <a:rPr lang="en-US" sz="2800" dirty="0"/>
              <a:t> (complete outer shell) </a:t>
            </a:r>
          </a:p>
          <a:p>
            <a:r>
              <a:rPr lang="en-US" sz="2800" dirty="0"/>
              <a:t>Electrical Neutrality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6540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3025</TotalTime>
  <Words>423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Chemical Bonding</vt:lpstr>
      <vt:lpstr>Chemical Bonds</vt:lpstr>
      <vt:lpstr>Bonds Between Atoms</vt:lpstr>
      <vt:lpstr>Bonds Between Atoms</vt:lpstr>
      <vt:lpstr>Bonds between atoms</vt:lpstr>
      <vt:lpstr>Ionic Bonds</vt:lpstr>
      <vt:lpstr>Covalent bonds</vt:lpstr>
      <vt:lpstr>Covalent bonds can be polar or non-polar</vt:lpstr>
      <vt:lpstr>Covalent bonds can be polar or non-polar</vt:lpstr>
      <vt:lpstr>Metallic Bonding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Bonding</dc:title>
  <dc:creator>Teacher</dc:creator>
  <cp:lastModifiedBy>Joseph Waeschle</cp:lastModifiedBy>
  <cp:revision>9</cp:revision>
  <dcterms:created xsi:type="dcterms:W3CDTF">2012-12-04T12:57:18Z</dcterms:created>
  <dcterms:modified xsi:type="dcterms:W3CDTF">2019-01-12T21:32:47Z</dcterms:modified>
</cp:coreProperties>
</file>