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83" r:id="rId4"/>
    <p:sldId id="257" r:id="rId5"/>
    <p:sldId id="278" r:id="rId6"/>
    <p:sldId id="274" r:id="rId7"/>
    <p:sldId id="259" r:id="rId8"/>
    <p:sldId id="260" r:id="rId9"/>
    <p:sldId id="284" r:id="rId10"/>
    <p:sldId id="285" r:id="rId11"/>
    <p:sldId id="261" r:id="rId12"/>
    <p:sldId id="286" r:id="rId13"/>
    <p:sldId id="281" r:id="rId14"/>
    <p:sldId id="262" r:id="rId15"/>
    <p:sldId id="275" r:id="rId16"/>
    <p:sldId id="266" r:id="rId17"/>
    <p:sldId id="287" r:id="rId18"/>
    <p:sldId id="277" r:id="rId19"/>
    <p:sldId id="267" r:id="rId20"/>
    <p:sldId id="288" r:id="rId21"/>
    <p:sldId id="268" r:id="rId22"/>
    <p:sldId id="276" r:id="rId23"/>
    <p:sldId id="282" r:id="rId24"/>
    <p:sldId id="263" r:id="rId25"/>
    <p:sldId id="271" r:id="rId26"/>
    <p:sldId id="280" r:id="rId27"/>
    <p:sldId id="272" r:id="rId28"/>
    <p:sldId id="27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597FA4E-0C66-4916-A2C6-857CE4150F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6AED8DF-6BDE-414D-819D-E3CB72A11C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DCD3B85-6E3E-4D36-B093-E538D63CEF0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E8DABF13-5AD9-4A71-B168-063AA2DBC4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E266B692-EB6A-4B54-836A-EEAD78B43A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C3CECFB0-89B9-4C92-9202-D6791A945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226962-2112-4CEB-9E22-FBB488552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8CBD0EC-C6E1-4491-80A8-B11469730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EC7DB0-0780-4EE2-91A8-CB693AF0A371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E090911-5B9B-40FC-AEB2-6489128975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9ACC1CE-B6FF-4600-A594-91231AD29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F888355-4607-46AC-B1B0-7E31A96BF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A31369-964D-4FED-9E6C-3DA353A587E1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FCF1586-A9F1-4856-8580-0A00066147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8D67269-19DB-4616-BE86-5423DD90E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608C330-B7A9-432E-A686-535911C37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5C1842-8C5A-4E29-ACDD-1DA0C9F5D4D7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75B77FD-498D-4789-AE66-F7A08C1312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83351FC-46D4-4C50-8FCC-774EE0611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6F20DA9-3DC8-4EDC-9067-154939532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E46554-D82A-49DA-A7EB-7D550FA7535B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52AAAA2-9F32-4EBE-ADA2-3E4B4F727E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6E68B38-C0AE-4F18-AA82-07F548968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DDC1223-E90C-4E23-87DE-00A78A2DB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384D17-35F4-4323-ACEE-7C7BE97AD155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5A54F6C-6D95-4F54-BA12-CC6A49283A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6D3102E-33B0-4C63-9B17-569041F4E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013CB43-93F0-40C0-AE90-4113411D6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D0EACB-B41D-4847-B196-F554BDABDB5F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E09990C-4B06-4267-B927-2E7B9F319E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6D6DC98-884B-458F-B1BE-FBF2BAD8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615E7A3-CBFC-4C8C-A8BD-431C36593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7D6447-CEB1-45E6-8038-823BC4BB9F41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2E5C686-9A76-452C-8B04-22DC659868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2D81CEC-AB8A-43C7-B816-ED01763D7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D73C61B-5378-4005-BC7B-0D64CCBB4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C1E51E-5B0F-4275-8CAD-D54EDD0D1379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4799972-61E8-4232-AA9C-2DACE8079D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4FCD390-0AC2-4E1D-B984-A0ADF0D83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BFF3724-9AB3-44EA-A3DE-918C928BA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B6A92A-C0D7-40AB-BCA9-32ACA727C20C}" type="slidenum">
              <a:rPr lang="en-US" altLang="en-US" smtClean="0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6643A0A-3665-4AEE-BFB4-FFAE4C7953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E1FA6C4-3617-436E-A4A0-7D9C9D682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39870CE-B39D-497A-8C50-CA8D48D428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BFD3AE-3BD9-4679-9D23-C8754EA024D4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63DD1EA-796F-43E0-8F0F-D44984344B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47FDD6D-97AC-43D7-BA28-7F1B13AF6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75CA8EE-C06A-4DAF-AA75-D3CAC5ED3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99C724-4CF3-4F27-B448-97EC1690E00E}" type="slidenum">
              <a:rPr lang="en-US" altLang="en-US" smtClean="0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25A8A3D-9FB2-427E-9FF2-FF674D486A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EFC93BB-A8CE-40D9-AD47-D1E158F42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ABEA507-FB65-48BC-8B13-6F45E1EAC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3F1F34-E776-4911-BA19-40C845030563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93DD779-9265-4B2C-A9AA-1F83B7881A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6F804C3-AA4D-4EF6-B4C9-E5FA22FE6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56414E2-BDD3-45C6-96D8-A70A61ABF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03DDFE-0796-4829-A7D5-8082AB59B9EE}" type="slidenum">
              <a:rPr lang="en-US" altLang="en-US" smtClean="0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9158774-C487-492C-9963-B4BC23B9F6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4421261-ECCF-40CE-B0C1-2FDD36527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01D2D5A-7DFC-4D8A-AE6A-B1E67B482E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15431E-063E-49E6-91D8-A0BA3EC180E8}" type="slidenum">
              <a:rPr lang="en-US" altLang="en-US" smtClean="0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573506E-F9F6-4BB1-A52F-6ECDA4D85E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8E21A15-050E-45C8-93B2-CFBAC68D5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F1A7382-5760-4839-8028-FE7210053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7494C7-E49C-45FF-B5F3-3B30A7CCE939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85AC167-7056-4FF9-A896-F44CC229A6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EDECB6E-3D42-4650-ABB3-6C3DD035E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330D841-E180-4A1B-975C-95D1F2D95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C19BC7-FCD2-4D27-B438-4EBED19E1AD4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F72E828-3B02-4B97-8A64-8C6ECF9D3D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6526A9-B2D4-4513-906A-FC25E9B1C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08A7E05-AFFE-410F-B782-52BC391E0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9CBCFA-75CA-4249-A04B-D72C1C8770E0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6B1FF9C-75C8-4536-A277-AFD648FBDD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E15CC3B-E791-4077-B05B-6C4FE271E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A863A57-3667-4F29-99FD-20E659844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426070-44F7-4053-ADBE-F8653F59680F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6E131E0-5E1D-41D9-9387-AECF0BCA91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3A39EA7-17B3-441C-8119-6E1BE6C7D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187F741-6F04-402F-BA8C-753BF9528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5EC081-3D26-4A92-B893-E95C8851ED2B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0B9BB71-7B56-45B6-ADBC-508593F80B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41139EF-3FF3-4950-94A6-950439142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77B60DF-2D88-4772-8AD2-27E865562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A408B7-C573-420E-BB81-769964EDC525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28C80CE-AC0B-4D32-B01E-A159F88827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62CDF5B-EE75-4033-910A-F17CB2D30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F5DBCDC-F06E-4655-B5C6-190F782130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A22E87-2558-450C-9B47-CA1AD305B1FC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E016F7A-39A4-4E5C-9161-B2D4FE32BC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02A61B4-0748-4479-9FBA-8A017DE03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CFEF4CBD-C110-441E-AC70-D6C179C779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5F7EFAA3-B360-4C6F-B692-91506319401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0"/>
              <a:ext cx="923" cy="4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4FBBF027-69E3-4AC1-B605-DB4DEF09952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991"/>
              <a:ext cx="920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38D7464-5FB6-4FBC-825C-1F7E8A0519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5"/>
              <a:ext cx="890" cy="916"/>
            </a:xfrm>
            <a:custGeom>
              <a:avLst/>
              <a:gdLst>
                <a:gd name="T0" fmla="*/ 307 w 890"/>
                <a:gd name="T1" fmla="*/ 292 h 916"/>
                <a:gd name="T2" fmla="*/ 307 w 890"/>
                <a:gd name="T3" fmla="*/ 234 h 916"/>
                <a:gd name="T4" fmla="*/ 261 w 890"/>
                <a:gd name="T5" fmla="*/ 159 h 916"/>
                <a:gd name="T6" fmla="*/ 247 w 890"/>
                <a:gd name="T7" fmla="*/ 91 h 916"/>
                <a:gd name="T8" fmla="*/ 225 w 890"/>
                <a:gd name="T9" fmla="*/ 24 h 916"/>
                <a:gd name="T10" fmla="*/ 259 w 890"/>
                <a:gd name="T11" fmla="*/ 21 h 916"/>
                <a:gd name="T12" fmla="*/ 298 w 890"/>
                <a:gd name="T13" fmla="*/ 82 h 916"/>
                <a:gd name="T14" fmla="*/ 322 w 890"/>
                <a:gd name="T15" fmla="*/ 118 h 916"/>
                <a:gd name="T16" fmla="*/ 358 w 890"/>
                <a:gd name="T17" fmla="*/ 180 h 916"/>
                <a:gd name="T18" fmla="*/ 406 w 890"/>
                <a:gd name="T19" fmla="*/ 240 h 916"/>
                <a:gd name="T20" fmla="*/ 505 w 890"/>
                <a:gd name="T21" fmla="*/ 184 h 916"/>
                <a:gd name="T22" fmla="*/ 514 w 890"/>
                <a:gd name="T23" fmla="*/ 118 h 916"/>
                <a:gd name="T24" fmla="*/ 552 w 890"/>
                <a:gd name="T25" fmla="*/ 69 h 916"/>
                <a:gd name="T26" fmla="*/ 589 w 890"/>
                <a:gd name="T27" fmla="*/ 13 h 916"/>
                <a:gd name="T28" fmla="*/ 615 w 890"/>
                <a:gd name="T29" fmla="*/ 16 h 916"/>
                <a:gd name="T30" fmla="*/ 600 w 890"/>
                <a:gd name="T31" fmla="*/ 49 h 916"/>
                <a:gd name="T32" fmla="*/ 592 w 890"/>
                <a:gd name="T33" fmla="*/ 124 h 916"/>
                <a:gd name="T34" fmla="*/ 574 w 890"/>
                <a:gd name="T35" fmla="*/ 186 h 916"/>
                <a:gd name="T36" fmla="*/ 568 w 890"/>
                <a:gd name="T37" fmla="*/ 282 h 916"/>
                <a:gd name="T38" fmla="*/ 645 w 890"/>
                <a:gd name="T39" fmla="*/ 325 h 916"/>
                <a:gd name="T40" fmla="*/ 720 w 890"/>
                <a:gd name="T41" fmla="*/ 277 h 916"/>
                <a:gd name="T42" fmla="*/ 816 w 890"/>
                <a:gd name="T43" fmla="*/ 253 h 916"/>
                <a:gd name="T44" fmla="*/ 861 w 890"/>
                <a:gd name="T45" fmla="*/ 279 h 916"/>
                <a:gd name="T46" fmla="*/ 796 w 890"/>
                <a:gd name="T47" fmla="*/ 324 h 916"/>
                <a:gd name="T48" fmla="*/ 735 w 890"/>
                <a:gd name="T49" fmla="*/ 352 h 916"/>
                <a:gd name="T50" fmla="*/ 669 w 890"/>
                <a:gd name="T51" fmla="*/ 409 h 916"/>
                <a:gd name="T52" fmla="*/ 673 w 890"/>
                <a:gd name="T53" fmla="*/ 510 h 916"/>
                <a:gd name="T54" fmla="*/ 751 w 890"/>
                <a:gd name="T55" fmla="*/ 535 h 916"/>
                <a:gd name="T56" fmla="*/ 819 w 890"/>
                <a:gd name="T57" fmla="*/ 577 h 916"/>
                <a:gd name="T58" fmla="*/ 874 w 890"/>
                <a:gd name="T59" fmla="*/ 606 h 916"/>
                <a:gd name="T60" fmla="*/ 867 w 890"/>
                <a:gd name="T61" fmla="*/ 637 h 916"/>
                <a:gd name="T62" fmla="*/ 807 w 890"/>
                <a:gd name="T63" fmla="*/ 618 h 916"/>
                <a:gd name="T64" fmla="*/ 736 w 890"/>
                <a:gd name="T65" fmla="*/ 592 h 916"/>
                <a:gd name="T66" fmla="*/ 615 w 890"/>
                <a:gd name="T67" fmla="*/ 588 h 916"/>
                <a:gd name="T68" fmla="*/ 576 w 890"/>
                <a:gd name="T69" fmla="*/ 628 h 916"/>
                <a:gd name="T70" fmla="*/ 618 w 890"/>
                <a:gd name="T71" fmla="*/ 723 h 916"/>
                <a:gd name="T72" fmla="*/ 640 w 890"/>
                <a:gd name="T73" fmla="*/ 807 h 916"/>
                <a:gd name="T74" fmla="*/ 664 w 890"/>
                <a:gd name="T75" fmla="*/ 889 h 916"/>
                <a:gd name="T76" fmla="*/ 624 w 890"/>
                <a:gd name="T77" fmla="*/ 870 h 916"/>
                <a:gd name="T78" fmla="*/ 568 w 890"/>
                <a:gd name="T79" fmla="*/ 789 h 916"/>
                <a:gd name="T80" fmla="*/ 513 w 890"/>
                <a:gd name="T81" fmla="*/ 708 h 916"/>
                <a:gd name="T82" fmla="*/ 390 w 890"/>
                <a:gd name="T83" fmla="*/ 730 h 916"/>
                <a:gd name="T84" fmla="*/ 339 w 890"/>
                <a:gd name="T85" fmla="*/ 838 h 916"/>
                <a:gd name="T86" fmla="*/ 285 w 890"/>
                <a:gd name="T87" fmla="*/ 915 h 916"/>
                <a:gd name="T88" fmla="*/ 276 w 890"/>
                <a:gd name="T89" fmla="*/ 867 h 916"/>
                <a:gd name="T90" fmla="*/ 298 w 890"/>
                <a:gd name="T91" fmla="*/ 766 h 916"/>
                <a:gd name="T92" fmla="*/ 324 w 890"/>
                <a:gd name="T93" fmla="*/ 664 h 916"/>
                <a:gd name="T94" fmla="*/ 283 w 890"/>
                <a:gd name="T95" fmla="*/ 583 h 916"/>
                <a:gd name="T96" fmla="*/ 201 w 890"/>
                <a:gd name="T97" fmla="*/ 619 h 916"/>
                <a:gd name="T98" fmla="*/ 88 w 890"/>
                <a:gd name="T99" fmla="*/ 655 h 916"/>
                <a:gd name="T100" fmla="*/ 16 w 890"/>
                <a:gd name="T101" fmla="*/ 655 h 916"/>
                <a:gd name="T102" fmla="*/ 94 w 890"/>
                <a:gd name="T103" fmla="*/ 606 h 916"/>
                <a:gd name="T104" fmla="*/ 162 w 890"/>
                <a:gd name="T105" fmla="*/ 567 h 916"/>
                <a:gd name="T106" fmla="*/ 247 w 890"/>
                <a:gd name="T107" fmla="*/ 504 h 916"/>
                <a:gd name="T108" fmla="*/ 190 w 890"/>
                <a:gd name="T109" fmla="*/ 390 h 916"/>
                <a:gd name="T110" fmla="*/ 81 w 890"/>
                <a:gd name="T111" fmla="*/ 355 h 916"/>
                <a:gd name="T112" fmla="*/ 3 w 890"/>
                <a:gd name="T113" fmla="*/ 307 h 916"/>
                <a:gd name="T114" fmla="*/ 39 w 890"/>
                <a:gd name="T115" fmla="*/ 286 h 916"/>
                <a:gd name="T116" fmla="*/ 115 w 890"/>
                <a:gd name="T117" fmla="*/ 306 h 916"/>
                <a:gd name="T118" fmla="*/ 226 w 890"/>
                <a:gd name="T119" fmla="*/ 327 h 9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C1D4F5D-EEAC-4F58-885D-1CDBE46D8B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" y="2087"/>
              <a:ext cx="890" cy="916"/>
            </a:xfrm>
            <a:custGeom>
              <a:avLst/>
              <a:gdLst>
                <a:gd name="T0" fmla="*/ 307 w 890"/>
                <a:gd name="T1" fmla="*/ 292 h 916"/>
                <a:gd name="T2" fmla="*/ 307 w 890"/>
                <a:gd name="T3" fmla="*/ 234 h 916"/>
                <a:gd name="T4" fmla="*/ 261 w 890"/>
                <a:gd name="T5" fmla="*/ 159 h 916"/>
                <a:gd name="T6" fmla="*/ 247 w 890"/>
                <a:gd name="T7" fmla="*/ 91 h 916"/>
                <a:gd name="T8" fmla="*/ 225 w 890"/>
                <a:gd name="T9" fmla="*/ 24 h 916"/>
                <a:gd name="T10" fmla="*/ 259 w 890"/>
                <a:gd name="T11" fmla="*/ 21 h 916"/>
                <a:gd name="T12" fmla="*/ 298 w 890"/>
                <a:gd name="T13" fmla="*/ 82 h 916"/>
                <a:gd name="T14" fmla="*/ 322 w 890"/>
                <a:gd name="T15" fmla="*/ 118 h 916"/>
                <a:gd name="T16" fmla="*/ 358 w 890"/>
                <a:gd name="T17" fmla="*/ 180 h 916"/>
                <a:gd name="T18" fmla="*/ 406 w 890"/>
                <a:gd name="T19" fmla="*/ 240 h 916"/>
                <a:gd name="T20" fmla="*/ 505 w 890"/>
                <a:gd name="T21" fmla="*/ 184 h 916"/>
                <a:gd name="T22" fmla="*/ 514 w 890"/>
                <a:gd name="T23" fmla="*/ 118 h 916"/>
                <a:gd name="T24" fmla="*/ 552 w 890"/>
                <a:gd name="T25" fmla="*/ 69 h 916"/>
                <a:gd name="T26" fmla="*/ 589 w 890"/>
                <a:gd name="T27" fmla="*/ 13 h 916"/>
                <a:gd name="T28" fmla="*/ 615 w 890"/>
                <a:gd name="T29" fmla="*/ 16 h 916"/>
                <a:gd name="T30" fmla="*/ 600 w 890"/>
                <a:gd name="T31" fmla="*/ 49 h 916"/>
                <a:gd name="T32" fmla="*/ 592 w 890"/>
                <a:gd name="T33" fmla="*/ 124 h 916"/>
                <a:gd name="T34" fmla="*/ 574 w 890"/>
                <a:gd name="T35" fmla="*/ 186 h 916"/>
                <a:gd name="T36" fmla="*/ 568 w 890"/>
                <a:gd name="T37" fmla="*/ 282 h 916"/>
                <a:gd name="T38" fmla="*/ 645 w 890"/>
                <a:gd name="T39" fmla="*/ 325 h 916"/>
                <a:gd name="T40" fmla="*/ 720 w 890"/>
                <a:gd name="T41" fmla="*/ 277 h 916"/>
                <a:gd name="T42" fmla="*/ 816 w 890"/>
                <a:gd name="T43" fmla="*/ 253 h 916"/>
                <a:gd name="T44" fmla="*/ 861 w 890"/>
                <a:gd name="T45" fmla="*/ 279 h 916"/>
                <a:gd name="T46" fmla="*/ 796 w 890"/>
                <a:gd name="T47" fmla="*/ 324 h 916"/>
                <a:gd name="T48" fmla="*/ 735 w 890"/>
                <a:gd name="T49" fmla="*/ 352 h 916"/>
                <a:gd name="T50" fmla="*/ 669 w 890"/>
                <a:gd name="T51" fmla="*/ 409 h 916"/>
                <a:gd name="T52" fmla="*/ 673 w 890"/>
                <a:gd name="T53" fmla="*/ 510 h 916"/>
                <a:gd name="T54" fmla="*/ 751 w 890"/>
                <a:gd name="T55" fmla="*/ 535 h 916"/>
                <a:gd name="T56" fmla="*/ 819 w 890"/>
                <a:gd name="T57" fmla="*/ 577 h 916"/>
                <a:gd name="T58" fmla="*/ 874 w 890"/>
                <a:gd name="T59" fmla="*/ 606 h 916"/>
                <a:gd name="T60" fmla="*/ 867 w 890"/>
                <a:gd name="T61" fmla="*/ 637 h 916"/>
                <a:gd name="T62" fmla="*/ 807 w 890"/>
                <a:gd name="T63" fmla="*/ 618 h 916"/>
                <a:gd name="T64" fmla="*/ 736 w 890"/>
                <a:gd name="T65" fmla="*/ 592 h 916"/>
                <a:gd name="T66" fmla="*/ 615 w 890"/>
                <a:gd name="T67" fmla="*/ 588 h 916"/>
                <a:gd name="T68" fmla="*/ 576 w 890"/>
                <a:gd name="T69" fmla="*/ 628 h 916"/>
                <a:gd name="T70" fmla="*/ 618 w 890"/>
                <a:gd name="T71" fmla="*/ 723 h 916"/>
                <a:gd name="T72" fmla="*/ 640 w 890"/>
                <a:gd name="T73" fmla="*/ 807 h 916"/>
                <a:gd name="T74" fmla="*/ 664 w 890"/>
                <a:gd name="T75" fmla="*/ 889 h 916"/>
                <a:gd name="T76" fmla="*/ 624 w 890"/>
                <a:gd name="T77" fmla="*/ 870 h 916"/>
                <a:gd name="T78" fmla="*/ 568 w 890"/>
                <a:gd name="T79" fmla="*/ 789 h 916"/>
                <a:gd name="T80" fmla="*/ 513 w 890"/>
                <a:gd name="T81" fmla="*/ 708 h 916"/>
                <a:gd name="T82" fmla="*/ 390 w 890"/>
                <a:gd name="T83" fmla="*/ 730 h 916"/>
                <a:gd name="T84" fmla="*/ 339 w 890"/>
                <a:gd name="T85" fmla="*/ 838 h 916"/>
                <a:gd name="T86" fmla="*/ 285 w 890"/>
                <a:gd name="T87" fmla="*/ 915 h 916"/>
                <a:gd name="T88" fmla="*/ 276 w 890"/>
                <a:gd name="T89" fmla="*/ 867 h 916"/>
                <a:gd name="T90" fmla="*/ 298 w 890"/>
                <a:gd name="T91" fmla="*/ 766 h 916"/>
                <a:gd name="T92" fmla="*/ 324 w 890"/>
                <a:gd name="T93" fmla="*/ 664 h 916"/>
                <a:gd name="T94" fmla="*/ 283 w 890"/>
                <a:gd name="T95" fmla="*/ 583 h 916"/>
                <a:gd name="T96" fmla="*/ 201 w 890"/>
                <a:gd name="T97" fmla="*/ 619 h 916"/>
                <a:gd name="T98" fmla="*/ 88 w 890"/>
                <a:gd name="T99" fmla="*/ 655 h 916"/>
                <a:gd name="T100" fmla="*/ 16 w 890"/>
                <a:gd name="T101" fmla="*/ 655 h 916"/>
                <a:gd name="T102" fmla="*/ 94 w 890"/>
                <a:gd name="T103" fmla="*/ 606 h 916"/>
                <a:gd name="T104" fmla="*/ 162 w 890"/>
                <a:gd name="T105" fmla="*/ 567 h 916"/>
                <a:gd name="T106" fmla="*/ 247 w 890"/>
                <a:gd name="T107" fmla="*/ 504 h 916"/>
                <a:gd name="T108" fmla="*/ 190 w 890"/>
                <a:gd name="T109" fmla="*/ 390 h 916"/>
                <a:gd name="T110" fmla="*/ 81 w 890"/>
                <a:gd name="T111" fmla="*/ 355 h 916"/>
                <a:gd name="T112" fmla="*/ 3 w 890"/>
                <a:gd name="T113" fmla="*/ 307 h 916"/>
                <a:gd name="T114" fmla="*/ 39 w 890"/>
                <a:gd name="T115" fmla="*/ 286 h 916"/>
                <a:gd name="T116" fmla="*/ 115 w 890"/>
                <a:gd name="T117" fmla="*/ 306 h 916"/>
                <a:gd name="T118" fmla="*/ 226 w 890"/>
                <a:gd name="T119" fmla="*/ 327 h 9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C36B6BB-3C59-4720-818B-4724DA5ED8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" y="3160"/>
              <a:ext cx="890" cy="916"/>
            </a:xfrm>
            <a:custGeom>
              <a:avLst/>
              <a:gdLst>
                <a:gd name="T0" fmla="*/ 307 w 890"/>
                <a:gd name="T1" fmla="*/ 292 h 916"/>
                <a:gd name="T2" fmla="*/ 307 w 890"/>
                <a:gd name="T3" fmla="*/ 234 h 916"/>
                <a:gd name="T4" fmla="*/ 261 w 890"/>
                <a:gd name="T5" fmla="*/ 159 h 916"/>
                <a:gd name="T6" fmla="*/ 247 w 890"/>
                <a:gd name="T7" fmla="*/ 91 h 916"/>
                <a:gd name="T8" fmla="*/ 225 w 890"/>
                <a:gd name="T9" fmla="*/ 24 h 916"/>
                <a:gd name="T10" fmla="*/ 259 w 890"/>
                <a:gd name="T11" fmla="*/ 21 h 916"/>
                <a:gd name="T12" fmla="*/ 298 w 890"/>
                <a:gd name="T13" fmla="*/ 82 h 916"/>
                <a:gd name="T14" fmla="*/ 322 w 890"/>
                <a:gd name="T15" fmla="*/ 118 h 916"/>
                <a:gd name="T16" fmla="*/ 358 w 890"/>
                <a:gd name="T17" fmla="*/ 180 h 916"/>
                <a:gd name="T18" fmla="*/ 406 w 890"/>
                <a:gd name="T19" fmla="*/ 240 h 916"/>
                <a:gd name="T20" fmla="*/ 505 w 890"/>
                <a:gd name="T21" fmla="*/ 184 h 916"/>
                <a:gd name="T22" fmla="*/ 514 w 890"/>
                <a:gd name="T23" fmla="*/ 118 h 916"/>
                <a:gd name="T24" fmla="*/ 552 w 890"/>
                <a:gd name="T25" fmla="*/ 69 h 916"/>
                <a:gd name="T26" fmla="*/ 589 w 890"/>
                <a:gd name="T27" fmla="*/ 13 h 916"/>
                <a:gd name="T28" fmla="*/ 615 w 890"/>
                <a:gd name="T29" fmla="*/ 16 h 916"/>
                <a:gd name="T30" fmla="*/ 600 w 890"/>
                <a:gd name="T31" fmla="*/ 49 h 916"/>
                <a:gd name="T32" fmla="*/ 592 w 890"/>
                <a:gd name="T33" fmla="*/ 124 h 916"/>
                <a:gd name="T34" fmla="*/ 574 w 890"/>
                <a:gd name="T35" fmla="*/ 186 h 916"/>
                <a:gd name="T36" fmla="*/ 568 w 890"/>
                <a:gd name="T37" fmla="*/ 282 h 916"/>
                <a:gd name="T38" fmla="*/ 645 w 890"/>
                <a:gd name="T39" fmla="*/ 325 h 916"/>
                <a:gd name="T40" fmla="*/ 720 w 890"/>
                <a:gd name="T41" fmla="*/ 277 h 916"/>
                <a:gd name="T42" fmla="*/ 816 w 890"/>
                <a:gd name="T43" fmla="*/ 253 h 916"/>
                <a:gd name="T44" fmla="*/ 861 w 890"/>
                <a:gd name="T45" fmla="*/ 279 h 916"/>
                <a:gd name="T46" fmla="*/ 796 w 890"/>
                <a:gd name="T47" fmla="*/ 324 h 916"/>
                <a:gd name="T48" fmla="*/ 735 w 890"/>
                <a:gd name="T49" fmla="*/ 352 h 916"/>
                <a:gd name="T50" fmla="*/ 669 w 890"/>
                <a:gd name="T51" fmla="*/ 409 h 916"/>
                <a:gd name="T52" fmla="*/ 673 w 890"/>
                <a:gd name="T53" fmla="*/ 510 h 916"/>
                <a:gd name="T54" fmla="*/ 751 w 890"/>
                <a:gd name="T55" fmla="*/ 535 h 916"/>
                <a:gd name="T56" fmla="*/ 819 w 890"/>
                <a:gd name="T57" fmla="*/ 577 h 916"/>
                <a:gd name="T58" fmla="*/ 874 w 890"/>
                <a:gd name="T59" fmla="*/ 606 h 916"/>
                <a:gd name="T60" fmla="*/ 867 w 890"/>
                <a:gd name="T61" fmla="*/ 637 h 916"/>
                <a:gd name="T62" fmla="*/ 807 w 890"/>
                <a:gd name="T63" fmla="*/ 618 h 916"/>
                <a:gd name="T64" fmla="*/ 736 w 890"/>
                <a:gd name="T65" fmla="*/ 592 h 916"/>
                <a:gd name="T66" fmla="*/ 615 w 890"/>
                <a:gd name="T67" fmla="*/ 588 h 916"/>
                <a:gd name="T68" fmla="*/ 576 w 890"/>
                <a:gd name="T69" fmla="*/ 628 h 916"/>
                <a:gd name="T70" fmla="*/ 618 w 890"/>
                <a:gd name="T71" fmla="*/ 723 h 916"/>
                <a:gd name="T72" fmla="*/ 640 w 890"/>
                <a:gd name="T73" fmla="*/ 807 h 916"/>
                <a:gd name="T74" fmla="*/ 664 w 890"/>
                <a:gd name="T75" fmla="*/ 889 h 916"/>
                <a:gd name="T76" fmla="*/ 624 w 890"/>
                <a:gd name="T77" fmla="*/ 870 h 916"/>
                <a:gd name="T78" fmla="*/ 568 w 890"/>
                <a:gd name="T79" fmla="*/ 789 h 916"/>
                <a:gd name="T80" fmla="*/ 513 w 890"/>
                <a:gd name="T81" fmla="*/ 708 h 916"/>
                <a:gd name="T82" fmla="*/ 390 w 890"/>
                <a:gd name="T83" fmla="*/ 730 h 916"/>
                <a:gd name="T84" fmla="*/ 339 w 890"/>
                <a:gd name="T85" fmla="*/ 838 h 916"/>
                <a:gd name="T86" fmla="*/ 285 w 890"/>
                <a:gd name="T87" fmla="*/ 915 h 916"/>
                <a:gd name="T88" fmla="*/ 276 w 890"/>
                <a:gd name="T89" fmla="*/ 867 h 916"/>
                <a:gd name="T90" fmla="*/ 298 w 890"/>
                <a:gd name="T91" fmla="*/ 766 h 916"/>
                <a:gd name="T92" fmla="*/ 324 w 890"/>
                <a:gd name="T93" fmla="*/ 664 h 916"/>
                <a:gd name="T94" fmla="*/ 283 w 890"/>
                <a:gd name="T95" fmla="*/ 583 h 916"/>
                <a:gd name="T96" fmla="*/ 201 w 890"/>
                <a:gd name="T97" fmla="*/ 619 h 916"/>
                <a:gd name="T98" fmla="*/ 88 w 890"/>
                <a:gd name="T99" fmla="*/ 655 h 916"/>
                <a:gd name="T100" fmla="*/ 16 w 890"/>
                <a:gd name="T101" fmla="*/ 655 h 916"/>
                <a:gd name="T102" fmla="*/ 94 w 890"/>
                <a:gd name="T103" fmla="*/ 606 h 916"/>
                <a:gd name="T104" fmla="*/ 162 w 890"/>
                <a:gd name="T105" fmla="*/ 567 h 916"/>
                <a:gd name="T106" fmla="*/ 247 w 890"/>
                <a:gd name="T107" fmla="*/ 504 h 916"/>
                <a:gd name="T108" fmla="*/ 190 w 890"/>
                <a:gd name="T109" fmla="*/ 390 h 916"/>
                <a:gd name="T110" fmla="*/ 81 w 890"/>
                <a:gd name="T111" fmla="*/ 355 h 916"/>
                <a:gd name="T112" fmla="*/ 3 w 890"/>
                <a:gd name="T113" fmla="*/ 307 h 916"/>
                <a:gd name="T114" fmla="*/ 39 w 890"/>
                <a:gd name="T115" fmla="*/ 286 h 916"/>
                <a:gd name="T116" fmla="*/ 115 w 890"/>
                <a:gd name="T117" fmla="*/ 306 h 916"/>
                <a:gd name="T118" fmla="*/ 226 w 890"/>
                <a:gd name="T119" fmla="*/ 327 h 9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E0CB6F7E-B4AB-4D45-8EF9-C9C98DA8EB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3" y="1940"/>
              <a:ext cx="4766" cy="119"/>
              <a:chOff x="993" y="1940"/>
              <a:chExt cx="4766" cy="119"/>
            </a:xfrm>
          </p:grpSpPr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36C619D2-66BF-4E13-9ADB-898C731EB68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996" y="1947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DA196A92-5CCD-44FD-9CBE-158971D8E2D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999" y="2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AC4B617C-D76A-4AED-91DF-4FA1E5F1D96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999" y="203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9C0780F5-5D49-402D-8241-11A8F6EBAE4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999" y="200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4585A205-7F26-43B3-9C22-882E533AC0A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999" y="1969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6DF5DEC-E8BF-4415-A737-2CCA0AA2C13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93" y="1940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6002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0C51E773-56E0-450E-99EA-0654DEEFCA1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D27FAA67-5CC1-40AE-85AE-86BF25AF2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6E59FCF-0AE4-4967-A44E-2ABBF8716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F85C-F09C-4564-A7D9-13DEEEFDC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9BAF08A-E355-481B-A77D-49740A5FC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B2D1EFE-6CC8-4DD4-B662-A607C9A35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26CEF54-3992-4EE0-9730-F46D46FD2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BCDEA-78C0-490C-B6E5-38A321644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6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17CFA68-DAA6-4DB0-B91E-5DDC2610B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0C072E2-FAB0-4D59-916B-359C34873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04716D8-42FE-4D84-AB18-176F6691D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4EAF-3F92-4E61-BE2F-CAC1D7A56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2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5C2CA04-A9E4-4DB1-9F23-228626580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06BBB2-4D0A-4F0A-91EA-CAE9A9A4D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327EE40-13F3-4D32-85F8-3C22F3DCF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8C90F-CC34-4CDA-AC80-90C49C5F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3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8E6424EA-2B4C-4004-9883-3CFDD5102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7620DA6-AA74-4885-8A9D-4EAA035EA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6BC03E4-2CFB-4FDC-A03A-387B60E6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15770-368D-496D-A274-B77678DFC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17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470BCD1-6905-4DCD-8B40-8F61147C4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F8C7A04-4B66-4CD2-8F27-4AA0D834B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198B5FEF-1354-4B6C-89B2-FFFEA521B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C8D63-D725-42EC-932F-10AE734BE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01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55473304-D52C-4EE5-B9B6-5926ACD1E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3957DAD2-4571-42B2-A642-94EBE403F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4D4DB500-B39D-4F45-8ACC-CF8E01E64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610F-EB23-4F6C-B196-E60F3C2E7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14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E297E8C-894D-440D-B58D-3B3641BAA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A98B477-B696-419C-B985-C29E0A5A7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3877422-8790-4504-82E6-74BFBE46B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4607-1764-4D92-A664-DB45F74DD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4B6EC737-9231-4EBB-A89E-96BEE3B75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E74222EC-D1A4-4AB0-A371-32B1D0BE2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588A7CE3-AA75-41F8-94FA-EE90C9699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B613-0D11-4E1B-9355-B522FC07E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06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24426D8-0ADC-4EBD-8A77-C8FC5612A3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FC5F192-8758-40A6-8988-EEA3F7331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FBC041CD-1809-45EF-8173-B792FD605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59D48-6FD6-47AE-AB1A-6C4545C8A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29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DAB7651-2BC1-463C-A485-2FDB2B6D4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6B56402-EFED-4666-8743-736FFF006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A28751DE-1ACC-4AF6-A796-5850FD349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E219-DC1F-4BB6-B2BC-E9B576668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24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156BCF5F-E2F5-46CC-A58A-16686DC241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1032" name="Group 7">
              <a:extLst>
                <a:ext uri="{FF2B5EF4-FFF2-40B4-BE49-F238E27FC236}">
                  <a16:creationId xmlns:a16="http://schemas.microsoft.com/office/drawing/2014/main" id="{D7AA5E83-66E6-4BFB-A9C9-C333CE037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40" name="Rectangle 2">
                <a:extLst>
                  <a:ext uri="{FF2B5EF4-FFF2-40B4-BE49-F238E27FC236}">
                    <a16:creationId xmlns:a16="http://schemas.microsoft.com/office/drawing/2014/main" id="{3EB2EA2F-DDEC-4994-B18F-0ED9A61A809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pic>
            <p:nvPicPr>
              <p:cNvPr id="1041" name="Picture 3">
                <a:extLst>
                  <a:ext uri="{FF2B5EF4-FFF2-40B4-BE49-F238E27FC236}">
                    <a16:creationId xmlns:a16="http://schemas.microsoft.com/office/drawing/2014/main" id="{EF06F3B6-5229-491B-9421-FF0497DB5C6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Freeform 4">
                <a:extLst>
                  <a:ext uri="{FF2B5EF4-FFF2-40B4-BE49-F238E27FC236}">
                    <a16:creationId xmlns:a16="http://schemas.microsoft.com/office/drawing/2014/main" id="{7E2E7F8F-C1DD-4BBD-A281-A80B0C7CA6E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Freeform 5">
                <a:extLst>
                  <a:ext uri="{FF2B5EF4-FFF2-40B4-BE49-F238E27FC236}">
                    <a16:creationId xmlns:a16="http://schemas.microsoft.com/office/drawing/2014/main" id="{11630D63-A8F3-4E24-9349-0C2C885B0AA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0310B6CC-DEB5-4C15-84E2-D718775D47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4">
              <a:extLst>
                <a:ext uri="{FF2B5EF4-FFF2-40B4-BE49-F238E27FC236}">
                  <a16:creationId xmlns:a16="http://schemas.microsoft.com/office/drawing/2014/main" id="{08538B0D-4FB3-480C-96FB-315B294E2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34" name="Rectangle 8">
                <a:extLst>
                  <a:ext uri="{FF2B5EF4-FFF2-40B4-BE49-F238E27FC236}">
                    <a16:creationId xmlns:a16="http://schemas.microsoft.com/office/drawing/2014/main" id="{7CD9015E-FC53-45F8-BAE0-71B757BEBA7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Line 9">
                <a:extLst>
                  <a:ext uri="{FF2B5EF4-FFF2-40B4-BE49-F238E27FC236}">
                    <a16:creationId xmlns:a16="http://schemas.microsoft.com/office/drawing/2014/main" id="{540A1F3E-133C-4B6C-AE4F-61EFA531ACFC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10">
                <a:extLst>
                  <a:ext uri="{FF2B5EF4-FFF2-40B4-BE49-F238E27FC236}">
                    <a16:creationId xmlns:a16="http://schemas.microsoft.com/office/drawing/2014/main" id="{1FADB7A4-135B-42A1-A376-94E2FB65A32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11">
                <a:extLst>
                  <a:ext uri="{FF2B5EF4-FFF2-40B4-BE49-F238E27FC236}">
                    <a16:creationId xmlns:a16="http://schemas.microsoft.com/office/drawing/2014/main" id="{C09F2B74-1EF3-4606-9F5A-B0B6222D94D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12">
                <a:extLst>
                  <a:ext uri="{FF2B5EF4-FFF2-40B4-BE49-F238E27FC236}">
                    <a16:creationId xmlns:a16="http://schemas.microsoft.com/office/drawing/2014/main" id="{E1FCC8B0-D0B8-4C9F-83E7-8F7629A5391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3">
                <a:extLst>
                  <a:ext uri="{FF2B5EF4-FFF2-40B4-BE49-F238E27FC236}">
                    <a16:creationId xmlns:a16="http://schemas.microsoft.com/office/drawing/2014/main" id="{E5C33F2D-CF0E-47E0-96D8-A4F2F4CF494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16">
            <a:extLst>
              <a:ext uri="{FF2B5EF4-FFF2-40B4-BE49-F238E27FC236}">
                <a16:creationId xmlns:a16="http://schemas.microsoft.com/office/drawing/2014/main" id="{F9B9F40E-374A-439F-8301-60A722C0B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166A19E8-7360-4BF4-8B72-1A435E598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A4B26AD2-05FD-4B30-A4E8-8DF567AB26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589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3" name="Rectangle 19">
            <a:extLst>
              <a:ext uri="{FF2B5EF4-FFF2-40B4-BE49-F238E27FC236}">
                <a16:creationId xmlns:a16="http://schemas.microsoft.com/office/drawing/2014/main" id="{8B6B1A7D-B5DD-4CAB-BB76-214C0890B5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" name="Rectangle 20">
            <a:extLst>
              <a:ext uri="{FF2B5EF4-FFF2-40B4-BE49-F238E27FC236}">
                <a16:creationId xmlns:a16="http://schemas.microsoft.com/office/drawing/2014/main" id="{D2A9C835-C3D2-4320-89B8-36A5F55CFE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34BE0B-C937-4A91-B4A6-1AD63067A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7F9B593-66EB-4098-96F3-265622DD68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600200"/>
            <a:ext cx="7772400" cy="4114800"/>
          </a:xfrm>
        </p:spPr>
        <p:txBody>
          <a:bodyPr/>
          <a:lstStyle/>
          <a:p>
            <a:pPr>
              <a:defRPr/>
            </a:pPr>
            <a:b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Days 73 and 74: MESOAMERICA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089A-6F6F-4017-AA2A-2FAFFC13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Mayan 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99666-8D0B-4EBC-9430-FA194AE20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/>
              <a:t>Maya writing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Contained both ideographic elements and symbols for syllables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Maya scribes used writing extensively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Only four books survived the destruction by Spanish conquerors 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24573-EFA4-47A9-8A6C-7D750321B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29678"/>
            <a:ext cx="2971800" cy="3299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8FBC5-BBAF-42AF-BF48-5C6F99E0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26681"/>
            <a:ext cx="2514600" cy="32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2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02663A6-93C9-4EFE-B607-41BADE720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Mayan Religious Practices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D3C52C3-970F-4F26-BCC1-C349A1E17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9812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The Mayan were very religious 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Popol Vuh, a Maya creation myth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Gods created humans out of maize and water 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Gods maintained agricultural cycles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Gods placated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Exchanged for honors and sacrifices 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</a:rPr>
              <a:t>Bloodletting</a:t>
            </a:r>
            <a:r>
              <a:rPr lang="en-US" altLang="en-US" sz="2800" b="1"/>
              <a:t> rituals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The most important rituals, to honor the gods for rains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Sacrificing captives let to many wars for victims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Also voluntary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</a:rPr>
              <a:t>bloodshedding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0B86-4DA9-4E26-90C5-5C62B9C0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Sacrifice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1A0199-F83A-4649-ADA5-831492602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5867400" cy="3810000"/>
          </a:xfrm>
        </p:spPr>
      </p:pic>
    </p:spTree>
    <p:extLst>
      <p:ext uri="{BB962C8B-B14F-4D97-AF65-F5344CB8AC3E}">
        <p14:creationId xmlns:p14="http://schemas.microsoft.com/office/powerpoint/2010/main" val="219695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0258B02-A443-4B55-B746-154DF39B8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0"/>
              <a:t>Mayan Trade Routes </a:t>
            </a:r>
          </a:p>
        </p:txBody>
      </p:sp>
      <p:pic>
        <p:nvPicPr>
          <p:cNvPr id="20483" name="Picture 5" descr="trade-map-1">
            <a:extLst>
              <a:ext uri="{FF2B5EF4-FFF2-40B4-BE49-F238E27FC236}">
                <a16:creationId xmlns:a16="http://schemas.microsoft.com/office/drawing/2014/main" id="{30D00438-6392-4193-AB0D-EB26AEAA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7239000" cy="4724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BEE717F-D8D6-4EDE-9076-C002AC362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Teotihuacan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DA451FF-07AF-4457-9361-8DB088115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2133600"/>
            <a:ext cx="7772400" cy="3810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000" b="1"/>
              <a:t>The city of Teotihuacan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 b="1"/>
              <a:t>Built in the highlands of Mexico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 b="1"/>
              <a:t>Took over Tikal and changed Mayan culture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 b="1"/>
              <a:t>Colossal pyramids of sun and moon dominated the skyline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 b="1"/>
              <a:t>Between 400 and 600 C.E., the city had 200,000 inhabitants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1800" b="1"/>
          </a:p>
          <a:p>
            <a:pPr marL="609600" indent="-609600">
              <a:lnSpc>
                <a:spcPct val="80000"/>
              </a:lnSpc>
            </a:pPr>
            <a:r>
              <a:rPr lang="en-US" altLang="en-US" sz="2000" b="1"/>
              <a:t>Teotihuacan society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b="1"/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 b="1"/>
              <a:t>Rulers and priests dominated society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 b="1"/>
              <a:t>Two-thirds of the city inhabitants worked in fields during daytime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 b="1"/>
              <a:t>Artisans were famous for their obsidian tools and orange pottery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 b="1"/>
              <a:t>Professional merchants traded extensively throughout Mesoamerica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 b="1"/>
              <a:t>Now the site of modern Mexico City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1800" b="1"/>
          </a:p>
          <a:p>
            <a:pPr marL="609600" indent="-609600">
              <a:lnSpc>
                <a:spcPct val="80000"/>
              </a:lnSpc>
            </a:pPr>
            <a:endParaRPr lang="en-US" altLang="en-US" sz="2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4A0EF12-ED14-4A34-9348-224FE2683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City Map </a:t>
            </a:r>
          </a:p>
        </p:txBody>
      </p:sp>
      <p:pic>
        <p:nvPicPr>
          <p:cNvPr id="24579" name="Picture 5" descr="map_teotihuacan">
            <a:extLst>
              <a:ext uri="{FF2B5EF4-FFF2-40B4-BE49-F238E27FC236}">
                <a16:creationId xmlns:a16="http://schemas.microsoft.com/office/drawing/2014/main" id="{8E811440-A8DD-4510-AE18-BCDD2035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133600"/>
            <a:ext cx="708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F8A6724-7D31-4572-A6E3-36A7161D1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The Aztecs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C591DC4-C623-4D3F-9C86-E5734C299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Mexica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Known as Aztecs, arrived in central Mexico about mid-13th century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Settled at Tenochtitlan (modern Mexico City) about 1345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Aztec empire </a:t>
            </a:r>
          </a:p>
          <a:p>
            <a:pPr>
              <a:lnSpc>
                <a:spcPct val="80000"/>
              </a:lnSpc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Military campaigns against neighboring societies, mid-15th century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Conquered and colonized Oaxaco in southwestern Mexico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Made alliance with Texcoco and Tlacopan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Empire ruled 12 million people and most of Mesoamerica </a:t>
            </a:r>
          </a:p>
          <a:p>
            <a:pPr lvl="1">
              <a:lnSpc>
                <a:spcPct val="80000"/>
              </a:lnSpc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Tribute and trade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Tribute obligations were very oppressive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Empire had no bureaucracy or administration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Allies did not have standing army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Tribute of 489 subject territories flowed into Tenochtitlan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177B-64E2-4222-807D-4CAC979A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Aztec Art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C8BC72C-7A48-404B-82FA-1728C04CB9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2609850"/>
            <a:ext cx="3427413" cy="348615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DEDAA24-E814-4674-AD91-85EFDAECAE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09850"/>
            <a:ext cx="3276600" cy="3486150"/>
          </a:xfrm>
        </p:spPr>
      </p:pic>
    </p:spTree>
    <p:extLst>
      <p:ext uri="{BB962C8B-B14F-4D97-AF65-F5344CB8AC3E}">
        <p14:creationId xmlns:p14="http://schemas.microsoft.com/office/powerpoint/2010/main" val="85848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B8D6176-E1E8-4B17-9FEB-2EDFB1510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Aztec Geography</a:t>
            </a:r>
          </a:p>
        </p:txBody>
      </p:sp>
      <p:pic>
        <p:nvPicPr>
          <p:cNvPr id="28675" name="Picture 5" descr="mayanmap2">
            <a:extLst>
              <a:ext uri="{FF2B5EF4-FFF2-40B4-BE49-F238E27FC236}">
                <a16:creationId xmlns:a16="http://schemas.microsoft.com/office/drawing/2014/main" id="{71A316ED-96A8-4477-AB0C-AB203FCD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716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76A56F8-9CF2-4F3A-A5C2-AB8FC1221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Aztec Society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95011C8-87FD-4533-B73A-3D41FB1A2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8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Warriors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Military elite at top of rigid social hierarchy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Mostly from the Mexica aristocracy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Enjoyed great wealth, honor, and privileges </a:t>
            </a:r>
          </a:p>
          <a:p>
            <a:pPr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Mexica women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 public role, but enjoyed high honor as mothers of warriors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Honor of bearing children was equal to that of capturing enemies in battle </a:t>
            </a:r>
          </a:p>
          <a:p>
            <a:pPr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Priests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Ranked among the Mexica elite; specialized in calendrical and ritual lore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Advisers to Mexica rulers, occasionally, became supreme rulers themselves </a:t>
            </a:r>
          </a:p>
          <a:p>
            <a:pPr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Cultivators and slaves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Cultivators worked on </a:t>
            </a:r>
            <a:r>
              <a:rPr lang="en-US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chinampas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(small plots of reclaimed land)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Often worked on aristocrats‘ land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Paid tribute and provided labor service for public works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Large number of slaves, worked as domestic servants </a:t>
            </a:r>
          </a:p>
          <a:p>
            <a:pPr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Craftsmen and merchants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Skilled craftsmen enjoyed some prestige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Tenuous position of merchants: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Supplied exotic goods and military intelligence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Under suspicion as greedy profiteers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B68A50A-9D15-4F0A-B917-1D2BC0023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Early Pre-History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820F603-FA4F-4DC9-B295-AF05722DD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981200"/>
            <a:ext cx="7773987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Migration to Mesoamerica 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Humans traveled from Siberia to Alaska, 40,000 years ago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Probably came in search of big game 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By 7000 B.C.E., reached southern-most part of South America 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As hunting became difficult, agriculture began, 7500 B.C.E.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Modern theorists question Bering Strait migration 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Early agriculture in Mesoamerica 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Valley of Mexico was first center of agriculture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Beans, chili peppers, avocados, squashes, gourds cultivated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By 5000 B.C.E., discovered potential of maize, the staple food 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Later, developed tomatoes 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Agricultural villages appeared after 3000 B.C.E. 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No large animals, no wheeled vehicles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B107-4B3F-47A3-94FB-334E2DAFD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Seeing any patterns developing?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978128-068E-4583-B0DB-54EFBB991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63" y="2252662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3157199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B2A631A-7F9E-4767-9C39-4FFA080FE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Aztec Relgion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826C15F-5A5A-4839-9CB4-E8FBA4554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Mexica gods 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Tezcatlipoca: giver/taker of life, patron deity of warriors 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Quetzalcóatl: supporter of arts, crafts, and agriculture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Ritual bloodletting: common to all Mesoamericans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Huitzilopochtli: the war god 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Human sacrifice encouraged by devotion to Huitzilopochtli 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Large temple at the center of Tenochtitlan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Hundreds of thousands sacrificed to this war god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Rivalry between Huitzilpochtli, Quetzalcoatl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Quetzalcoatl protector of humans, tricked by some gods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Driven into exile with promise to return </a:t>
            </a:r>
          </a:p>
          <a:p>
            <a:pPr marL="990600" lvl="1" indent="-533400">
              <a:lnSpc>
                <a:spcPct val="90000"/>
              </a:lnSpc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90600" lvl="1" indent="-533400">
              <a:lnSpc>
                <a:spcPct val="90000"/>
              </a:lnSpc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A79F5EF-D244-4C04-9DA4-6B4808E45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Incan Geography </a:t>
            </a:r>
          </a:p>
        </p:txBody>
      </p:sp>
      <p:pic>
        <p:nvPicPr>
          <p:cNvPr id="34819" name="Picture 5" descr="t1_1_b">
            <a:extLst>
              <a:ext uri="{FF2B5EF4-FFF2-40B4-BE49-F238E27FC236}">
                <a16:creationId xmlns:a16="http://schemas.microsoft.com/office/drawing/2014/main" id="{303E1D42-5A42-4564-B856-BFF2DE67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613" r="4167"/>
          <a:stretch>
            <a:fillRect/>
          </a:stretch>
        </p:blipFill>
        <p:spPr bwMode="auto">
          <a:xfrm>
            <a:off x="3276600" y="1981200"/>
            <a:ext cx="342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CDCFCC6-B47F-48A5-A8D1-7FC09FB2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Machu Picchu </a:t>
            </a:r>
          </a:p>
        </p:txBody>
      </p:sp>
      <p:pic>
        <p:nvPicPr>
          <p:cNvPr id="36867" name="Content Placeholder 3">
            <a:extLst>
              <a:ext uri="{FF2B5EF4-FFF2-40B4-BE49-F238E27FC236}">
                <a16:creationId xmlns:a16="http://schemas.microsoft.com/office/drawing/2014/main" id="{BA31413C-40C7-4AA2-AD8F-E6874089A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438400"/>
            <a:ext cx="6096000" cy="3429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9323D74-FF29-4E73-AACF-A419026B0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Early Incan Society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7C4B45A-A099-4553-8676-6DB232965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981200"/>
            <a:ext cx="7773987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Early migration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By 12,000 B.C.E. hunter-gathers reached South America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By 8000 B.C.E. began to experiment with agriculture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Complex societies appeared in central Andean region 1000 B.C.E.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Andean societies located in modern day Peru and Bolivia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Geography hindered communication between Andeans and Mesoamericans as well as within the Andean region 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Early agriculture in South America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Main crops: beans, peanuts, sweet potatoes, cotton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Fishing supplemented agricultural harvests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By 1800 B.C.E., produced pottery,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Temples and pyramids appeared </a:t>
            </a:r>
          </a:p>
          <a:p>
            <a:pPr>
              <a:lnSpc>
                <a:spcPct val="90000"/>
              </a:lnSpc>
            </a:pPr>
            <a:endParaRPr lang="en-US" altLang="en-US" sz="24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0A1A9E0-5733-454B-B4FB-22A5F6561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The Incan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5B4E7C0-DF2B-4DD5-BAC9-B4AAC3FBB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8800"/>
            <a:ext cx="7772400" cy="4724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Inca empire </a:t>
            </a:r>
          </a:p>
          <a:p>
            <a:pPr>
              <a:lnSpc>
                <a:spcPct val="80000"/>
              </a:lnSpc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Settled first around Lake Titicaca among other peoples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Ruler Pachacuti launched campaigns against neighbors, 1438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Built a huge empire stretching 4000 kilometers from north to south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Ruled the empire with military and administrative elite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Inca bureaucrats relied on </a:t>
            </a:r>
            <a:r>
              <a:rPr lang="en-US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quipu</a:t>
            </a: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Mnemonic aid made of an array of small cords to keep track of information </a:t>
            </a:r>
          </a:p>
          <a:p>
            <a:pPr lvl="2">
              <a:lnSpc>
                <a:spcPct val="80000"/>
              </a:lnSpc>
              <a:defRPr/>
            </a:pP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Cuzco and Machu Picchu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Capital of the Inca: had 300,000 people in the late 15th century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Machu Picchu hidden in mountain, jungles: last retreat of Inca 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Inca roads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Two major roads linked the south and north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Runners carried messages across empire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Paved with stone, shaded by trees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Supported centralized government, facilitated spread of Quechua</a:t>
            </a:r>
          </a:p>
          <a:p>
            <a:pPr>
              <a:lnSpc>
                <a:spcPct val="80000"/>
              </a:lnSpc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678555F-A795-4596-B86D-835B5AD1F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48000"/>
            <a:ext cx="3352800" cy="1143000"/>
          </a:xfrm>
        </p:spPr>
        <p:txBody>
          <a:bodyPr/>
          <a:lstStyle/>
          <a:p>
            <a:pPr>
              <a:defRPr/>
            </a:pPr>
            <a:r>
              <a:rPr lang="en-US" sz="48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br>
              <a:rPr lang="en-US" sz="4800" b="1" i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INCA WORLD</a:t>
            </a:r>
          </a:p>
        </p:txBody>
      </p:sp>
      <p:pic>
        <p:nvPicPr>
          <p:cNvPr id="46083" name="Picture 7" descr="19980924-inca_empiremap">
            <a:extLst>
              <a:ext uri="{FF2B5EF4-FFF2-40B4-BE49-F238E27FC236}">
                <a16:creationId xmlns:a16="http://schemas.microsoft.com/office/drawing/2014/main" id="{62CB80EC-516C-4AB9-B6CD-666BD299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130" r="8746" b="12250"/>
          <a:stretch>
            <a:fillRect/>
          </a:stretch>
        </p:blipFill>
        <p:spPr bwMode="auto">
          <a:xfrm>
            <a:off x="4799013" y="155575"/>
            <a:ext cx="4037012" cy="6546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B2CC361-9928-457B-B44F-D6832275F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Inca Social Structures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FEA1C8A-7083-4C0F-A666-D6BD1287D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8800"/>
            <a:ext cx="7772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/>
              <a:t>Trade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No large merchant class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Incas bartered agricultural surplus locally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Not much specialization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The chief ruler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Chief ruler was viewed as descended from the sun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In theory, the god-king owned everything on earth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After death, mummified rulers became intermediaries with gods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Aristocrats and priests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Aristocrats enjoyed fine food, embroidered clothes, and wore ear spools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Priests led celibate and ascetic lives, very influential figures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Peasants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Delivered portion of their products to bureaucrats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Besides supporting ruling classes, revenue also used for famine relief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Provided heavy labor (mita) for public works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Society ruled as a socialist type centralized state </a:t>
            </a:r>
          </a:p>
          <a:p>
            <a:pPr>
              <a:lnSpc>
                <a:spcPct val="80000"/>
              </a:lnSpc>
            </a:pPr>
            <a:endParaRPr lang="en-US" altLang="en-US" sz="20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A64A252-29F8-4400-AD9C-EC549816A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Incan Religion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E22B38F-027B-48E4-87A7-5E6DF07E2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Inca gods: Inti and Viracocha </a:t>
            </a:r>
          </a:p>
          <a:p>
            <a:pPr lvl="1"/>
            <a:r>
              <a:rPr lang="en-US" altLang="en-US" sz="2400"/>
              <a:t>Venerated sun god called Inti</a:t>
            </a:r>
          </a:p>
          <a:p>
            <a:pPr lvl="1"/>
            <a:r>
              <a:rPr lang="en-US" altLang="en-US" sz="2400"/>
              <a:t>Considered some other natural forces divine </a:t>
            </a:r>
          </a:p>
          <a:p>
            <a:pPr lvl="1"/>
            <a:r>
              <a:rPr lang="en-US" altLang="en-US" sz="2400"/>
              <a:t>Also honored the creator god, Viracocha </a:t>
            </a:r>
          </a:p>
          <a:p>
            <a:pPr lvl="1"/>
            <a:r>
              <a:rPr lang="en-US" altLang="en-US" sz="2400"/>
              <a:t>Sacrifices of animals, agricultural products, not humans </a:t>
            </a:r>
          </a:p>
          <a:p>
            <a:r>
              <a:rPr lang="en-US" altLang="en-US" sz="2800"/>
              <a:t>Moral thought </a:t>
            </a:r>
          </a:p>
          <a:p>
            <a:pPr lvl="1"/>
            <a:r>
              <a:rPr lang="en-US" altLang="en-US" sz="2400"/>
              <a:t>Concept of sin: violation of established order </a:t>
            </a:r>
          </a:p>
          <a:p>
            <a:pPr lvl="1"/>
            <a:r>
              <a:rPr lang="en-US" altLang="en-US" sz="2400"/>
              <a:t>Concept of after-death punishment and reward </a:t>
            </a:r>
          </a:p>
          <a:p>
            <a:pPr lvl="1"/>
            <a:r>
              <a:rPr lang="en-US" altLang="en-US" sz="2400"/>
              <a:t>Rituals of absolving sins through confession, penance 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9857-127F-4CC4-B8A2-2C3202BD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the story?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96C92-35EE-421A-B97D-4047D764B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6441351" cy="3733800"/>
          </a:xfrm>
        </p:spPr>
      </p:pic>
    </p:spTree>
    <p:extLst>
      <p:ext uri="{BB962C8B-B14F-4D97-AF65-F5344CB8AC3E}">
        <p14:creationId xmlns:p14="http://schemas.microsoft.com/office/powerpoint/2010/main" val="422026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30747AD-90FB-486A-947B-EEF82F061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The Olmecs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3C2A9FC-23F1-4042-9F6F-CBF58D00E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2413" y="1828800"/>
            <a:ext cx="7469187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/>
              <a:t>Olmecs: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Earliest center, on the coast of Mexico Gulf, 1200 B.C.E.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Foundation of Mesoamerican Societies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Olmec society </a:t>
            </a:r>
            <a:r>
              <a:rPr lang="en-US" altLang="en-US" sz="1800" b="1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Colossal human heads - possibly likenesses of rulers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Rulers' power as shown in construction of huge pyramids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Trade in jade and obsidian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Decline and fall of Olmec society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The cause remains a mystery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Olmecs systematically destroyed their ceremonial centers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Most likely, civil conflict ruined their society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By 400 B.C.E., other societies eclipsed the Olmecs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Influence of Olmec traditions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Maize, ceremonial centers were common to later societies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Other legacies: Calendar, rituals of human sacrifice, ballgame </a:t>
            </a:r>
          </a:p>
          <a:p>
            <a:pPr lvl="1">
              <a:lnSpc>
                <a:spcPct val="80000"/>
              </a:lnSpc>
            </a:pPr>
            <a:r>
              <a:rPr lang="en-US" altLang="en-US" b="1">
                <a:solidFill>
                  <a:srgbClr val="FFFF00"/>
                </a:solidFill>
              </a:rPr>
              <a:t>Olmecs did not leave written records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B65F022-717E-4004-9957-10BC0A135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Olmec Heads</a:t>
            </a:r>
          </a:p>
        </p:txBody>
      </p:sp>
      <p:pic>
        <p:nvPicPr>
          <p:cNvPr id="10243" name="Picture 5" descr="xiv">
            <a:extLst>
              <a:ext uri="{FF2B5EF4-FFF2-40B4-BE49-F238E27FC236}">
                <a16:creationId xmlns:a16="http://schemas.microsoft.com/office/drawing/2014/main" id="{6C4F2A02-FB46-4238-8238-DC1C114A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411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1F6EA64-8513-4CB4-992B-09B471145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Geography of Olmec</a:t>
            </a:r>
          </a:p>
        </p:txBody>
      </p:sp>
      <p:pic>
        <p:nvPicPr>
          <p:cNvPr id="12291" name="Picture 5" descr="maya-map">
            <a:extLst>
              <a:ext uri="{FF2B5EF4-FFF2-40B4-BE49-F238E27FC236}">
                <a16:creationId xmlns:a16="http://schemas.microsoft.com/office/drawing/2014/main" id="{1170CF70-61A8-40EA-B6BB-C122DD19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981200"/>
            <a:ext cx="5486400" cy="357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160276-B115-4F84-9585-181A5D8AD203}"/>
              </a:ext>
            </a:extLst>
          </p:cNvPr>
          <p:cNvSpPr txBox="1"/>
          <p:nvPr/>
        </p:nvSpPr>
        <p:spPr>
          <a:xfrm>
            <a:off x="1676401" y="6019800"/>
            <a:ext cx="7305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Olmec were small geographically, compared to the other </a:t>
            </a:r>
          </a:p>
          <a:p>
            <a:r>
              <a:rPr lang="en-US" b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Mesoamerican civilizations.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302F2B-DCA1-40BD-9088-03DFA1D71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The Maya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40AE020-AB54-45D3-B5F5-66CB3FF4E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905000"/>
            <a:ext cx="77724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000" b="1"/>
              <a:t>The Maya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b="1"/>
              <a:t>Earliest heir of the Olmecs, lived in highlands of Guatemala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b="1"/>
              <a:t>Teotihuacan became dominant during the 4th century C.E.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b="1"/>
              <a:t>Besides maize, also cultivated cotton and cacao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b="1"/>
          </a:p>
          <a:p>
            <a:pPr marL="609600" indent="-609600">
              <a:lnSpc>
                <a:spcPct val="80000"/>
              </a:lnSpc>
            </a:pPr>
            <a:r>
              <a:rPr lang="en-US" altLang="en-US" sz="2000" b="1"/>
              <a:t>Tikal- Main </a:t>
            </a:r>
            <a:r>
              <a:rPr lang="en-US" altLang="en-US" sz="2000" b="1">
                <a:solidFill>
                  <a:srgbClr val="FFFF00"/>
                </a:solidFill>
              </a:rPr>
              <a:t>CITY-STATE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b="1"/>
              <a:t>Most important Maya political center, 300 to 900 C.E.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b="1"/>
              <a:t>A bustling city of 40,000 people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b="1"/>
              <a:t>Enormous plazas, scores of temples, pyramids, palaces </a:t>
            </a:r>
          </a:p>
          <a:p>
            <a:pPr marL="990600" lvl="1" indent="-533400">
              <a:lnSpc>
                <a:spcPct val="80000"/>
              </a:lnSpc>
            </a:pPr>
            <a:endParaRPr lang="en-US" altLang="en-US" sz="2000" b="1"/>
          </a:p>
          <a:p>
            <a:pPr marL="609600" indent="-609600">
              <a:lnSpc>
                <a:spcPct val="80000"/>
              </a:lnSpc>
            </a:pPr>
            <a:r>
              <a:rPr lang="en-US" altLang="en-US" sz="2000" b="1"/>
              <a:t>Maya warfare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b="1"/>
              <a:t>Victorious warriors won enormous prestige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b="1"/>
              <a:t>War captives became slaves or sacrificial victims to gods </a:t>
            </a:r>
          </a:p>
          <a:p>
            <a:pPr marL="990600" lvl="1" indent="-533400">
              <a:lnSpc>
                <a:spcPct val="80000"/>
              </a:lnSpc>
            </a:pPr>
            <a:endParaRPr lang="en-US" altLang="en-US" sz="2000" b="1"/>
          </a:p>
          <a:p>
            <a:pPr marL="609600" indent="-609600">
              <a:lnSpc>
                <a:spcPct val="80000"/>
              </a:lnSpc>
            </a:pPr>
            <a:endParaRPr lang="en-US" altLang="en-US" sz="1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EF130DC-0887-4309-8140-350765228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i="0">
                <a:effectLst>
                  <a:outerShdw blurRad="38100" dist="38100" dir="2700000" algn="tl">
                    <a:srgbClr val="000000"/>
                  </a:outerShdw>
                </a:effectLst>
              </a:rPr>
              <a:t>Mayan Social Structure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A1CC177-1001-4290-9326-85CFC3540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8800"/>
            <a:ext cx="7772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/>
              <a:t>Maya Social Structure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b="1"/>
          </a:p>
          <a:p>
            <a:pPr lvl="1">
              <a:lnSpc>
                <a:spcPct val="80000"/>
              </a:lnSpc>
            </a:pPr>
            <a:r>
              <a:rPr lang="en-US" altLang="en-US" sz="1800" b="1"/>
              <a:t>Kings, priests, and hereditary nobility at the top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Merchants were from the ruling class, served also as ambassadors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Professional architects and artisans were important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Peasants and slaves were majority of population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B55B7-8A77-4D91-9F50-0317C8FA5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1"/>
            <a:ext cx="428902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E508-3695-49F2-8BBC-12048391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Maya Calendar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E4A8-8460-490E-BFCA-9B98E39FD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/>
              <a:t>The Maya calendar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b="1"/>
          </a:p>
          <a:p>
            <a:pPr lvl="1">
              <a:lnSpc>
                <a:spcPct val="80000"/>
              </a:lnSpc>
            </a:pPr>
            <a:r>
              <a:rPr lang="en-US" altLang="en-US" sz="1800" b="1"/>
              <a:t>Maya priests understood planetary cycles and could predict eclipses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Besides the solar year, also had a ritual year of 260 days and 20 months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/>
              <a:t>Combined attributes of two calendars determined the fortune of activities 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1B977-4740-4054-A25F-E081E588F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1193"/>
            <a:ext cx="2812702" cy="28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49668"/>
      </p:ext>
    </p:extLst>
  </p:cSld>
  <p:clrMapOvr>
    <a:masterClrMapping/>
  </p:clrMapOvr>
</p:sld>
</file>

<file path=ppt/theme/theme1.xml><?xml version="1.0" encoding="utf-8"?>
<a:theme xmlns:a="http://schemas.openxmlformats.org/drawingml/2006/main" name="Sunny days design template">
  <a:themeElements>
    <a:clrScheme name="Sunny days design template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FF5050"/>
      </a:accent2>
      <a:accent3>
        <a:srgbClr val="FFE2B8"/>
      </a:accent3>
      <a:accent4>
        <a:srgbClr val="000000"/>
      </a:accent4>
      <a:accent5>
        <a:srgbClr val="FFCAAD"/>
      </a:accent5>
      <a:accent6>
        <a:srgbClr val="E74848"/>
      </a:accent6>
      <a:hlink>
        <a:srgbClr val="CC9900"/>
      </a:hlink>
      <a:folHlink>
        <a:srgbClr val="CCCCCC"/>
      </a:folHlink>
    </a:clrScheme>
    <a:fontScheme name="Sunny days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nny days design template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FF5050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CC99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design template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5050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FFCC6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design templat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design template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009966"/>
        </a:hlink>
        <a:folHlink>
          <a:srgbClr val="00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design template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CC00CC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design template 6">
        <a:dk1>
          <a:srgbClr val="000000"/>
        </a:dk1>
        <a:lt1>
          <a:srgbClr val="F8F8F8"/>
        </a:lt1>
        <a:dk2>
          <a:srgbClr val="0000FF"/>
        </a:dk2>
        <a:lt2>
          <a:srgbClr val="FFCC00"/>
        </a:lt2>
        <a:accent1>
          <a:srgbClr val="0099FF"/>
        </a:accent1>
        <a:accent2>
          <a:srgbClr val="CC00CC"/>
        </a:accent2>
        <a:accent3>
          <a:srgbClr val="AAAAFF"/>
        </a:accent3>
        <a:accent4>
          <a:srgbClr val="D4D4D4"/>
        </a:accent4>
        <a:accent5>
          <a:srgbClr val="AACAFF"/>
        </a:accent5>
        <a:accent6>
          <a:srgbClr val="B900B9"/>
        </a:accent6>
        <a:hlink>
          <a:srgbClr val="3333CC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Sunny days design template</Template>
  <TotalTime>331</TotalTime>
  <Words>1317</Words>
  <Application>Microsoft Office PowerPoint</Application>
  <PresentationFormat>On-screen Show (4:3)</PresentationFormat>
  <Paragraphs>231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Times New Roman</vt:lpstr>
      <vt:lpstr>Arial</vt:lpstr>
      <vt:lpstr>Sunny days design template</vt:lpstr>
      <vt:lpstr>   Days 73 and 74: MESOAMERICA</vt:lpstr>
      <vt:lpstr>Early Pre-History</vt:lpstr>
      <vt:lpstr>Remember the story?</vt:lpstr>
      <vt:lpstr>The Olmecs </vt:lpstr>
      <vt:lpstr>Olmec Heads</vt:lpstr>
      <vt:lpstr>Geography of Olmec</vt:lpstr>
      <vt:lpstr>The Maya</vt:lpstr>
      <vt:lpstr>Mayan Social Structure</vt:lpstr>
      <vt:lpstr>The Maya Calendar </vt:lpstr>
      <vt:lpstr>Mayan Writing </vt:lpstr>
      <vt:lpstr>Mayan Religious Practices</vt:lpstr>
      <vt:lpstr>Human Sacrifice </vt:lpstr>
      <vt:lpstr>Mayan Trade Routes </vt:lpstr>
      <vt:lpstr>Teotihuacan </vt:lpstr>
      <vt:lpstr>City Map </vt:lpstr>
      <vt:lpstr>The Aztecs</vt:lpstr>
      <vt:lpstr>Aztec Art</vt:lpstr>
      <vt:lpstr>Aztec Geography</vt:lpstr>
      <vt:lpstr>Aztec Society </vt:lpstr>
      <vt:lpstr>Seeing any patterns developing? </vt:lpstr>
      <vt:lpstr>Aztec Relgion </vt:lpstr>
      <vt:lpstr>Incan Geography </vt:lpstr>
      <vt:lpstr>Machu Picchu </vt:lpstr>
      <vt:lpstr>Early Incan Society </vt:lpstr>
      <vt:lpstr>The Incan </vt:lpstr>
      <vt:lpstr>THE  INCA WORLD</vt:lpstr>
      <vt:lpstr>Inca Social Structures </vt:lpstr>
      <vt:lpstr>Incan Religion </vt:lpstr>
    </vt:vector>
  </TitlesOfParts>
  <Manager/>
  <Company>Roman Catholic Diocese of Dallas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SOCIETIES OF MESOAMERICA</dc:title>
  <dc:subject/>
  <dc:creator>Paul Philp</dc:creator>
  <cp:keywords/>
  <dc:description/>
  <cp:lastModifiedBy>Anthony Salciccioli</cp:lastModifiedBy>
  <cp:revision>35</cp:revision>
  <cp:lastPrinted>1601-01-01T00:00:00Z</cp:lastPrinted>
  <dcterms:created xsi:type="dcterms:W3CDTF">2005-11-11T01:14:29Z</dcterms:created>
  <dcterms:modified xsi:type="dcterms:W3CDTF">2017-12-23T03:44:31Z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TC010690801033</vt:lpwstr>
  </property>
</Properties>
</file>