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703" r:id="rId2"/>
  </p:sldMasterIdLst>
  <p:notesMasterIdLst>
    <p:notesMasterId r:id="rId21"/>
  </p:notesMasterIdLst>
  <p:handoutMasterIdLst>
    <p:handoutMasterId r:id="rId22"/>
  </p:handoutMasterIdLst>
  <p:sldIdLst>
    <p:sldId id="1698" r:id="rId3"/>
    <p:sldId id="1616" r:id="rId4"/>
    <p:sldId id="1590" r:id="rId5"/>
    <p:sldId id="1697" r:id="rId6"/>
    <p:sldId id="1701" r:id="rId7"/>
    <p:sldId id="1649" r:id="rId8"/>
    <p:sldId id="1473" r:id="rId9"/>
    <p:sldId id="1457" r:id="rId10"/>
    <p:sldId id="1551" r:id="rId11"/>
    <p:sldId id="1553" r:id="rId12"/>
    <p:sldId id="1592" r:id="rId13"/>
    <p:sldId id="1598" r:id="rId14"/>
    <p:sldId id="1691" r:id="rId15"/>
    <p:sldId id="1569" r:id="rId16"/>
    <p:sldId id="1602" r:id="rId17"/>
    <p:sldId id="1627" r:id="rId18"/>
    <p:sldId id="1635" r:id="rId19"/>
    <p:sldId id="163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0FF"/>
    <a:srgbClr val="566998"/>
    <a:srgbClr val="FFFFFF"/>
    <a:srgbClr val="FF8000"/>
    <a:srgbClr val="A0D4FF"/>
    <a:srgbClr val="A5D4FF"/>
    <a:srgbClr val="A9CEFF"/>
    <a:srgbClr val="8B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16" y="-72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A7262A2-EF5E-400D-A48F-34A5248FF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110" charset="0"/>
              </a:defRPr>
            </a:lvl1pPr>
          </a:lstStyle>
          <a:p>
            <a:fld id="{AAD866CE-C61D-41DD-9130-C79C6EF43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CA2D2-0342-40FE-8F61-3A7A8606C55B}" type="slidenum">
              <a:rPr lang="en-US"/>
              <a:pPr/>
              <a:t>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B1911-0FFB-4F8B-A323-BA5AEF3E0E72}" type="slidenum">
              <a:rPr lang="en-US">
                <a:latin typeface="Times New Roman" pitchFamily="-110" charset="0"/>
              </a:rPr>
              <a:pPr/>
              <a:t>3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Verdana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47116-FC8A-48F7-A859-685A94935375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Verdana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9F643-C9F0-474B-B239-3B5800CCB0D6}" type="slidenum">
              <a:rPr lang="en-US"/>
              <a:pPr/>
              <a:t>7</a:t>
            </a:fld>
            <a:endParaRPr lang="en-US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Verdana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7B82-E2C6-4358-96BF-A3D81EEF0583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Verdana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44E2D-4E99-4B21-9D13-557020B5ECD0}" type="slidenum">
              <a:rPr lang="en-US"/>
              <a:pPr/>
              <a:t>10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0E4F0-7073-4FEC-BB3B-042A62F191AB}" type="slidenum">
              <a:rPr lang="en-US"/>
              <a:pPr/>
              <a:t>13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C0182-9612-472E-9868-8A72BF2B45BF}" type="slidenum">
              <a:rPr lang="en-US"/>
              <a:pPr/>
              <a:t>16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152400"/>
            <a:ext cx="2514600" cy="188595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6248400" cy="6629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Verdana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04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CDA6C-D3DB-437D-A282-C64CAD4BE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D0855-3299-401A-A8DC-2FFC24DA3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30361-E15E-4321-956C-427D70B70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9107D-18F6-4B32-A9F1-55B1BBDF9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8D194-C018-4EE7-ABCF-54BCC88AF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E36D6-3ACD-4EEC-B1D5-5C3C98159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AFB45-6192-4BCD-BA29-B6017DE73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D8E-F419-4073-8322-C62E3EFF4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F279E-493B-4432-8EA7-C6DB7F69C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8F6B6-D422-49C1-A66F-111897F55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BEFB-347C-4F45-B4DC-C845F50E3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E772F-FD5B-422B-9313-8911B90C4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FEF73-3C7D-4AC5-9055-CDA56B20D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F8BE4-C342-45B0-B3FE-18D433379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2D56F-7068-4FAE-8F6E-F60CC8E4D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CA910-F531-4E96-9BA6-9CDF62D1F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A94A8-5D09-4946-9FF6-25559FE8A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13593-4804-433E-BD7C-09825780C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73D2-3324-4F16-884A-37AB06F68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69D76-8119-40D7-B2C6-2EB27C09D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71DA3-59BA-4C64-A801-72BB1EFD4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C17BE-8E10-44B4-836C-44D721F6D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9B245-9FD8-42FF-AB27-FA53E26B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3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110" charset="0"/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3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110" charset="0"/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3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Osaka" pitchFamily="-110" charset="-128"/>
              </a:defRPr>
            </a:lvl1pPr>
          </a:lstStyle>
          <a:p>
            <a:fld id="{DBDAF504-5E2E-4027-B450-747B6179B7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</a:defRPr>
            </a:lvl1pPr>
          </a:lstStyle>
          <a:p>
            <a:fld id="{3D9E1BF1-DB08-4540-B461-BF7CB3D33B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950" y="1085850"/>
            <a:ext cx="5376863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John D. Speth</a:t>
            </a:r>
          </a:p>
          <a:p>
            <a:pPr algn="ctr">
              <a:defRPr/>
            </a:pPr>
            <a:r>
              <a:rPr lang="en-US" sz="3400" dirty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Professor of Anthropology</a:t>
            </a:r>
          </a:p>
          <a:p>
            <a:pPr algn="ctr">
              <a:defRPr/>
            </a:pPr>
            <a:r>
              <a:rPr lang="en-US" sz="3400" dirty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Curator of Archaeology</a:t>
            </a:r>
          </a:p>
          <a:p>
            <a:pPr algn="ctr">
              <a:defRPr/>
            </a:pPr>
            <a:endParaRPr lang="en-US" sz="3400" dirty="0">
              <a:solidFill>
                <a:srgbClr val="FFFF00"/>
              </a:solidFill>
              <a:effectLst>
                <a:outerShdw blurRad="50800" dist="50800" dir="2700000">
                  <a:srgbClr val="000000"/>
                </a:outerShdw>
              </a:effectLst>
              <a:latin typeface="Arial" pitchFamily="-110" charset="0"/>
              <a:cs typeface="ＭＳ Ｐゴシック" pitchFamily="-110" charset="-128"/>
            </a:endParaRPr>
          </a:p>
          <a:p>
            <a:pPr algn="ctr">
              <a:defRPr/>
            </a:pPr>
            <a:r>
              <a:rPr lang="en-US" sz="3400" dirty="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Email: jdspeth@umich.edu</a:t>
            </a:r>
          </a:p>
          <a:p>
            <a:pPr algn="ctr">
              <a:defRPr/>
            </a:pPr>
            <a:endParaRPr lang="en-US" sz="3400" dirty="0">
              <a:solidFill>
                <a:srgbClr val="FFFF00"/>
              </a:solidFill>
              <a:effectLst>
                <a:outerShdw blurRad="50800" dist="50800" dir="2700000">
                  <a:srgbClr val="000000"/>
                </a:outerShdw>
              </a:effectLst>
              <a:latin typeface="Arial" pitchFamily="-110" charset="0"/>
              <a:cs typeface="ＭＳ Ｐゴシック" pitchFamily="-110" charset="-128"/>
            </a:endParaRPr>
          </a:p>
          <a:p>
            <a:pPr algn="ctr">
              <a:defRPr/>
            </a:pPr>
            <a:r>
              <a:rPr lang="en-US" sz="3400" dirty="0">
                <a:solidFill>
                  <a:srgbClr val="FDF5CB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(734) 417-8994 (Cell)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5"/>
          <p:cNvGrpSpPr>
            <a:grpSpLocks/>
          </p:cNvGrpSpPr>
          <p:nvPr/>
        </p:nvGrpSpPr>
        <p:grpSpPr bwMode="auto">
          <a:xfrm>
            <a:off x="11113" y="0"/>
            <a:ext cx="9121775" cy="6858000"/>
            <a:chOff x="11113" y="0"/>
            <a:chExt cx="9121775" cy="6858000"/>
          </a:xfrm>
        </p:grpSpPr>
        <p:grpSp>
          <p:nvGrpSpPr>
            <p:cNvPr id="59396" name="Group 12"/>
            <p:cNvGrpSpPr>
              <a:grpSpLocks/>
            </p:cNvGrpSpPr>
            <p:nvPr/>
          </p:nvGrpSpPr>
          <p:grpSpPr bwMode="auto">
            <a:xfrm>
              <a:off x="11113" y="0"/>
              <a:ext cx="9121775" cy="6858000"/>
              <a:chOff x="11113" y="0"/>
              <a:chExt cx="9121775" cy="6858000"/>
            </a:xfrm>
          </p:grpSpPr>
          <p:pic>
            <p:nvPicPr>
              <p:cNvPr id="59399" name="Picture 13" descr="Evol Genetics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113" y="0"/>
                <a:ext cx="9121775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990600" y="4648200"/>
                <a:ext cx="71628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992188" y="4040188"/>
                <a:ext cx="24384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276600" y="4038600"/>
                <a:ext cx="35052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 rot="19600988">
                <a:off x="3559175" y="2779713"/>
                <a:ext cx="2506663" cy="271462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006850" y="4038600"/>
                <a:ext cx="1620838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Monkeys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324600" y="4114800"/>
                <a:ext cx="1828800" cy="762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19495368">
                <a:off x="3967163" y="2741613"/>
                <a:ext cx="1003300" cy="5222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Apes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990600" y="3581400"/>
                <a:ext cx="2438400" cy="381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9200" y="3438525"/>
                <a:ext cx="1601788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Primates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267200" y="3581400"/>
                <a:ext cx="2438400" cy="381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781800" y="1295400"/>
              <a:ext cx="1076325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African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2913" y="3135313"/>
              <a:ext cx="903287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Asian</a:t>
              </a:r>
            </a:p>
          </p:txBody>
        </p:sp>
      </p:grpSp>
      <p:sp>
        <p:nvSpPr>
          <p:cNvPr id="59395" name="TextBox 16"/>
          <p:cNvSpPr txBox="1">
            <a:spLocks noChangeArrowheads="1"/>
          </p:cNvSpPr>
          <p:nvPr/>
        </p:nvSpPr>
        <p:spPr bwMode="auto">
          <a:xfrm>
            <a:off x="4703763" y="5446713"/>
            <a:ext cx="32972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Human-Chimp Split</a:t>
            </a:r>
          </a:p>
          <a:p>
            <a:pPr algn="ctr"/>
            <a:r>
              <a:rPr lang="en-US"/>
              <a:t>(5.0 – 6.0 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La Chapel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30163" y="298450"/>
            <a:ext cx="153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FFCC"/>
                </a:solidFill>
              </a:rPr>
              <a:t>Very arthritic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3505200" y="5181600"/>
            <a:ext cx="2209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FFCC"/>
                </a:solidFill>
              </a:rPr>
              <a:t>Teeth lost</a:t>
            </a:r>
          </a:p>
          <a:p>
            <a:pPr algn="ctr"/>
            <a:r>
              <a:rPr lang="en-US">
                <a:solidFill>
                  <a:srgbClr val="CCFFCC"/>
                </a:solidFill>
              </a:rPr>
              <a:t>in life - </a:t>
            </a:r>
          </a:p>
          <a:p>
            <a:pPr algn="ctr"/>
            <a:r>
              <a:rPr lang="en-US">
                <a:solidFill>
                  <a:srgbClr val="CCFFCC"/>
                </a:solidFill>
              </a:rPr>
              <a:t>implies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Cromagnon vs Nea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50800" dist="38100" dir="2700000" algn="tl">
                    <a:srgbClr val="000000"/>
                  </a:outerShdw>
                </a:effectLst>
              </a:rPr>
              <a:t>Clovis Mammoth/Mastodon Hunters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914400"/>
            <a:ext cx="4449762" cy="5334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3622675" cy="55689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724400" y="6262688"/>
            <a:ext cx="3681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10" charset="0"/>
                <a:cs typeface="ＭＳ Ｐゴシック" pitchFamily="-110" charset="-128"/>
              </a:rPr>
              <a:t>Atlatl (Spear-Thrower)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hopp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1818" y="2114952"/>
            <a:ext cx="2852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FFFFFF"/>
                  </a:outerShdw>
                </a:effectLst>
                <a:latin typeface="Arial" pitchFamily="-110" charset="0"/>
                <a:cs typeface="ＭＳ Ｐゴシック" pitchFamily="-110" charset="-128"/>
              </a:rPr>
              <a:t>First Stone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Burials Nea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Ornam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Cave A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0" y="4763"/>
            <a:ext cx="9144000" cy="6848475"/>
            <a:chOff x="0" y="4763"/>
            <a:chExt cx="9144000" cy="6848475"/>
          </a:xfrm>
        </p:grpSpPr>
        <p:pic>
          <p:nvPicPr>
            <p:cNvPr id="81923" name="Picture 2" descr="Musical Instruments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763"/>
              <a:ext cx="9144000" cy="684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457200" y="228600"/>
              <a:ext cx="1779588" cy="311150"/>
            </a:xfrm>
            <a:prstGeom prst="rect">
              <a:avLst/>
            </a:prstGeom>
            <a:solidFill>
              <a:srgbClr val="242026"/>
            </a:solidFill>
            <a:ln w="1270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8" charset="0"/>
                <a:cs typeface="ＭＳ Ｐゴシック" pitchFamily="-11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AMH Spre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5957888" y="35671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&lt;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35038" y="4502150"/>
            <a:ext cx="889000" cy="173038"/>
          </a:xfrm>
          <a:prstGeom prst="rect">
            <a:avLst/>
          </a:prstGeom>
          <a:solidFill>
            <a:srgbClr val="CE0417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275" y="4179888"/>
            <a:ext cx="11541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100,000 -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200,000 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3"/>
          <p:cNvGrpSpPr>
            <a:grpSpLocks/>
          </p:cNvGrpSpPr>
          <p:nvPr/>
        </p:nvGrpSpPr>
        <p:grpSpPr bwMode="auto">
          <a:xfrm>
            <a:off x="9525" y="0"/>
            <a:ext cx="9124950" cy="6858000"/>
            <a:chOff x="9525" y="0"/>
            <a:chExt cx="9124950" cy="6858000"/>
          </a:xfrm>
        </p:grpSpPr>
        <p:pic>
          <p:nvPicPr>
            <p:cNvPr id="41987" name="Picture 42" descr="Temp Perspectiv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5" y="0"/>
              <a:ext cx="91249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336800" y="990600"/>
              <a:ext cx="4521200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(99.8 % of Human Existence)</a:t>
              </a:r>
            </a:p>
          </p:txBody>
        </p:sp>
        <p:cxnSp>
          <p:nvCxnSpPr>
            <p:cNvPr id="41989" name="Straight Connector 4"/>
            <p:cNvCxnSpPr>
              <a:cxnSpLocks noChangeShapeType="1"/>
            </p:cNvCxnSpPr>
            <p:nvPr/>
          </p:nvCxnSpPr>
          <p:spPr bwMode="auto">
            <a:xfrm>
              <a:off x="5484089" y="3105727"/>
              <a:ext cx="923636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0" name="Straight Connector 6"/>
            <p:cNvCxnSpPr>
              <a:cxnSpLocks noChangeShapeType="1"/>
            </p:cNvCxnSpPr>
            <p:nvPr/>
          </p:nvCxnSpPr>
          <p:spPr bwMode="auto">
            <a:xfrm>
              <a:off x="6606269" y="3111067"/>
              <a:ext cx="861331" cy="13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41991" name="TextBox 9"/>
            <p:cNvSpPr txBox="1">
              <a:spLocks noChangeArrowheads="1"/>
            </p:cNvSpPr>
            <p:nvPr/>
          </p:nvSpPr>
          <p:spPr bwMode="auto">
            <a:xfrm>
              <a:off x="304800" y="5833769"/>
              <a:ext cx="2743200" cy="707886"/>
            </a:xfrm>
            <a:prstGeom prst="rect">
              <a:avLst/>
            </a:prstGeom>
            <a:solidFill>
              <a:srgbClr val="A0D4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my = million years</a:t>
              </a:r>
            </a:p>
            <a:p>
              <a:r>
                <a:rPr lang="en-US" sz="2000"/>
                <a:t>BP = before present</a:t>
              </a:r>
            </a:p>
          </p:txBody>
        </p:sp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1784922" y="4019490"/>
              <a:ext cx="2293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Australopithecines</a:t>
              </a:r>
            </a:p>
          </p:txBody>
        </p:sp>
        <p:sp>
          <p:nvSpPr>
            <p:cNvPr id="41993" name="TextBox 11"/>
            <p:cNvSpPr txBox="1">
              <a:spLocks noChangeArrowheads="1"/>
            </p:cNvSpPr>
            <p:nvPr/>
          </p:nvSpPr>
          <p:spPr bwMode="auto">
            <a:xfrm>
              <a:off x="5608523" y="3714690"/>
              <a:ext cx="14248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/>
                <a:t>Homo </a:t>
              </a:r>
              <a:r>
                <a:rPr lang="en-US" sz="2000"/>
                <a:t>spp.</a:t>
              </a:r>
            </a:p>
          </p:txBody>
        </p:sp>
        <p:cxnSp>
          <p:nvCxnSpPr>
            <p:cNvPr id="41994" name="Straight Connector 12"/>
            <p:cNvCxnSpPr>
              <a:cxnSpLocks noChangeShapeType="1"/>
            </p:cNvCxnSpPr>
            <p:nvPr/>
          </p:nvCxnSpPr>
          <p:spPr bwMode="auto">
            <a:xfrm>
              <a:off x="533400" y="4241800"/>
              <a:ext cx="1336981" cy="38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5" name="Straight Connector 14"/>
            <p:cNvCxnSpPr>
              <a:cxnSpLocks noChangeShapeType="1"/>
            </p:cNvCxnSpPr>
            <p:nvPr/>
          </p:nvCxnSpPr>
          <p:spPr bwMode="auto">
            <a:xfrm>
              <a:off x="4073219" y="4244110"/>
              <a:ext cx="2403781" cy="230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6" name="Straight Connector 16"/>
            <p:cNvCxnSpPr>
              <a:cxnSpLocks noChangeShapeType="1"/>
            </p:cNvCxnSpPr>
            <p:nvPr/>
          </p:nvCxnSpPr>
          <p:spPr bwMode="auto">
            <a:xfrm>
              <a:off x="5080000" y="3913909"/>
              <a:ext cx="558800" cy="10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7" name="Straight Connector 21"/>
            <p:cNvCxnSpPr>
              <a:cxnSpLocks noChangeShapeType="1"/>
            </p:cNvCxnSpPr>
            <p:nvPr/>
          </p:nvCxnSpPr>
          <p:spPr bwMode="auto">
            <a:xfrm>
              <a:off x="6968819" y="3932400"/>
              <a:ext cx="1336981" cy="38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0"/>
          <p:cNvGrpSpPr>
            <a:grpSpLocks/>
          </p:cNvGrpSpPr>
          <p:nvPr/>
        </p:nvGrpSpPr>
        <p:grpSpPr bwMode="auto">
          <a:xfrm>
            <a:off x="152400" y="130175"/>
            <a:ext cx="8305800" cy="6600825"/>
            <a:chOff x="152400" y="130900"/>
            <a:chExt cx="8305800" cy="6600100"/>
          </a:xfrm>
        </p:grpSpPr>
        <p:grpSp>
          <p:nvGrpSpPr>
            <p:cNvPr id="19" name="Group 30"/>
            <p:cNvGrpSpPr/>
            <p:nvPr/>
          </p:nvGrpSpPr>
          <p:grpSpPr>
            <a:xfrm>
              <a:off x="152400" y="130900"/>
              <a:ext cx="8305800" cy="6600100"/>
              <a:chOff x="152400" y="130900"/>
              <a:chExt cx="8305800" cy="6600100"/>
            </a:xfrm>
            <a:effectLst>
              <a:outerShdw blurRad="50800" dist="50800" dir="2700000">
                <a:srgbClr val="000000"/>
              </a:outerShdw>
            </a:effectLst>
          </p:grpSpPr>
          <p:grpSp>
            <p:nvGrpSpPr>
              <p:cNvPr id="21" name="Group 12"/>
              <p:cNvGrpSpPr/>
              <p:nvPr/>
            </p:nvGrpSpPr>
            <p:grpSpPr>
              <a:xfrm>
                <a:off x="762000" y="130900"/>
                <a:ext cx="7620000" cy="6596200"/>
                <a:chOff x="762000" y="130900"/>
                <a:chExt cx="7620000" cy="6596200"/>
              </a:xfrm>
            </p:grpSpPr>
            <p:pic>
              <p:nvPicPr>
                <p:cNvPr id="2" name="Picture 1" descr="Pop Growth Corrected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2000" y="130900"/>
                  <a:ext cx="7620000" cy="6596200"/>
                </a:xfrm>
                <a:prstGeom prst="rect">
                  <a:avLst/>
                </a:prstGeom>
                <a:effectLst>
                  <a:outerShdw blurRad="50800" dist="38100" dir="2700000">
                    <a:srgbClr val="000000"/>
                  </a:outerShdw>
                </a:effectLst>
              </p:spPr>
            </p:pic>
            <p:sp>
              <p:nvSpPr>
                <p:cNvPr id="3" name="Rectangle 2"/>
                <p:cNvSpPr/>
                <p:nvPr/>
              </p:nvSpPr>
              <p:spPr bwMode="auto">
                <a:xfrm>
                  <a:off x="4876800" y="228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 bwMode="auto">
                <a:xfrm>
                  <a:off x="4343400" y="20574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 bwMode="auto">
                <a:xfrm>
                  <a:off x="3352800" y="3657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1676400" y="4038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3299690" y="3745345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5518703" y="5075351"/>
                  <a:ext cx="900547" cy="59343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5474839" y="5123846"/>
                  <a:ext cx="401806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4357289" y="5472511"/>
                  <a:ext cx="5726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1600200" y="5193145"/>
                  <a:ext cx="20204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1810325" y="5195460"/>
                  <a:ext cx="20204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127757" y="4495800"/>
                <a:ext cx="166341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Arial" pitchFamily="-110" charset="0"/>
                    <a:cs typeface="ＭＳ Ｐゴシック" pitchFamily="-110" charset="-128"/>
                  </a:rPr>
                  <a:t>H. erectus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77203" y="3729335"/>
                <a:ext cx="1857724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Arial" pitchFamily="-110" charset="0"/>
                    <a:cs typeface="ＭＳ Ｐゴシック" pitchFamily="-110" charset="-128"/>
                  </a:rPr>
                  <a:t>H. neander.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18357" y="2895600"/>
                <a:ext cx="1714957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 dirty="0">
                    <a:latin typeface="Arial" pitchFamily="-110" charset="0"/>
                    <a:cs typeface="ＭＳ Ｐゴシック" pitchFamily="-110" charset="-128"/>
                  </a:rPr>
                  <a:t>H. sapiens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24400" y="304800"/>
                <a:ext cx="202125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latin typeface="Arial" pitchFamily="-110" charset="0"/>
                    <a:cs typeface="ＭＳ Ｐゴシック" pitchFamily="-110" charset="-128"/>
                  </a:rPr>
                  <a:t>“Civilizations”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6629400" y="533400"/>
                <a:ext cx="381000" cy="228600"/>
              </a:xfrm>
              <a:prstGeom prst="straightConnector1">
                <a:avLst/>
              </a:prstGeom>
              <a:solidFill>
                <a:srgbClr val="008000"/>
              </a:solidFill>
              <a:ln w="28575" cap="flat" cmpd="sng" algn="ctr">
                <a:solidFill>
                  <a:srgbClr val="CE0417"/>
                </a:solidFill>
                <a:prstDash val="solid"/>
                <a:round/>
                <a:headEnd type="none" w="med" len="med"/>
                <a:tailEnd type="arrow" w="med" len="med"/>
              </a:ln>
              <a:effectLst>
                <a:outerShdw blurRad="50800" dist="38100" dir="2700000">
                  <a:srgbClr val="000000"/>
                </a:outerShdw>
              </a:effec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6781800" y="152400"/>
                <a:ext cx="38436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?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61636" y="138545"/>
                <a:ext cx="752764" cy="6590145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10800000">
                <a:off x="228600" y="5802745"/>
                <a:ext cx="838200" cy="1588"/>
              </a:xfrm>
              <a:prstGeom prst="straightConnector1">
                <a:avLst/>
              </a:prstGeom>
              <a:solidFill>
                <a:srgbClr val="008000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8238836" y="140855"/>
                <a:ext cx="219364" cy="6590145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52400" y="6553200"/>
                <a:ext cx="8229600" cy="177800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2000" y="5077845"/>
                <a:ext cx="2712451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latin typeface="Arial" pitchFamily="-110" charset="0"/>
                    <a:cs typeface="ＭＳ Ｐゴシック" pitchFamily="-110" charset="-128"/>
                  </a:rPr>
                  <a:t>Australopithecines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4800" y="1129605"/>
                <a:ext cx="4236156" cy="13849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Population Growth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and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Technological Complexity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228600" y="991230"/>
              <a:ext cx="4419600" cy="167621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8" charset="0"/>
                <a:cs typeface="ＭＳ Ｐゴシック" pitchFamily="-11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3" y="224729"/>
            <a:ext cx="2794095" cy="32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04" y="145205"/>
            <a:ext cx="3269776" cy="32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8" y="3366211"/>
            <a:ext cx="2915054" cy="32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4542" y="3562969"/>
            <a:ext cx="3258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Australopithecines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350cc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9164" y="3382283"/>
            <a:ext cx="225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H. Erectus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1000cc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3577" y="2412104"/>
            <a:ext cx="240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H. Saipan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1300cc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5196" y="33660"/>
            <a:ext cx="4244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 Do You Notice?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5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0" y="7938"/>
            <a:ext cx="9144000" cy="6842125"/>
            <a:chOff x="0" y="8681"/>
            <a:chExt cx="9144000" cy="6840638"/>
          </a:xfrm>
        </p:grpSpPr>
        <p:pic>
          <p:nvPicPr>
            <p:cNvPr id="46087" name="Picture 10" descr="Comp Skulls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681"/>
              <a:ext cx="9144000" cy="684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558925" y="2033891"/>
              <a:ext cx="1801813" cy="5237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0" charset="0"/>
                  <a:ea typeface="Osaka" pitchFamily="-110" charset="-128"/>
                </a:rPr>
                <a:t>pithecines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Osaka" pitchFamily="-110" charset="-128"/>
              </a:endParaRPr>
            </a:p>
          </p:txBody>
        </p:sp>
      </p:grp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990600" y="3200400"/>
            <a:ext cx="124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350 cc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3581400" y="2057400"/>
            <a:ext cx="1443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1000 cc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5638800" y="1524000"/>
            <a:ext cx="1443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1300 cc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76200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Brain Size Increase        Shrinking 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himp Fo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4"/>
          <p:cNvSpPr/>
          <p:nvPr/>
        </p:nvSpPr>
        <p:spPr bwMode="auto">
          <a:xfrm>
            <a:off x="5336275" y="1924334"/>
            <a:ext cx="813816" cy="868680"/>
          </a:xfrm>
          <a:prstGeom prst="bentArrow">
            <a:avLst/>
          </a:prstGeom>
          <a:solidFill>
            <a:srgbClr val="008000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 rot="5400000">
            <a:off x="2163921" y="4043353"/>
            <a:ext cx="978408" cy="484632"/>
          </a:xfrm>
          <a:prstGeom prst="leftArrow">
            <a:avLst/>
          </a:prstGeom>
          <a:solidFill>
            <a:srgbClr val="008000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Luc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34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Darwin’s Predictions (1871)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54138"/>
            <a:ext cx="8534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Humans originated in Africa</a:t>
            </a:r>
          </a:p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Chimp (African ape) = closest living relative</a:t>
            </a:r>
          </a:p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“Feedback” model: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Africa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Climatic deterioration (ape decline)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Expanding savanna grasslands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Hunting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Tools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Bipedalism (obligate 2-legged)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Brain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A0FFF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DFFF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183</Words>
  <Application>Microsoft Office PowerPoint</Application>
  <PresentationFormat>On-screen Show (4:3)</PresentationFormat>
  <Paragraphs>69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Darwin’s Predictions (1871)</vt:lpstr>
      <vt:lpstr>PowerPoint Presentation</vt:lpstr>
      <vt:lpstr>PowerPoint Presentation</vt:lpstr>
      <vt:lpstr>PowerPoint Presentation</vt:lpstr>
      <vt:lpstr>Clovis Mammoth/Mastodon Hunters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Hominid Origins</dc:title>
  <dc:creator>Anthony</dc:creator>
  <cp:lastModifiedBy>Clarenceville User</cp:lastModifiedBy>
  <cp:revision>202</cp:revision>
  <cp:lastPrinted>2009-02-09T10:21:19Z</cp:lastPrinted>
  <dcterms:created xsi:type="dcterms:W3CDTF">2010-06-25T17:36:47Z</dcterms:created>
  <dcterms:modified xsi:type="dcterms:W3CDTF">2014-09-11T16:02:31Z</dcterms:modified>
</cp:coreProperties>
</file>