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145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93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92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650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640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017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3310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288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640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152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401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222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216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65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71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471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35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86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010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292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102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2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536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537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987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543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121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57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76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73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597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057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09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405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47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51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09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78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293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813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35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6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331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26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452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44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97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282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486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539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478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86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607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98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69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36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105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569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362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667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01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841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604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21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526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4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780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33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8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75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0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95600"/>
            <a:ext cx="9144000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u="sng" dirty="0">
                <a:solidFill>
                  <a:prstClr val="black"/>
                </a:solidFill>
                <a:ea typeface="Calibri"/>
                <a:cs typeface="Times New Roman"/>
              </a:rPr>
              <a:t>Class Notes: Density, Temperature, </a:t>
            </a:r>
            <a:r>
              <a:rPr lang="en-US" sz="3200" b="1" u="sng" dirty="0" smtClean="0">
                <a:solidFill>
                  <a:prstClr val="black"/>
                </a:solidFill>
                <a:ea typeface="Calibri"/>
                <a:cs typeface="Times New Roman"/>
              </a:rPr>
              <a:t>and Percent Error</a:t>
            </a:r>
            <a:endParaRPr lang="en-US" sz="3200" b="1" u="sng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0889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Density =                 =        =         = </a:t>
            </a:r>
          </a:p>
          <a:p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en-US" sz="36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en-US" sz="36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en-US" sz="36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3600" b="1" dirty="0" smtClean="0">
                <a:solidFill>
                  <a:prstClr val="black"/>
                </a:solidFill>
                <a:ea typeface="Calibri"/>
                <a:cs typeface="Times New Roman"/>
              </a:rPr>
              <a:t>Density</a:t>
            </a:r>
            <a:r>
              <a:rPr lang="en-US" sz="3600" b="1" dirty="0">
                <a:solidFill>
                  <a:prstClr val="black"/>
                </a:solidFill>
                <a:ea typeface="Calibri"/>
                <a:cs typeface="Times New Roman"/>
              </a:rPr>
              <a:t>: 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A physical property used to compare substances</a:t>
            </a:r>
          </a:p>
          <a:p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      </a:t>
            </a:r>
          </a:p>
          <a:p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Less dense substances float, more dense substances sink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286000" y="17537"/>
            <a:ext cx="1676400" cy="1077218"/>
            <a:chOff x="-2362200" y="556146"/>
            <a:chExt cx="1676400" cy="1077218"/>
          </a:xfrm>
        </p:grpSpPr>
        <p:sp>
          <p:nvSpPr>
            <p:cNvPr id="3" name="TextBox 2"/>
            <p:cNvSpPr txBox="1"/>
            <p:nvPr/>
          </p:nvSpPr>
          <p:spPr>
            <a:xfrm>
              <a:off x="-2362200" y="556146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Mass</a:t>
              </a:r>
            </a:p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Volume</a:t>
              </a:r>
            </a:p>
          </p:txBody>
        </p:sp>
        <p:cxnSp>
          <p:nvCxnSpPr>
            <p:cNvPr id="5" name="Straight Connector 4"/>
            <p:cNvCxnSpPr>
              <a:stCxn id="3" idx="1"/>
              <a:endCxn id="3" idx="3"/>
            </p:cNvCxnSpPr>
            <p:nvPr/>
          </p:nvCxnSpPr>
          <p:spPr>
            <a:xfrm>
              <a:off x="-2362200" y="1094755"/>
              <a:ext cx="1676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4114800" y="17537"/>
            <a:ext cx="1676400" cy="1077218"/>
            <a:chOff x="4126173" y="-521072"/>
            <a:chExt cx="1676400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4126173" y="-521072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m</a:t>
              </a:r>
            </a:p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v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4643366" y="36393"/>
              <a:ext cx="64201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486400" y="-3412"/>
            <a:ext cx="1676400" cy="1077218"/>
            <a:chOff x="5486400" y="-3412"/>
            <a:chExt cx="1676400" cy="1077218"/>
          </a:xfrm>
        </p:grpSpPr>
        <p:sp>
          <p:nvSpPr>
            <p:cNvPr id="13" name="TextBox 12"/>
            <p:cNvSpPr txBox="1"/>
            <p:nvPr/>
          </p:nvSpPr>
          <p:spPr>
            <a:xfrm>
              <a:off x="5486400" y="-3412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  <a:ea typeface="Calibri"/>
                  <a:cs typeface="Times New Roman"/>
                </a:rPr>
                <a:t>g</a:t>
              </a:r>
            </a:p>
            <a:p>
              <a:pPr algn="ctr"/>
              <a:r>
                <a:rPr lang="en-US" sz="3200" dirty="0">
                  <a:solidFill>
                    <a:prstClr val="black"/>
                  </a:solidFill>
                  <a:ea typeface="Calibri"/>
                  <a:cs typeface="Times New Roman"/>
                </a:rPr>
                <a:t>cm</a:t>
              </a:r>
              <a:r>
                <a:rPr lang="en-US" sz="3200" baseline="30000" dirty="0">
                  <a:solidFill>
                    <a:prstClr val="black"/>
                  </a:solidFill>
                  <a:ea typeface="Calibri"/>
                  <a:cs typeface="Times New Roman"/>
                </a:rPr>
                <a:t>3 </a:t>
              </a:r>
              <a:endParaRPr lang="en-US" sz="3200" dirty="0">
                <a:solidFill>
                  <a:prstClr val="black"/>
                </a:solidFill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791200" y="556146"/>
              <a:ext cx="990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7218528" y="0"/>
            <a:ext cx="1676400" cy="1077218"/>
            <a:chOff x="5486400" y="-3412"/>
            <a:chExt cx="1676400" cy="1077218"/>
          </a:xfrm>
        </p:grpSpPr>
        <p:sp>
          <p:nvSpPr>
            <p:cNvPr id="20" name="TextBox 19"/>
            <p:cNvSpPr txBox="1"/>
            <p:nvPr/>
          </p:nvSpPr>
          <p:spPr>
            <a:xfrm>
              <a:off x="5486400" y="-3412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  <a:ea typeface="Calibri"/>
                  <a:cs typeface="Times New Roman"/>
                </a:rPr>
                <a:t>g</a:t>
              </a:r>
            </a:p>
            <a:p>
              <a:pPr algn="ctr"/>
              <a:r>
                <a:rPr lang="en-US" sz="3200" dirty="0">
                  <a:solidFill>
                    <a:prstClr val="black"/>
                  </a:solidFill>
                  <a:ea typeface="Calibri"/>
                  <a:cs typeface="Times New Roman"/>
                </a:rPr>
                <a:t>mL</a:t>
              </a:r>
              <a:r>
                <a:rPr lang="en-US" sz="3200" baseline="30000" dirty="0">
                  <a:solidFill>
                    <a:prstClr val="black"/>
                  </a:solidFill>
                  <a:ea typeface="Calibri"/>
                  <a:cs typeface="Times New Roman"/>
                </a:rPr>
                <a:t> </a:t>
              </a:r>
              <a:endParaRPr lang="en-US" sz="3200" dirty="0">
                <a:solidFill>
                  <a:prstClr val="black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5791200" y="556146"/>
              <a:ext cx="990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" y="1219200"/>
            <a:ext cx="406717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637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4120" y="0"/>
            <a:ext cx="9178119" cy="6467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prstClr val="black"/>
                </a:solidFill>
                <a:ea typeface="Calibri"/>
                <a:cs typeface="Times New Roman"/>
              </a:rPr>
              <a:t>Temperature: 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the degree of hotness or coldness relative to water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	-A measure of the KE of particles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prstClr val="black"/>
                </a:solidFill>
                <a:ea typeface="Calibri"/>
                <a:cs typeface="Times New Roman"/>
              </a:rPr>
              <a:t>Heat: 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a form of energy; can be transferred between objects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*differences in temperature indicate the direction of heat transfer</a:t>
            </a:r>
          </a:p>
        </p:txBody>
      </p:sp>
    </p:spTree>
    <p:extLst>
      <p:ext uri="{BB962C8B-B14F-4D97-AF65-F5344CB8AC3E}">
        <p14:creationId xmlns:p14="http://schemas.microsoft.com/office/powerpoint/2010/main" val="27658658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95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prstClr val="black"/>
                </a:solidFill>
                <a:ea typeface="Calibri"/>
                <a:cs typeface="Times New Roman"/>
              </a:rPr>
              <a:t>Measuring Temperature – 2 scales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Celsius (</a:t>
            </a:r>
            <a:r>
              <a:rPr lang="en-US" sz="3600" dirty="0">
                <a:solidFill>
                  <a:prstClr val="black"/>
                </a:solidFill>
                <a:ea typeface="Calibri"/>
                <a:cs typeface="Calibri"/>
              </a:rPr>
              <a:t>°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C)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Kelvin (K, no degree </a:t>
            </a:r>
            <a:r>
              <a:rPr lang="en-US" sz="3600" dirty="0">
                <a:solidFill>
                  <a:prstClr val="black"/>
                </a:solidFill>
                <a:ea typeface="Calibri"/>
                <a:cs typeface="Calibri"/>
              </a:rPr>
              <a:t>°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 marL="457200">
              <a:lnSpc>
                <a:spcPct val="115000"/>
              </a:lnSpc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-Based on absolute zero (motion of particles ceases)</a:t>
            </a:r>
          </a:p>
          <a:p>
            <a:pPr marL="457200">
              <a:lnSpc>
                <a:spcPct val="115000"/>
              </a:lnSpc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-water freezes at 273K and boils at 373K</a:t>
            </a:r>
          </a:p>
          <a:p>
            <a:pPr marL="457200">
              <a:lnSpc>
                <a:spcPct val="115000"/>
              </a:lnSpc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	K =  </a:t>
            </a:r>
            <a:r>
              <a:rPr lang="en-US" sz="3600" dirty="0">
                <a:solidFill>
                  <a:prstClr val="black"/>
                </a:solidFill>
                <a:ea typeface="Calibri"/>
                <a:cs typeface="Calibri"/>
              </a:rPr>
              <a:t>°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C + 273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	K – 273 = </a:t>
            </a:r>
            <a:r>
              <a:rPr lang="en-US" sz="3600" dirty="0">
                <a:solidFill>
                  <a:prstClr val="black"/>
                </a:solidFill>
                <a:ea typeface="Calibri"/>
                <a:cs typeface="Calibri"/>
              </a:rPr>
              <a:t>°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93481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371600" y="3786057"/>
            <a:ext cx="0" cy="53860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574512" y="4324668"/>
            <a:ext cx="6096000" cy="1611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55020" y="48341"/>
            <a:ext cx="8956298" cy="320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u="sng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Percent Error</a:t>
            </a:r>
            <a:endParaRPr lang="en-US" sz="4000" b="1" dirty="0">
              <a:solidFill>
                <a:prstClr val="black"/>
              </a:solidFill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prstClr val="black"/>
              </a:solidFill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Accuracy: </a:t>
            </a:r>
            <a:r>
              <a:rPr lang="en-US" sz="36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nearness to the true (accepted)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Value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dirty="0">
              <a:solidFill>
                <a:prstClr val="black"/>
              </a:solidFill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55020" y="2514600"/>
            <a:ext cx="92640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Experimental value: </a:t>
            </a:r>
            <a:r>
              <a:rPr lang="en-US" sz="36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one </a:t>
            </a:r>
            <a:r>
              <a:rPr lang="en-US" sz="3600" u="sng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you</a:t>
            </a:r>
            <a:r>
              <a:rPr lang="en-US" sz="36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measured</a:t>
            </a:r>
            <a:endParaRPr lang="en-US" sz="3600" dirty="0">
              <a:solidFill>
                <a:prstClr val="black"/>
              </a:solidFill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848600" y="3786056"/>
            <a:ext cx="0" cy="53860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-41372" y="3786056"/>
            <a:ext cx="9153526" cy="1077218"/>
            <a:chOff x="-41372" y="3786056"/>
            <a:chExt cx="9153526" cy="1077218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-41372" y="3786056"/>
              <a:ext cx="9153525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dirty="0">
                  <a:solidFill>
                    <a:prstClr val="black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Error =    accepted value – experimental value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dirty="0">
                  <a:solidFill>
                    <a:prstClr val="black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                          Accepted Value</a:t>
              </a:r>
              <a:endParaRPr lang="en-US" sz="3200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931054" y="4059097"/>
              <a:ext cx="11811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dirty="0">
                  <a:solidFill>
                    <a:prstClr val="black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x100</a:t>
              </a:r>
              <a:endParaRPr lang="en-US" sz="3200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62003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53"/>
            <a:ext cx="9144000" cy="595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prstClr val="black"/>
                </a:solidFill>
                <a:ea typeface="Calibri"/>
                <a:cs typeface="Times New Roman"/>
              </a:rPr>
              <a:t>5 Steps to foolproof problem solving with formulas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Write the formula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List the variables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Rearrange the formula to solve for the unknown 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Plug 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in numbers, calculate answer</a:t>
            </a:r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3600" u="sng" dirty="0">
                <a:solidFill>
                  <a:prstClr val="black"/>
                </a:solidFill>
                <a:ea typeface="Calibri"/>
                <a:cs typeface="Times New Roman"/>
              </a:rPr>
              <a:t>Check 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(</a:t>
            </a:r>
            <a:r>
              <a:rPr lang="en-US" sz="3600" smtClean="0">
                <a:solidFill>
                  <a:prstClr val="black"/>
                </a:solidFill>
                <a:ea typeface="Calibri"/>
                <a:cs typeface="Times New Roman"/>
              </a:rPr>
              <a:t>reasonable?, unit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, box around answer)</a:t>
            </a:r>
          </a:p>
        </p:txBody>
      </p:sp>
    </p:spTree>
    <p:extLst>
      <p:ext uri="{BB962C8B-B14F-4D97-AF65-F5344CB8AC3E}">
        <p14:creationId xmlns:p14="http://schemas.microsoft.com/office/powerpoint/2010/main" val="13236016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158</Words>
  <Application>Microsoft Office PowerPoint</Application>
  <PresentationFormat>On-screen Show (4:3)</PresentationFormat>
  <Paragraphs>47</Paragraphs>
  <Slides>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Kilter</vt:lpstr>
      <vt:lpstr>1_Kilter</vt:lpstr>
      <vt:lpstr>2_Kilter</vt:lpstr>
      <vt:lpstr>3_Kilter</vt:lpstr>
      <vt:lpstr>4_Kilter</vt:lpstr>
      <vt:lpstr>5_Kilter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Clarenceville User</cp:lastModifiedBy>
  <cp:revision>6</cp:revision>
  <dcterms:created xsi:type="dcterms:W3CDTF">2012-12-04T12:54:22Z</dcterms:created>
  <dcterms:modified xsi:type="dcterms:W3CDTF">2014-12-15T15:56:36Z</dcterms:modified>
</cp:coreProperties>
</file>