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Lato Light" panose="020F0302020204030203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5870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932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99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55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7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89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4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046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26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427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4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37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89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414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824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06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898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19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33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82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1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14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04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27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4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-63025" y="-400851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63025" y="-206375"/>
            <a:ext cx="9144000" cy="14880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</a:rPr>
              <a:t>Drug Lab Flashcards! </a:t>
            </a:r>
            <a:endParaRPr sz="6000">
              <a:solidFill>
                <a:srgbClr val="FF000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 rot="-156123">
            <a:off x="4359992" y="1383180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 rot="-225088">
            <a:off x="4600004" y="1470310"/>
            <a:ext cx="3874454" cy="27358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Use these to help you review for the test!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Note: this does not cover everything on the test.  Refer to the test review sheet on MOODLE</a:t>
            </a:r>
            <a:endParaRPr sz="2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68250" cy="48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4298850" y="983300"/>
            <a:ext cx="44502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When universal indicator is added it turns </a:t>
            </a:r>
            <a:r>
              <a:rPr lang="en" sz="3600">
                <a:solidFill>
                  <a:srgbClr val="FF0000"/>
                </a:solidFill>
              </a:rPr>
              <a:t>pinkish red</a:t>
            </a:r>
            <a:r>
              <a:rPr lang="en" sz="3600"/>
              <a:t>. It has a Ph of 4.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drug is this?</a:t>
            </a:r>
            <a:endParaRPr sz="3600"/>
          </a:p>
        </p:txBody>
      </p:sp>
      <p:cxnSp>
        <p:nvCxnSpPr>
          <p:cNvPr id="154" name="Shape 154"/>
          <p:cNvCxnSpPr/>
          <p:nvPr/>
        </p:nvCxnSpPr>
        <p:spPr>
          <a:xfrm>
            <a:off x="1399325" y="4475350"/>
            <a:ext cx="1475100" cy="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5" name="Shape 155"/>
          <p:cNvSpPr/>
          <p:nvPr/>
        </p:nvSpPr>
        <p:spPr>
          <a:xfrm>
            <a:off x="794225" y="4494275"/>
            <a:ext cx="1563266" cy="94525"/>
          </a:xfrm>
          <a:custGeom>
            <a:avLst/>
            <a:gdLst/>
            <a:ahLst/>
            <a:cxnLst/>
            <a:rect l="0" t="0" r="0" b="0"/>
            <a:pathLst>
              <a:path w="116989" h="504" extrusionOk="0">
                <a:moveTo>
                  <a:pt x="5547" y="504"/>
                </a:moveTo>
                <a:lnTo>
                  <a:pt x="116989" y="0"/>
                </a:lnTo>
                <a:lnTo>
                  <a:pt x="97827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56" name="Shape 156"/>
          <p:cNvSpPr/>
          <p:nvPr/>
        </p:nvSpPr>
        <p:spPr>
          <a:xfrm>
            <a:off x="1399325" y="4286250"/>
            <a:ext cx="668100" cy="5673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41250" y="794225"/>
            <a:ext cx="7505100" cy="3819900"/>
          </a:xfrm>
          <a:prstGeom prst="rect">
            <a:avLst/>
          </a:prstGeom>
          <a:noFill/>
          <a:ln w="9525" cap="flat" cmpd="sng">
            <a:solidFill>
              <a:srgbClr val="F4C7C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6DAFC"/>
                </a:solidFill>
              </a:rPr>
              <a:t>It is Aspirin!</a:t>
            </a:r>
            <a:endParaRPr sz="6000">
              <a:solidFill>
                <a:srgbClr val="C6DAFC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6DAFC"/>
                </a:solidFill>
              </a:rPr>
              <a:t>When it dissolves in water it releases two acids.</a:t>
            </a:r>
            <a:endParaRPr sz="6000">
              <a:solidFill>
                <a:srgbClr val="C6DAF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73025" y="642950"/>
            <a:ext cx="8588700" cy="3176700"/>
          </a:xfrm>
          <a:prstGeom prst="rect">
            <a:avLst/>
          </a:prstGeom>
          <a:solidFill>
            <a:srgbClr val="4A86E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6DAFC"/>
                </a:solidFill>
              </a:rPr>
              <a:t>Which drug releases CO2 gas when mixed with HCl acid or water?</a:t>
            </a:r>
            <a:endParaRPr sz="6000">
              <a:solidFill>
                <a:srgbClr val="C6DAF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Alka Seltzer!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Plop, Plop, Fizz, Fizz oh what a relief it is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78200" y="1185000"/>
            <a:ext cx="4033200" cy="213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drug has a pH between 6 and 7?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475" y="185225"/>
            <a:ext cx="3718950" cy="46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5811675" y="3151675"/>
            <a:ext cx="831900" cy="7311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9000" y="37592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Tylenol!</a:t>
            </a:r>
            <a:endParaRPr sz="6000"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265500" y="2134925"/>
            <a:ext cx="3970200" cy="290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It doesn’t release acid when it dissolves so it is easier on a person’s stomach</a:t>
            </a:r>
            <a:endParaRPr sz="3600"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939500" y="840150"/>
            <a:ext cx="3557700" cy="36951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65500" y="-194450"/>
            <a:ext cx="4045200" cy="3408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Which reagent was added to these over the counter drugs to create these results?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265500" y="3214451"/>
            <a:ext cx="4045200" cy="166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27BA0"/>
                </a:solidFill>
              </a:rPr>
              <a:t>Light purple</a:t>
            </a:r>
            <a:endParaRPr sz="3000">
              <a:solidFill>
                <a:srgbClr val="C27BA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741B47"/>
                </a:solidFill>
              </a:rPr>
              <a:t>Dark purple</a:t>
            </a:r>
            <a:endParaRPr sz="3000">
              <a:solidFill>
                <a:srgbClr val="741B47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</a:rPr>
              <a:t>Orange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0"/>
            <a:ext cx="4045200" cy="52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5193925" y="3929625"/>
            <a:ext cx="1210248" cy="949104"/>
          </a:xfrm>
          <a:prstGeom prst="cloud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06425" y="1525400"/>
            <a:ext cx="8296800" cy="2155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Ferric Nitrate!</a:t>
            </a:r>
            <a:endParaRPr sz="7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131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Drug is this?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ubTitle" idx="1"/>
          </p:nvPr>
        </p:nvSpPr>
        <p:spPr>
          <a:xfrm>
            <a:off x="265500" y="2735377"/>
            <a:ext cx="4045200" cy="187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Which reagent makes it turn bluish-purple?</a:t>
            </a:r>
            <a:endParaRPr sz="3600"/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29631">
            <a:off x="4519813" y="1299388"/>
            <a:ext cx="4422048" cy="25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3126450" y="1676675"/>
            <a:ext cx="2760900" cy="60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35375" y="869850"/>
            <a:ext cx="8296800" cy="2937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LSD.  It turns bluish purple when mixed with Van Urk Solution.  It is a screening test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0" y="30255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-5639341">
            <a:off x="204994" y="4997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 rot="-239425">
            <a:off x="2569279" y="3379240"/>
            <a:ext cx="6328542" cy="1126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What heavy metal is this?</a:t>
            </a:r>
            <a:endParaRPr sz="4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825" y="302550"/>
            <a:ext cx="2162525" cy="31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77250" y="390800"/>
            <a:ext cx="4045200" cy="1770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Mixed with universal indicator </a:t>
            </a: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76400" y="2160800"/>
            <a:ext cx="4045200" cy="291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This has a Ph of 8</a:t>
            </a:r>
            <a:endParaRPr sz="4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drug is it?</a:t>
            </a:r>
            <a:endParaRPr sz="4800"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371262" y="318388"/>
            <a:ext cx="4860000" cy="42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3353375" y="1555700"/>
            <a:ext cx="1487700" cy="60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23600" y="1191300"/>
            <a:ext cx="8296800" cy="2760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It is Alka Seltzer.  It is a base!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39450" y="630350"/>
            <a:ext cx="4045200" cy="1542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Which heavy metal is this?</a:t>
            </a:r>
            <a:r>
              <a:rPr lang="en" sz="4800">
                <a:solidFill>
                  <a:srgbClr val="C6DAFC"/>
                </a:solidFill>
              </a:rPr>
              <a:t> </a:t>
            </a:r>
            <a:endParaRPr sz="4800">
              <a:solidFill>
                <a:srgbClr val="C6DAFC"/>
              </a:solidFill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0" y="2470628"/>
            <a:ext cx="4045200" cy="223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reagent is it mixed with?</a:t>
            </a:r>
            <a:endParaRPr sz="4800"/>
          </a:p>
        </p:txBody>
      </p:sp>
      <p:sp>
        <p:nvSpPr>
          <p:cNvPr id="236" name="Shape 2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725" y="209275"/>
            <a:ext cx="4219800" cy="47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4130400" y="1361525"/>
            <a:ext cx="883200" cy="60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244350" y="2173250"/>
            <a:ext cx="3340800" cy="16716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06425" y="882475"/>
            <a:ext cx="8296800" cy="3454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Mercury!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turns orange when mixed with Potassium Chromate.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screening test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56000" y="88200"/>
            <a:ext cx="8296800" cy="4967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Remember that </a:t>
            </a:r>
            <a:r>
              <a:rPr lang="en" sz="3000">
                <a:solidFill>
                  <a:srgbClr val="FF0000"/>
                </a:solidFill>
              </a:rPr>
              <a:t>color tests</a:t>
            </a:r>
            <a:r>
              <a:rPr lang="en" sz="3000">
                <a:solidFill>
                  <a:srgbClr val="000000"/>
                </a:solidFill>
              </a:rPr>
              <a:t> and </a:t>
            </a:r>
            <a:r>
              <a:rPr lang="en" sz="3000">
                <a:solidFill>
                  <a:srgbClr val="0000FF"/>
                </a:solidFill>
              </a:rPr>
              <a:t>pH tests</a:t>
            </a:r>
            <a:r>
              <a:rPr lang="en" sz="3000">
                <a:solidFill>
                  <a:srgbClr val="000000"/>
                </a:solidFill>
              </a:rPr>
              <a:t> are screening tests.  All drugs would need to be analyzed by a chemist/toxicologist in the lab.  They would need to run confirmation tests like: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Spectrophotometry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Chromatography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Microcrystalline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Mass Spectrometry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GC/MS (chromatography and mass spec together)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Check out your class packet for more info about these!</a:t>
            </a:r>
            <a:endParaRPr sz="3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-5641810">
            <a:off x="-22218" y="1155554"/>
            <a:ext cx="4195976" cy="29632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520675" y="523200"/>
            <a:ext cx="4782900" cy="409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It is Lead.  When mixed with potassium chromate, it turns yellow.  This is a screening test for Lead</a:t>
            </a:r>
            <a:endParaRPr sz="3600"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500" y="813125"/>
            <a:ext cx="2382800" cy="35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drug is this? 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reagent is it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mixed with to give this color?</a:t>
            </a:r>
            <a:endParaRPr sz="3600"/>
          </a:p>
        </p:txBody>
      </p:sp>
      <p:sp>
        <p:nvSpPr>
          <p:cNvPr id="97" name="Shape 9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Shape 98"/>
          <p:cNvGrpSpPr/>
          <p:nvPr/>
        </p:nvGrpSpPr>
        <p:grpSpPr>
          <a:xfrm rot="241536">
            <a:off x="6141076" y="848715"/>
            <a:ext cx="2963303" cy="4195962"/>
            <a:chOff x="3090300" y="463425"/>
            <a:chExt cx="2963400" cy="4196100"/>
          </a:xfrm>
        </p:grpSpPr>
        <p:sp>
          <p:nvSpPr>
            <p:cNvPr id="99" name="Shape 99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612" y="1175400"/>
            <a:ext cx="2180925" cy="35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0" y="0"/>
            <a:ext cx="9144000" cy="28440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This is cocaine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When it is mixed with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Scott’s reagent it turns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</a:rPr>
              <a:t>blue</a:t>
            </a:r>
            <a:endParaRPr sz="360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This is a screening test</a:t>
            </a:r>
            <a:endParaRPr sz="3600"/>
          </a:p>
        </p:txBody>
      </p:sp>
      <p:grpSp>
        <p:nvGrpSpPr>
          <p:cNvPr id="108" name="Shape 108"/>
          <p:cNvGrpSpPr/>
          <p:nvPr/>
        </p:nvGrpSpPr>
        <p:grpSpPr>
          <a:xfrm rot="-240508">
            <a:off x="5044108" y="791283"/>
            <a:ext cx="2963240" cy="4195874"/>
            <a:chOff x="3090300" y="463425"/>
            <a:chExt cx="2963400" cy="4196100"/>
          </a:xfrm>
        </p:grpSpPr>
        <p:sp>
          <p:nvSpPr>
            <p:cNvPr id="109" name="Shape 109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275" y="1079925"/>
            <a:ext cx="2305200" cy="37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drug is this?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Notice the bubbles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chemical is added to 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Create these bubbles?</a:t>
            </a:r>
            <a:endParaRPr sz="3600"/>
          </a:p>
        </p:txBody>
      </p:sp>
      <p:sp>
        <p:nvSpPr>
          <p:cNvPr id="118" name="Shape 1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157997">
            <a:off x="5354611" y="1273445"/>
            <a:ext cx="3121728" cy="414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0" y="0"/>
            <a:ext cx="9144000" cy="38703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It is Marijuana - the bubbles are created when you add HCl (hydrochloric acid)</a:t>
            </a:r>
            <a:endParaRPr sz="4800"/>
          </a:p>
        </p:txBody>
      </p:sp>
      <p:sp>
        <p:nvSpPr>
          <p:cNvPr id="126" name="Shape 12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 rot="-254044">
            <a:off x="806777" y="1107922"/>
            <a:ext cx="3827647" cy="3690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What drug is this?</a:t>
            </a:r>
            <a:endParaRPr sz="48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How do we get it to fluoresce?</a:t>
            </a:r>
            <a:endParaRPr sz="4800" b="1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">
            <a:off x="5416350" y="-46348"/>
            <a:ext cx="2924749" cy="5236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6467200" y="2861675"/>
            <a:ext cx="579900" cy="5547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 rot="240464">
            <a:off x="1276881" y="775103"/>
            <a:ext cx="6447166" cy="3996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Lato Light"/>
                <a:ea typeface="Lato Light"/>
                <a:cs typeface="Lato Light"/>
                <a:sym typeface="Lato Light"/>
              </a:rPr>
              <a:t>It is LSD</a:t>
            </a:r>
            <a:endParaRPr sz="4800">
              <a:solidFill>
                <a:srgbClr val="FF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Lato Light"/>
                <a:ea typeface="Lato Light"/>
                <a:cs typeface="Lato Light"/>
                <a:sym typeface="Lato Light"/>
              </a:rPr>
              <a:t>A screening test involves using a UV light</a:t>
            </a:r>
            <a:endParaRPr sz="4800">
              <a:solidFill>
                <a:srgbClr val="FF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ato Light"/>
                <a:ea typeface="Lato Light"/>
                <a:cs typeface="Lato Light"/>
                <a:sym typeface="Lato Light"/>
              </a:rPr>
              <a:t>Bag it and Tag it!</a:t>
            </a:r>
            <a:endParaRPr sz="48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" name="Shape 147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On-screen Show (16:9)</PresentationFormat>
  <Paragraphs>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Roboto</vt:lpstr>
      <vt:lpstr>Lato Light</vt:lpstr>
      <vt:lpstr>Lato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drug releases CO2 gas when mixed with HCl acid or water?</vt:lpstr>
      <vt:lpstr>Alka Seltzer! Plop, Plop, Fizz, Fizz oh what a relief it is</vt:lpstr>
      <vt:lpstr>  Which drug has a pH between 6 and 7?</vt:lpstr>
      <vt:lpstr>Tylenol!</vt:lpstr>
      <vt:lpstr>Which reagent was added to these over the counter drugs to create these results?</vt:lpstr>
      <vt:lpstr>Ferric Nitrate!</vt:lpstr>
      <vt:lpstr>Which Drug is this?</vt:lpstr>
      <vt:lpstr>It is LSD.  It turns bluish purple when mixed with Van Urk Solution.  It is a screening test</vt:lpstr>
      <vt:lpstr>Mixed with universal indicator </vt:lpstr>
      <vt:lpstr>It is Alka Seltzer.  It is a base!</vt:lpstr>
      <vt:lpstr>Which heavy metal is this? </vt:lpstr>
      <vt:lpstr>It is Mercury! It turns orange when mixed with Potassium Chromate. This is a screening test</vt:lpstr>
      <vt:lpstr>Remember that color tests and pH tests are screening tests.  All drugs would need to be analyzed by a chemist/toxicologist in the lab.  They would need to run confirmation tests like: Spectrophotometry Chromatography Microcrystalline Mass Spectrometry GC/MS (chromatography and mass spec together)  Check out your class packet for more info about these!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Waeschle</dc:creator>
  <cp:lastModifiedBy>TRISH WAESCHLE</cp:lastModifiedBy>
  <cp:revision>1</cp:revision>
  <dcterms:modified xsi:type="dcterms:W3CDTF">2018-01-08T16:11:34Z</dcterms:modified>
</cp:coreProperties>
</file>