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60" r:id="rId9"/>
    <p:sldId id="262" r:id="rId10"/>
    <p:sldId id="261" r:id="rId11"/>
    <p:sldId id="263" r:id="rId12"/>
    <p:sldId id="270" r:id="rId13"/>
    <p:sldId id="271" r:id="rId14"/>
    <p:sldId id="273" r:id="rId15"/>
    <p:sldId id="275" r:id="rId16"/>
    <p:sldId id="274" r:id="rId17"/>
    <p:sldId id="277" r:id="rId18"/>
    <p:sldId id="278" r:id="rId19"/>
    <p:sldId id="279" r:id="rId20"/>
    <p:sldId id="280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A49D705-C95C-40AB-9A0B-97A23C9946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5234329-A0C5-4604-8C5A-E04543F90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51AD0760-0F0A-42D7-AFCB-40128CA6F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0EC29AA1-147A-4F4A-9375-14E32267A2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71BAF-7B75-4424-8166-864CC34D3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BCB81D-7940-408C-8DEE-0C24CD52B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60BCD6-EA1D-43C3-B2A8-70F80F062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B5FD65F-EA52-4296-85FD-63E39D4C2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ADB6817-7C6A-4B9B-BA8B-34227EA82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6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A68F-946D-4189-B43C-EFA904628D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080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2277-3CF1-471C-BA8C-1ED224345F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3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111F2-4FCF-4D8B-A60F-BA6CB75FE1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52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8399-7702-44D4-ACAD-DE7E6DD58F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81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E2F6-C6BF-4F1E-97CE-3A19ACFFA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88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048F-2005-4AFC-953F-9AAAB7A658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6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741D-E066-4CD3-B117-3D693F6550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819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1491-030A-48CD-961F-89AEED365D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70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3BF6-189A-4205-931B-62A58FB10C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8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38A4-B22B-43C6-986D-324BB8F8CB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99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94A7-9D6A-457F-BF30-8C55F28253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0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8BB8-E6A4-4B08-99D3-4795F2EA6C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36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BA82-3B96-4AAA-A74A-03F0E37BAF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9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9FB9-6B74-434D-BDAD-134FE802B9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1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21276C6-4075-4DE0-89EA-E14ACE901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BC81661-BEDB-41FB-824C-E594CBD4C1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ECBB69A-89E4-4846-93FE-1D88F603B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26FE16-B78F-41BD-B855-5F70A9942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Day 84: Transatlantic Slave Trade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History Unit 3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Countries Participating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766888"/>
            <a:ext cx="1905000" cy="41132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Britain</a:t>
            </a:r>
          </a:p>
          <a:p>
            <a:pPr eaLnBrk="1" hangingPunct="1"/>
            <a:r>
              <a:rPr lang="en-US" altLang="en-US" sz="2800" smtClean="0"/>
              <a:t>Denmark</a:t>
            </a:r>
          </a:p>
          <a:p>
            <a:pPr eaLnBrk="1" hangingPunct="1"/>
            <a:r>
              <a:rPr lang="en-US" altLang="en-US" sz="2800" smtClean="0"/>
              <a:t>France</a:t>
            </a:r>
          </a:p>
          <a:p>
            <a:pPr eaLnBrk="1" hangingPunct="1"/>
            <a:r>
              <a:rPr lang="en-US" altLang="en-US" sz="2800" smtClean="0"/>
              <a:t>Holland</a:t>
            </a:r>
          </a:p>
          <a:p>
            <a:pPr eaLnBrk="1" hangingPunct="1"/>
            <a:r>
              <a:rPr lang="en-US" altLang="en-US" sz="2800" smtClean="0"/>
              <a:t>Portugal</a:t>
            </a:r>
          </a:p>
          <a:p>
            <a:pPr eaLnBrk="1" hangingPunct="1"/>
            <a:r>
              <a:rPr lang="en-US" altLang="en-US" sz="2800" smtClean="0"/>
              <a:t>Spain</a:t>
            </a:r>
          </a:p>
          <a:p>
            <a:pPr eaLnBrk="1" hangingPunct="1"/>
            <a:r>
              <a:rPr lang="en-US" altLang="en-US" sz="2800" smtClean="0"/>
              <a:t>Norway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did European powers eventually turn to African labor?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Labor supply was insufficient.  Epidemics reduced the native population by 50% - 90%.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Evidence of deeply help racist sentiment.  Racism was a consequence of racial slavery as well as a cause.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English colonies the supply of servants decreased.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Passage</a:t>
            </a:r>
            <a:br>
              <a:rPr lang="en-US" altLang="en-US" smtClean="0"/>
            </a:br>
            <a:r>
              <a:rPr lang="en-US" altLang="en-US" sz="3200" smtClean="0"/>
              <a:t>Origins of the Infamous Middle Passage</a:t>
            </a:r>
            <a:endParaRPr lang="en-US" alt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5588" y="1752600"/>
            <a:ext cx="3808412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middle leg of a three part voyage.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Began and ended in Europe.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Carried cargo of iron, cloth, brandy, firearms, gunpowder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Landed on Africa’s Slave Coast and exchanged cargo for Africans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Set sail for the Americas, where slaves were exchanged for sugar, tobacco, molasses.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Final brought the ship back to Europe.</a:t>
            </a:r>
            <a:endParaRPr lang="en-US" altLang="en-US" sz="2400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138" y="1766888"/>
            <a:ext cx="3159125" cy="4786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Passage 1600 - 1850’s</a:t>
            </a:r>
            <a:br>
              <a:rPr lang="en-US" altLang="en-US" smtClean="0"/>
            </a:br>
            <a:r>
              <a:rPr lang="en-US" altLang="en-US" smtClean="0"/>
              <a:t>The Capture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Approx. 60 forts build along the west coast of Africa.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Walked in slave caravans to the forts some 1000 miles away.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Selected by the Europeans and branded.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One half survived the death march.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Place in underground dungeons until they were boarded on ships.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2738438"/>
            <a:ext cx="3808412" cy="217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Passage</a:t>
            </a:r>
            <a:br>
              <a:rPr lang="en-US" altLang="en-US" smtClean="0"/>
            </a:br>
            <a:r>
              <a:rPr lang="en-US" altLang="en-US" smtClean="0"/>
              <a:t>Conditions on Board the Ship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Slaves chained together and crammed into spaces sometimes less than five feet high.</a:t>
            </a:r>
          </a:p>
          <a:p>
            <a:pPr eaLnBrk="1" hangingPunct="1"/>
            <a:r>
              <a:rPr lang="en-US" altLang="en-US" smtClean="0"/>
              <a:t>Slavers packed three of four hundred Africans into the ship cargo holds.</a:t>
            </a:r>
          </a:p>
          <a:p>
            <a:pPr eaLnBrk="1" hangingPunct="1"/>
            <a:r>
              <a:rPr lang="en-US" altLang="en-US" smtClean="0"/>
              <a:t>Little ventilation, human waste, horrific odors.  Unclean.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Tight packing - belly to back, chained in twos, wrist to ankle (660+), naked.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Loose packing - shoulder to shoulder chained wrist to wrist or ankle to ankle.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Men and woman separated (men placed towards bow, women toward stern).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Fed once of twice a day and brought on deck for limited times.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138" y="1766888"/>
            <a:ext cx="3159125" cy="4786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British Slave Ship</a:t>
            </a:r>
          </a:p>
        </p:txBody>
      </p:sp>
      <p:pic>
        <p:nvPicPr>
          <p:cNvPr id="19459" name="Picture 4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905000"/>
            <a:ext cx="4470400" cy="46339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Passage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Journey lasted 6-8 weeks.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Due to high mortality rate, cargo was insured (reimbursed for drowning accidents but not for deaths from disease of sickness)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Common to dump your cargo for sickness or food shortages.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Slave mutinies on board ships were common (1 out of every 10 voyages across the Atlantic experience a revolt).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Covert resistance (attempted suicide, jumped overboard, refusal to eat).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Deck for a limited time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Often slavers would use fear tactics to keep the slaves from rebelling. If disease was found in slaves they were thrown overboard. </a:t>
            </a:r>
          </a:p>
          <a:p>
            <a:pPr eaLnBrk="1" hangingPunct="1"/>
            <a:r>
              <a:rPr lang="en-US" altLang="en-US" sz="2800" smtClean="0"/>
              <a:t>Abuse was rampant. Neglect, whipping, malnutrition, sexual abuse, and dehumanization.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6388"/>
            <a:ext cx="5029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Destination of Captives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17526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Caribbean 			</a:t>
            </a:r>
            <a:r>
              <a:rPr lang="en-US" altLang="en-US" sz="2400" dirty="0" smtClean="0"/>
              <a:t>50</a:t>
            </a:r>
            <a:r>
              <a:rPr lang="en-US" altLang="en-US" sz="2400" dirty="0" smtClean="0"/>
              <a:t>%</a:t>
            </a:r>
          </a:p>
          <a:p>
            <a:pPr eaLnBrk="1" hangingPunct="1"/>
            <a:r>
              <a:rPr lang="en-US" altLang="en-US" sz="2400" dirty="0" smtClean="0"/>
              <a:t>Brazil			35%</a:t>
            </a:r>
          </a:p>
          <a:p>
            <a:pPr eaLnBrk="1" hangingPunct="1"/>
            <a:r>
              <a:rPr lang="en-US" altLang="en-US" sz="2400" dirty="0" smtClean="0"/>
              <a:t>Latin America		10%</a:t>
            </a:r>
          </a:p>
          <a:p>
            <a:pPr eaLnBrk="1" hangingPunct="1"/>
            <a:r>
              <a:rPr lang="en-US" altLang="en-US" sz="2400" dirty="0" smtClean="0"/>
              <a:t>British North America 	5%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590925"/>
            <a:ext cx="5219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Ancient World Civilizations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Assyria</a:t>
            </a:r>
          </a:p>
          <a:p>
            <a:pPr eaLnBrk="1" hangingPunct="1"/>
            <a:r>
              <a:rPr lang="en-US" altLang="en-US" smtClean="0"/>
              <a:t>Babylonia</a:t>
            </a:r>
          </a:p>
          <a:p>
            <a:pPr eaLnBrk="1" hangingPunct="1"/>
            <a:r>
              <a:rPr lang="en-US" altLang="en-US" smtClean="0"/>
              <a:t>China</a:t>
            </a:r>
          </a:p>
          <a:p>
            <a:pPr eaLnBrk="1" hangingPunct="1"/>
            <a:r>
              <a:rPr lang="en-US" altLang="en-US" smtClean="0"/>
              <a:t>Egypt</a:t>
            </a:r>
          </a:p>
          <a:p>
            <a:pPr eaLnBrk="1" hangingPunct="1"/>
            <a:r>
              <a:rPr lang="en-US" altLang="en-US" smtClean="0"/>
              <a:t>India</a:t>
            </a:r>
          </a:p>
          <a:p>
            <a:pPr eaLnBrk="1" hangingPunct="1"/>
            <a:r>
              <a:rPr lang="en-US" altLang="en-US" smtClean="0"/>
              <a:t>Persia</a:t>
            </a:r>
          </a:p>
          <a:p>
            <a:pPr eaLnBrk="1" hangingPunct="1"/>
            <a:r>
              <a:rPr lang="en-US" altLang="en-US" smtClean="0"/>
              <a:t>Mesopotamia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Slavery was a universal institution in the ancient world but it was a dominant labor force only in a small number of societies.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First true slave society - Ancient Greece (6th to 4th Century)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Growth of African American Population</a:t>
            </a:r>
          </a:p>
        </p:txBody>
      </p:sp>
      <p:graphicFrame>
        <p:nvGraphicFramePr>
          <p:cNvPr id="30750" name="Group 30">
            <a:extLst>
              <a:ext uri="{FF2B5EF4-FFF2-40B4-BE49-F238E27FC236}">
                <a16:creationId xmlns:a16="http://schemas.microsoft.com/office/drawing/2014/main" id="{BDCECCBB-BDCF-4F7F-97D1-EC20A7B12728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286000"/>
          <a:ext cx="7848600" cy="419100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1.77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13%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2.33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14%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2.87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13%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3.69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12%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4.44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11%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Slave Resistance:</a:t>
            </a:r>
            <a:br>
              <a:rPr lang="en-US" altLang="en-US" smtClean="0"/>
            </a:br>
            <a:r>
              <a:rPr lang="en-US" altLang="en-US" smtClean="0"/>
              <a:t>Passive and Active Resistance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Breaking tools</a:t>
            </a:r>
          </a:p>
          <a:p>
            <a:pPr eaLnBrk="1" hangingPunct="1"/>
            <a:r>
              <a:rPr lang="en-US" altLang="en-US" sz="2800" smtClean="0"/>
              <a:t>Faking illness</a:t>
            </a:r>
          </a:p>
          <a:p>
            <a:pPr eaLnBrk="1" hangingPunct="1"/>
            <a:r>
              <a:rPr lang="en-US" altLang="en-US" sz="2800" smtClean="0"/>
              <a:t>Staging slowdowns</a:t>
            </a:r>
          </a:p>
          <a:p>
            <a:pPr eaLnBrk="1" hangingPunct="1"/>
            <a:r>
              <a:rPr lang="en-US" altLang="en-US" sz="2800" smtClean="0"/>
              <a:t>Committing acts of arson and sabotage</a:t>
            </a:r>
          </a:p>
          <a:p>
            <a:pPr eaLnBrk="1" hangingPunct="1"/>
            <a:r>
              <a:rPr lang="en-US" altLang="en-US" sz="2800" smtClean="0"/>
              <a:t>Running Away</a:t>
            </a:r>
          </a:p>
          <a:p>
            <a:pPr eaLnBrk="1" hangingPunct="1"/>
            <a:r>
              <a:rPr lang="en-US" altLang="en-US" sz="2800" smtClean="0"/>
              <a:t>Underground Railroad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28800"/>
            <a:ext cx="4191000" cy="301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Legacy of Slavery</a:t>
            </a:r>
          </a:p>
        </p:txBody>
      </p:sp>
      <p:graphicFrame>
        <p:nvGraphicFramePr>
          <p:cNvPr id="35891" name="Group 51">
            <a:extLst>
              <a:ext uri="{FF2B5EF4-FFF2-40B4-BE49-F238E27FC236}">
                <a16:creationId xmlns:a16="http://schemas.microsoft.com/office/drawing/2014/main" id="{1ED87A6C-E2EF-4484-8703-7D29D5EFD5A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062038" y="1766888"/>
          <a:ext cx="7472362" cy="4523136"/>
        </p:xfrm>
        <a:graphic>
          <a:graphicData uri="http://schemas.openxmlformats.org/drawingml/2006/table">
            <a:tbl>
              <a:tblPr/>
              <a:tblGrid>
                <a:gridCol w="249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4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Agriculture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Rice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Sweet Potatoes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Herding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Basketry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Working Style (cooperative labor)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Planting (heel to toe)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Food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Spices (red pepper, sesame, cajun)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Okra, black eyed peas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Rice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Dishes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Gumbo, jambalaya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Ash and hot 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Sweet potato pie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Music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Banjo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Drum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Blues/Jazz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Call and response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Spirituals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Religion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Call and response patterns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Emotional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Multiple spirits and souls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Voodoo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Tales and Words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Trickster takes (Anansi the Spider, Brer Rabbit, Bugs Bunny)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Words like bogus, bug, phony, yam, tote, gumbo, tater, jamboree, jazz.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Creole Language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Old World vs. New World Slavery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Classical world and medieval slavery was not based on racial distinctions.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Ancient world did not necessarily view slavery as a permanent condition.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Slaves did not necessarily hold the lowest status in early civilizations.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Slaves in the old world often were symbols of prestige, luxury and power (true even in the ne world prior to European Colonization).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was slavery justified?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Early civilizations - accident or bad luck.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620963"/>
            <a:ext cx="67976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Western Civilization….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3120-4271-4152-BFC1-4867E9F8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Aristotle - notion of the “natural slave” </a:t>
            </a:r>
          </a:p>
          <a:p>
            <a:pPr>
              <a:defRPr/>
            </a:pPr>
            <a:r>
              <a:rPr lang="en-US" sz="2000" dirty="0"/>
              <a:t>“For that some should rule and others be ruled is a thing not only necessary, but expedient; from the hour of their birth, some are marked out for subjection, others for rule”- Aristotle, </a:t>
            </a:r>
            <a:r>
              <a:rPr lang="en-US" sz="2000" i="1" dirty="0"/>
              <a:t>Politics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956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Justification in Christianity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34DB-54CA-4524-BCBE-6EC15AD0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Christian world - ‘Curse of Ham” ("A servant of servants shall he be unto his brethren." Genesis 9:25)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648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Phrenology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18th Century European - pseudo-scientific racism.</a:t>
            </a:r>
          </a:p>
          <a:p>
            <a:endParaRPr lang="en-US" altLang="en-US" smtClean="0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24175"/>
            <a:ext cx="2438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055938"/>
            <a:ext cx="35385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was Africa vulnerable to the Slave Trade?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4570412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Political Fragmentation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Sailing Routes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Availability of People (high birth rate)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Civilizations and Skills (metalworking, farming, herding)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 diplomatic repercussions.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752600"/>
            <a:ext cx="3243263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not others?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Disease</a:t>
            </a:r>
          </a:p>
          <a:p>
            <a:pPr eaLnBrk="1" hangingPunct="1"/>
            <a:r>
              <a:rPr lang="en-US" altLang="en-US" smtClean="0"/>
              <a:t>Knowledge of terrain</a:t>
            </a:r>
          </a:p>
          <a:p>
            <a:pPr eaLnBrk="1" hangingPunct="1"/>
            <a:r>
              <a:rPr lang="en-US" altLang="en-US" smtClean="0"/>
              <a:t>Different Agricultural Skills</a:t>
            </a:r>
          </a:p>
          <a:p>
            <a:pPr eaLnBrk="1" hangingPunct="1"/>
            <a:r>
              <a:rPr lang="en-US" altLang="en-US" smtClean="0"/>
              <a:t>Supply deficit</a:t>
            </a:r>
          </a:p>
          <a:p>
            <a:pPr eaLnBrk="1" hangingPunct="1"/>
            <a:r>
              <a:rPr lang="en-US" altLang="en-US" smtClean="0"/>
              <a:t>Nation American women worked - not men!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2001:Templates:Presentations:Designs:Expedition</Template>
  <TotalTime>314</TotalTime>
  <Words>858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</vt:lpstr>
      <vt:lpstr>Arial</vt:lpstr>
      <vt:lpstr>Times New Roman</vt:lpstr>
      <vt:lpstr>Wingdings</vt:lpstr>
      <vt:lpstr>Calibri</vt:lpstr>
      <vt:lpstr>Expedition</vt:lpstr>
      <vt:lpstr>Day 84: Transatlantic Slave Trade</vt:lpstr>
      <vt:lpstr>Ancient World Civilizations</vt:lpstr>
      <vt:lpstr>Old World vs. New World Slavery</vt:lpstr>
      <vt:lpstr>How was slavery justified?</vt:lpstr>
      <vt:lpstr>In Western Civilization….</vt:lpstr>
      <vt:lpstr>Justification in Christianity </vt:lpstr>
      <vt:lpstr>Phrenology</vt:lpstr>
      <vt:lpstr>Why was Africa vulnerable to the Slave Trade?</vt:lpstr>
      <vt:lpstr>Why not others?</vt:lpstr>
      <vt:lpstr>Countries Participating</vt:lpstr>
      <vt:lpstr>Why did European powers eventually turn to African labor?</vt:lpstr>
      <vt:lpstr>Middle Passage Origins of the Infamous Middle Passage</vt:lpstr>
      <vt:lpstr>Middle Passage 1600 - 1850’s The Capture</vt:lpstr>
      <vt:lpstr>Middle Passage Conditions on Board the Ship</vt:lpstr>
      <vt:lpstr>Middle Passage</vt:lpstr>
      <vt:lpstr>British Slave Ship</vt:lpstr>
      <vt:lpstr>Middle Passage</vt:lpstr>
      <vt:lpstr>Deck for a limited time</vt:lpstr>
      <vt:lpstr>Destination of Captives</vt:lpstr>
      <vt:lpstr>Growth of African American Population</vt:lpstr>
      <vt:lpstr>Slave Resistance: Passive and Active Resistance</vt:lpstr>
      <vt:lpstr>Legacy of Slavery</vt:lpstr>
    </vt:vector>
  </TitlesOfParts>
  <Company>SCASD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Transatlantic Slave Trade</dc:title>
  <dc:creator>Laurie Wade</dc:creator>
  <cp:keywords/>
  <cp:lastModifiedBy>Anthony Salciccioli</cp:lastModifiedBy>
  <cp:revision>29</cp:revision>
  <cp:lastPrinted>1970-01-01T00:31:14Z</cp:lastPrinted>
  <dcterms:created xsi:type="dcterms:W3CDTF">2004-09-21T15:38:33Z</dcterms:created>
  <dcterms:modified xsi:type="dcterms:W3CDTF">2019-01-18T19:14:59Z</dcterms:modified>
</cp:coreProperties>
</file>