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59" r:id="rId5"/>
    <p:sldId id="283" r:id="rId6"/>
    <p:sldId id="272" r:id="rId7"/>
    <p:sldId id="260" r:id="rId8"/>
    <p:sldId id="292" r:id="rId9"/>
    <p:sldId id="262" r:id="rId10"/>
    <p:sldId id="263" r:id="rId11"/>
    <p:sldId id="264" r:id="rId12"/>
    <p:sldId id="265" r:id="rId13"/>
    <p:sldId id="266" r:id="rId14"/>
    <p:sldId id="267" r:id="rId15"/>
    <p:sldId id="284" r:id="rId16"/>
    <p:sldId id="273" r:id="rId17"/>
    <p:sldId id="294" r:id="rId18"/>
    <p:sldId id="295" r:id="rId19"/>
    <p:sldId id="282" r:id="rId20"/>
    <p:sldId id="268" r:id="rId21"/>
    <p:sldId id="269" r:id="rId22"/>
    <p:sldId id="270" r:id="rId23"/>
    <p:sldId id="296" r:id="rId24"/>
    <p:sldId id="297" r:id="rId25"/>
    <p:sldId id="275" r:id="rId26"/>
    <p:sldId id="285" r:id="rId27"/>
    <p:sldId id="298" r:id="rId28"/>
    <p:sldId id="299" r:id="rId29"/>
    <p:sldId id="300" r:id="rId30"/>
    <p:sldId id="301" r:id="rId31"/>
    <p:sldId id="271" r:id="rId32"/>
    <p:sldId id="276" r:id="rId33"/>
    <p:sldId id="277" r:id="rId34"/>
    <p:sldId id="278" r:id="rId35"/>
    <p:sldId id="279" r:id="rId36"/>
    <p:sldId id="280" r:id="rId37"/>
    <p:sldId id="281" r:id="rId38"/>
    <p:sldId id="288" r:id="rId39"/>
    <p:sldId id="289" r:id="rId40"/>
    <p:sldId id="290" r:id="rId41"/>
    <p:sldId id="291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9" autoAdjust="0"/>
    <p:restoredTop sz="94660"/>
  </p:normalViewPr>
  <p:slideViewPr>
    <p:cSldViewPr>
      <p:cViewPr varScale="1">
        <p:scale>
          <a:sx n="74" d="100"/>
          <a:sy n="74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696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 sz="2400">
                <a:latin typeface="Times New Roman"/>
              </a:endParaRPr>
            </a:p>
          </p:txBody>
        </p:sp>
        <p:sp>
          <p:nvSpPr>
            <p:cNvPr id="6963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 sz="2400">
                <a:latin typeface="Times New Roman"/>
              </a:endParaRPr>
            </a:p>
          </p:txBody>
        </p:sp>
      </p:grpSp>
      <p:grpSp>
        <p:nvGrpSpPr>
          <p:cNvPr id="6963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6963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964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964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2D429238-5D8E-4A6A-97D6-81EC00E8EE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964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903CB-0503-4DC7-96F6-08226622A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EEF2A-4F41-4843-85A3-6810C0177F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F90ACCED-02D8-42D6-A3DC-F1F3E12FF7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B23363F3-E703-466E-9FB1-3C21275CDC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B1CF203D-F85F-4349-A10A-3FBED6864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349FC-5998-4EB4-9634-51448ED768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78C0C-B006-4F46-8A3D-A78C00F1B0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02AD3-A189-4F91-93D2-648B80650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9A54A-7B2C-4125-AB37-A0A0EA3B1A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943A6-7F59-4907-9EBF-5B667299DE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C66D5-D2AC-4F72-861B-8C40540AF5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19131-17B7-4AE4-B531-189A4115C0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8A72D-F3F2-4EE3-9D90-FB5021A8F5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68611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861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1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861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6861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1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861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861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DFE32920-7210-443E-ACC2-E1427FE459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Vietnam War and Domestic Conflict, 1964-1975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4673600" y="4749800"/>
            <a:ext cx="4013200" cy="7461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8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Historical Background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743200"/>
            <a:ext cx="3770313" cy="3810000"/>
          </a:xfrm>
        </p:spPr>
        <p:txBody>
          <a:bodyPr/>
          <a:lstStyle/>
          <a:p>
            <a:r>
              <a:rPr lang="en-US" sz="2400" b="1"/>
              <a:t>Foreign occupation</a:t>
            </a:r>
          </a:p>
          <a:p>
            <a:r>
              <a:rPr lang="en-US" sz="2400" b="1"/>
              <a:t>Chinese </a:t>
            </a:r>
          </a:p>
          <a:p>
            <a:r>
              <a:rPr lang="en-US" sz="2400" b="1"/>
              <a:t>French colonialism</a:t>
            </a:r>
          </a:p>
          <a:p>
            <a:r>
              <a:rPr lang="en-US" sz="2400" b="1"/>
              <a:t>Ho Chi Minh</a:t>
            </a:r>
          </a:p>
          <a:p>
            <a:r>
              <a:rPr lang="en-US" sz="2400" b="1"/>
              <a:t>Dien Bien Phu, 1954</a:t>
            </a:r>
          </a:p>
          <a:p>
            <a:r>
              <a:rPr lang="en-US" sz="2400" b="1"/>
              <a:t>French expelled</a:t>
            </a:r>
          </a:p>
          <a:p>
            <a:r>
              <a:rPr lang="en-US" sz="2400" b="1"/>
              <a:t>Peasant Warfare</a:t>
            </a:r>
          </a:p>
        </p:txBody>
      </p:sp>
      <p:pic>
        <p:nvPicPr>
          <p:cNvPr id="76807" name="Picture 7" descr="main_hochiminh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7660" r="7660"/>
          <a:stretch>
            <a:fillRect/>
          </a:stretch>
        </p:blipFill>
        <p:spPr>
          <a:xfrm>
            <a:off x="990600" y="2667000"/>
            <a:ext cx="3811588" cy="3595688"/>
          </a:xfrm>
          <a:noFill/>
          <a:ln w="2222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72400" cy="1143000"/>
          </a:xfrm>
        </p:spPr>
        <p:txBody>
          <a:bodyPr/>
          <a:lstStyle/>
          <a:p>
            <a:r>
              <a:rPr lang="en-US" sz="4000"/>
              <a:t>U.S. Involvement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667000"/>
            <a:ext cx="4114800" cy="3571875"/>
          </a:xfrm>
        </p:spPr>
        <p:txBody>
          <a:bodyPr/>
          <a:lstStyle/>
          <a:p>
            <a:r>
              <a:rPr lang="en-US" sz="2400" b="1"/>
              <a:t>Rejected Ho-Chi Minh</a:t>
            </a:r>
          </a:p>
          <a:p>
            <a:r>
              <a:rPr lang="en-US" sz="2400" b="1"/>
              <a:t>$2 billion to French</a:t>
            </a:r>
          </a:p>
          <a:p>
            <a:r>
              <a:rPr lang="en-US" sz="2400" b="1"/>
              <a:t>Divided Vietnam in half</a:t>
            </a:r>
          </a:p>
          <a:p>
            <a:r>
              <a:rPr lang="en-US" sz="2400" b="1"/>
              <a:t>Democratic Elections</a:t>
            </a:r>
          </a:p>
          <a:p>
            <a:r>
              <a:rPr lang="en-US" sz="2400" b="1"/>
              <a:t>U.S. rejected them</a:t>
            </a:r>
          </a:p>
          <a:p>
            <a:r>
              <a:rPr lang="en-US" sz="2400" b="1"/>
              <a:t>Nation building</a:t>
            </a:r>
          </a:p>
          <a:p>
            <a:r>
              <a:rPr lang="en-US" sz="2400" b="1"/>
              <a:t>Ngo Din Diem “Ziem”</a:t>
            </a:r>
          </a:p>
          <a:p>
            <a:r>
              <a:rPr lang="en-US" sz="2400" b="1"/>
              <a:t>1955-63 years</a:t>
            </a:r>
          </a:p>
        </p:txBody>
      </p:sp>
      <p:pic>
        <p:nvPicPr>
          <p:cNvPr id="77830" name="Picture 6" descr="diem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lum bright="14000" contrast="14000"/>
          </a:blip>
          <a:srcRect/>
          <a:stretch>
            <a:fillRect/>
          </a:stretch>
        </p:blipFill>
        <p:spPr>
          <a:xfrm>
            <a:off x="5562600" y="2438400"/>
            <a:ext cx="2806700" cy="4113213"/>
          </a:xfrm>
          <a:noFill/>
          <a:ln w="2540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848600" cy="1143000"/>
          </a:xfrm>
        </p:spPr>
        <p:txBody>
          <a:bodyPr/>
          <a:lstStyle/>
          <a:p>
            <a:r>
              <a:rPr lang="en-US" sz="4000"/>
              <a:t>Growing Civil War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66800" y="2514600"/>
            <a:ext cx="7464425" cy="3571875"/>
          </a:xfrm>
        </p:spPr>
        <p:txBody>
          <a:bodyPr/>
          <a:lstStyle/>
          <a:p>
            <a:r>
              <a:rPr lang="en-US" b="1"/>
              <a:t>U.S. supported anti-communist, catholic, pro-western elitist Diem</a:t>
            </a:r>
          </a:p>
          <a:p>
            <a:r>
              <a:rPr lang="en-US" b="1"/>
              <a:t>No support in Vietnam</a:t>
            </a:r>
          </a:p>
          <a:p>
            <a:r>
              <a:rPr lang="en-US" b="1"/>
              <a:t>No free speech, reform</a:t>
            </a:r>
          </a:p>
          <a:p>
            <a:r>
              <a:rPr lang="en-US" b="1"/>
              <a:t>Pushed people to support Ho Chi Minh</a:t>
            </a:r>
          </a:p>
          <a:p>
            <a:r>
              <a:rPr lang="en-US" b="1"/>
              <a:t>Rebellion in south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543800" cy="1143000"/>
          </a:xfrm>
        </p:spPr>
        <p:txBody>
          <a:bodyPr/>
          <a:lstStyle/>
          <a:p>
            <a:r>
              <a:rPr lang="en-US" sz="4400"/>
              <a:t>North 				South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438400"/>
            <a:ext cx="3770313" cy="3886200"/>
          </a:xfrm>
        </p:spPr>
        <p:txBody>
          <a:bodyPr/>
          <a:lstStyle/>
          <a:p>
            <a:r>
              <a:rPr lang="en-US" sz="2400" b="1"/>
              <a:t>North Vietnamese Army (NVA)</a:t>
            </a:r>
          </a:p>
          <a:p>
            <a:r>
              <a:rPr lang="en-US" sz="2400" b="1"/>
              <a:t>Reunification </a:t>
            </a:r>
          </a:p>
          <a:p>
            <a:r>
              <a:rPr lang="en-US" sz="2400" b="1"/>
              <a:t>Expel foreign powers</a:t>
            </a:r>
          </a:p>
          <a:p>
            <a:r>
              <a:rPr lang="en-US" sz="2400" b="1"/>
              <a:t>“Viet-Cong” </a:t>
            </a:r>
          </a:p>
          <a:p>
            <a:r>
              <a:rPr lang="en-US" sz="2400" b="1"/>
              <a:t>Repopulation of military forces</a:t>
            </a:r>
          </a:p>
          <a:p>
            <a:endParaRPr lang="en-US" sz="2400" b="1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2362200"/>
            <a:ext cx="3925887" cy="4114800"/>
          </a:xfrm>
        </p:spPr>
        <p:txBody>
          <a:bodyPr/>
          <a:lstStyle/>
          <a:p>
            <a:r>
              <a:rPr lang="en-US" sz="2400" b="1"/>
              <a:t>Propped up Diem </a:t>
            </a:r>
          </a:p>
          <a:p>
            <a:r>
              <a:rPr lang="en-US" sz="2400" b="1"/>
              <a:t>Army of the Republic of Vietnam (ARVN) </a:t>
            </a:r>
          </a:p>
          <a:p>
            <a:r>
              <a:rPr lang="en-US" sz="2400" b="1"/>
              <a:t>CIA and counter-insurgency</a:t>
            </a:r>
          </a:p>
          <a:p>
            <a:r>
              <a:rPr lang="en-US" sz="2400" b="1"/>
              <a:t>Napalm, defoliants</a:t>
            </a:r>
          </a:p>
          <a:p>
            <a:r>
              <a:rPr lang="en-US" sz="2400" b="1"/>
              <a:t>National Liberation Front (NLF)</a:t>
            </a:r>
          </a:p>
          <a:p>
            <a:r>
              <a:rPr lang="en-US" sz="2400" b="1"/>
              <a:t>Peasants supported Ho Chi Minh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5943600" cy="1143000"/>
          </a:xfrm>
        </p:spPr>
        <p:txBody>
          <a:bodyPr/>
          <a:lstStyle/>
          <a:p>
            <a:r>
              <a:rPr lang="en-US"/>
              <a:t>A Wider War, 1963-1968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505200" cy="3962400"/>
          </a:xfrm>
        </p:spPr>
        <p:txBody>
          <a:bodyPr/>
          <a:lstStyle/>
          <a:p>
            <a:r>
              <a:rPr lang="en-US" sz="2400" b="1"/>
              <a:t>Diem Assassinated</a:t>
            </a:r>
          </a:p>
          <a:p>
            <a:r>
              <a:rPr lang="en-US" sz="2400" b="1"/>
              <a:t>Chaos in Saigon</a:t>
            </a:r>
          </a:p>
          <a:p>
            <a:r>
              <a:rPr lang="en-US" sz="2400" b="1"/>
              <a:t>Tonkin Gulf Resolution, 1964</a:t>
            </a:r>
          </a:p>
          <a:p>
            <a:r>
              <a:rPr lang="en-US" sz="2400" b="1"/>
              <a:t>Da Nang, 1965</a:t>
            </a:r>
          </a:p>
          <a:p>
            <a:r>
              <a:rPr lang="en-US" sz="2400" b="1"/>
              <a:t>ROLLING THUNDER</a:t>
            </a:r>
          </a:p>
          <a:p>
            <a:r>
              <a:rPr lang="en-US" sz="2400" b="1"/>
              <a:t>100,000 troops</a:t>
            </a:r>
          </a:p>
          <a:p>
            <a:r>
              <a:rPr lang="en-US" sz="2400" b="1"/>
              <a:t>Gen. William Westmoreland</a:t>
            </a:r>
            <a:r>
              <a:rPr lang="en-US" sz="2400"/>
              <a:t> </a:t>
            </a:r>
          </a:p>
        </p:txBody>
      </p:sp>
      <p:pic>
        <p:nvPicPr>
          <p:cNvPr id="90122" name="Picture 10" descr="tonkin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514600"/>
            <a:ext cx="4186238" cy="3719513"/>
          </a:xfrm>
          <a:noFill/>
          <a:ln w="2222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of the War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2590800"/>
            <a:ext cx="4800600" cy="3495675"/>
          </a:xfrm>
        </p:spPr>
        <p:txBody>
          <a:bodyPr/>
          <a:lstStyle/>
          <a:p>
            <a:r>
              <a:rPr lang="en-US" sz="2400" b="1"/>
              <a:t>Robert S. McNamara (DOD)</a:t>
            </a:r>
          </a:p>
          <a:p>
            <a:r>
              <a:rPr lang="en-US" sz="2400" b="1"/>
              <a:t>Limit war to Vietnam</a:t>
            </a:r>
          </a:p>
          <a:p>
            <a:r>
              <a:rPr lang="en-US" sz="2400" b="1"/>
              <a:t>Stop Vietcong</a:t>
            </a:r>
          </a:p>
          <a:p>
            <a:r>
              <a:rPr lang="en-US" sz="2400" b="1"/>
              <a:t>Prop up Saigon </a:t>
            </a:r>
          </a:p>
          <a:p>
            <a:r>
              <a:rPr lang="en-US" sz="2400" b="1"/>
              <a:t>Separate civilians from combatants</a:t>
            </a:r>
          </a:p>
          <a:p>
            <a:r>
              <a:rPr lang="en-US" sz="2400" b="1"/>
              <a:t>Convince south of U.S. goals</a:t>
            </a:r>
          </a:p>
        </p:txBody>
      </p:sp>
      <p:pic>
        <p:nvPicPr>
          <p:cNvPr id="119814" name="Picture 6" descr="Mcnamara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lum bright="4000" contrast="4000"/>
          </a:blip>
          <a:srcRect/>
          <a:stretch>
            <a:fillRect/>
          </a:stretch>
        </p:blipFill>
        <p:spPr>
          <a:xfrm>
            <a:off x="1219200" y="2438400"/>
            <a:ext cx="2751138" cy="3835400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to the War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895600"/>
            <a:ext cx="3429000" cy="3419475"/>
          </a:xfrm>
        </p:spPr>
        <p:txBody>
          <a:bodyPr/>
          <a:lstStyle/>
          <a:p>
            <a:r>
              <a:rPr lang="en-US" sz="2400" b="1"/>
              <a:t>Anti-War Movement</a:t>
            </a:r>
          </a:p>
          <a:p>
            <a:r>
              <a:rPr lang="en-US" sz="2400" b="1"/>
              <a:t>Free Speech Movement</a:t>
            </a:r>
          </a:p>
          <a:p>
            <a:r>
              <a:rPr lang="en-US" sz="2400" b="1"/>
              <a:t>Buddhist Monks</a:t>
            </a:r>
          </a:p>
          <a:p>
            <a:r>
              <a:rPr lang="en-US" sz="2400" b="1"/>
              <a:t>Forced southern civilians to support NLF and HO </a:t>
            </a:r>
          </a:p>
        </p:txBody>
      </p:sp>
      <p:pic>
        <p:nvPicPr>
          <p:cNvPr id="101382" name="Picture 6" descr="antiwar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 t="2046"/>
          <a:stretch>
            <a:fillRect/>
          </a:stretch>
        </p:blipFill>
        <p:spPr>
          <a:xfrm>
            <a:off x="5029200" y="2438400"/>
            <a:ext cx="3619500" cy="4273550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5" name="Picture 7" descr="anti-war protest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066800"/>
            <a:ext cx="5375275" cy="5551488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1" name="Picture 7" descr="peoples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457200"/>
            <a:ext cx="5703888" cy="6140450"/>
          </a:xfrm>
          <a:noFill/>
          <a:ln w="2540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620000" cy="1143000"/>
          </a:xfrm>
        </p:spPr>
        <p:txBody>
          <a:bodyPr/>
          <a:lstStyle/>
          <a:p>
            <a:r>
              <a:rPr lang="en-US"/>
              <a:t>Pentagon Rationale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70% to avoid a humiliating defeat, especially to our reputation and credibility as a guarantor</a:t>
            </a:r>
          </a:p>
          <a:p>
            <a:r>
              <a:rPr lang="en-US" b="1"/>
              <a:t>20% to keep SVN and area out of Chinese hands</a:t>
            </a:r>
          </a:p>
          <a:p>
            <a:r>
              <a:rPr lang="en-US" b="1"/>
              <a:t>10% to permit the people of SVN to enjoy better life</a:t>
            </a:r>
          </a:p>
          <a:p>
            <a:pPr lvl="3"/>
            <a:r>
              <a:rPr lang="en-US" b="1"/>
              <a:t>Department of Defense Report, 1965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Change in America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362200"/>
            <a:ext cx="7540625" cy="372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Civil Rights Movement and Desegregation</a:t>
            </a:r>
          </a:p>
          <a:p>
            <a:pPr>
              <a:lnSpc>
                <a:spcPct val="90000"/>
              </a:lnSpc>
            </a:pPr>
            <a:r>
              <a:rPr lang="en-US" b="1"/>
              <a:t>Power Movements</a:t>
            </a:r>
          </a:p>
          <a:p>
            <a:pPr>
              <a:lnSpc>
                <a:spcPct val="90000"/>
              </a:lnSpc>
            </a:pPr>
            <a:r>
              <a:rPr lang="en-US" b="1"/>
              <a:t>Assassination of JFK 1963; Malcolm X 1965; MLK 1968</a:t>
            </a:r>
          </a:p>
          <a:p>
            <a:pPr>
              <a:lnSpc>
                <a:spcPct val="90000"/>
              </a:lnSpc>
            </a:pPr>
            <a:r>
              <a:rPr lang="en-US" b="1"/>
              <a:t>Cold War and Anti-Communism</a:t>
            </a:r>
          </a:p>
          <a:p>
            <a:pPr>
              <a:lnSpc>
                <a:spcPct val="90000"/>
              </a:lnSpc>
            </a:pPr>
            <a:r>
              <a:rPr lang="en-US" b="1"/>
              <a:t>Economic growth and consumerism</a:t>
            </a:r>
          </a:p>
          <a:p>
            <a:pPr>
              <a:lnSpc>
                <a:spcPct val="90000"/>
              </a:lnSpc>
            </a:pPr>
            <a:r>
              <a:rPr lang="en-US" b="1"/>
              <a:t>Great Society and War on Poverty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7696200" cy="914400"/>
          </a:xfrm>
        </p:spPr>
        <p:txBody>
          <a:bodyPr/>
          <a:lstStyle/>
          <a:p>
            <a:r>
              <a:rPr lang="en-US"/>
              <a:t>An Impossible War….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2438400"/>
            <a:ext cx="5029200" cy="3962400"/>
          </a:xfrm>
        </p:spPr>
        <p:txBody>
          <a:bodyPr/>
          <a:lstStyle/>
          <a:p>
            <a:r>
              <a:rPr lang="en-US" sz="2400" b="1"/>
              <a:t>1965 - 1968 escalated troops to 550,000</a:t>
            </a:r>
          </a:p>
          <a:p>
            <a:r>
              <a:rPr lang="en-US" sz="2400" b="1"/>
              <a:t>Search &amp; destroy missions</a:t>
            </a:r>
          </a:p>
          <a:p>
            <a:r>
              <a:rPr lang="en-US" sz="2400" b="1"/>
              <a:t>Carpet Bombing</a:t>
            </a:r>
          </a:p>
          <a:p>
            <a:r>
              <a:rPr lang="en-US" sz="2400" b="1"/>
              <a:t>Body count</a:t>
            </a:r>
          </a:p>
          <a:p>
            <a:r>
              <a:rPr lang="en-US" sz="2400" b="1"/>
              <a:t>VC initiated 90% of firefights</a:t>
            </a:r>
          </a:p>
          <a:p>
            <a:r>
              <a:rPr lang="en-US" sz="2400" b="1"/>
              <a:t>“Destroy the village to save it” </a:t>
            </a:r>
          </a:p>
          <a:p>
            <a:r>
              <a:rPr lang="en-US" sz="2400" b="1"/>
              <a:t>Strategic Hamlets</a:t>
            </a:r>
          </a:p>
        </p:txBody>
      </p:sp>
      <p:pic>
        <p:nvPicPr>
          <p:cNvPr id="91144" name="Picture 8" descr="NLF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438400"/>
            <a:ext cx="2760663" cy="4003675"/>
          </a:xfrm>
          <a:noFill/>
          <a:ln w="2540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AutoShape 4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7924800" cy="990600"/>
          </a:xfrm>
        </p:spPr>
        <p:txBody>
          <a:bodyPr/>
          <a:lstStyle/>
          <a:p>
            <a:pPr algn="ctr"/>
            <a:r>
              <a:rPr lang="en-US" sz="4400"/>
              <a:t>U.S. 			Vietcong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4038600" cy="4191000"/>
          </a:xfrm>
        </p:spPr>
        <p:txBody>
          <a:bodyPr/>
          <a:lstStyle/>
          <a:p>
            <a:r>
              <a:rPr lang="en-US" sz="2400" b="1"/>
              <a:t>Largest military in world history</a:t>
            </a:r>
          </a:p>
          <a:p>
            <a:r>
              <a:rPr lang="en-US" sz="2400" b="1"/>
              <a:t>Herbicides &amp; defoliants</a:t>
            </a:r>
          </a:p>
          <a:p>
            <a:r>
              <a:rPr lang="en-US" sz="2400" b="1"/>
              <a:t>Napalm</a:t>
            </a:r>
          </a:p>
          <a:p>
            <a:r>
              <a:rPr lang="en-US" sz="2400" b="1"/>
              <a:t>100 million pounds onto 6 million acres</a:t>
            </a:r>
          </a:p>
          <a:p>
            <a:r>
              <a:rPr lang="en-US" sz="2400" b="1"/>
              <a:t>Agent Orange </a:t>
            </a:r>
          </a:p>
          <a:p>
            <a:r>
              <a:rPr lang="en-US" sz="2400" b="1"/>
              <a:t>$2 bill per month</a:t>
            </a:r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362200"/>
            <a:ext cx="3770313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1967, 97,000 worked daily to repair roads, bridges</a:t>
            </a:r>
            <a:r>
              <a:rPr lang="en-US" sz="2400"/>
              <a:t> </a:t>
            </a:r>
          </a:p>
          <a:p>
            <a:pPr>
              <a:lnSpc>
                <a:spcPct val="90000"/>
              </a:lnSpc>
            </a:pPr>
            <a:r>
              <a:rPr lang="en-US" sz="2400" b="1"/>
              <a:t>500,000 workers </a:t>
            </a:r>
          </a:p>
          <a:p>
            <a:pPr>
              <a:lnSpc>
                <a:spcPct val="90000"/>
              </a:lnSpc>
            </a:pPr>
            <a:r>
              <a:rPr lang="en-US" sz="2400" b="1"/>
              <a:t>30,000 miles of tunnel</a:t>
            </a:r>
          </a:p>
          <a:p>
            <a:pPr>
              <a:lnSpc>
                <a:spcPct val="90000"/>
              </a:lnSpc>
            </a:pPr>
            <a:r>
              <a:rPr lang="en-US" sz="2400" b="1"/>
              <a:t>VC initiated battles</a:t>
            </a:r>
          </a:p>
          <a:p>
            <a:pPr>
              <a:lnSpc>
                <a:spcPct val="90000"/>
              </a:lnSpc>
            </a:pPr>
            <a:r>
              <a:rPr lang="en-US" sz="2400" b="1"/>
              <a:t>Integrated into civilian population</a:t>
            </a:r>
          </a:p>
          <a:p>
            <a:pPr>
              <a:lnSpc>
                <a:spcPct val="90000"/>
              </a:lnSpc>
            </a:pPr>
            <a:r>
              <a:rPr lang="en-US" sz="2400" b="1"/>
              <a:t>Total war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696200" cy="1143000"/>
          </a:xfrm>
        </p:spPr>
        <p:txBody>
          <a:bodyPr/>
          <a:lstStyle/>
          <a:p>
            <a:r>
              <a:rPr lang="en-US"/>
              <a:t>Tet Offensive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514600"/>
            <a:ext cx="7235825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January 31, 1968</a:t>
            </a:r>
          </a:p>
          <a:p>
            <a:pPr>
              <a:lnSpc>
                <a:spcPct val="90000"/>
              </a:lnSpc>
            </a:pPr>
            <a:r>
              <a:rPr lang="en-US" b="1"/>
              <a:t>NVN launch massive attack on all provinces and Cities</a:t>
            </a:r>
          </a:p>
          <a:p>
            <a:pPr>
              <a:lnSpc>
                <a:spcPct val="90000"/>
              </a:lnSpc>
            </a:pPr>
            <a:r>
              <a:rPr lang="en-US" b="1"/>
              <a:t>Nearly 100,000 NVA/NLF</a:t>
            </a:r>
          </a:p>
          <a:p>
            <a:pPr>
              <a:lnSpc>
                <a:spcPct val="90000"/>
              </a:lnSpc>
            </a:pPr>
            <a:r>
              <a:rPr lang="en-US" b="1"/>
              <a:t>Entered American Embassy</a:t>
            </a:r>
          </a:p>
          <a:p>
            <a:pPr>
              <a:lnSpc>
                <a:spcPct val="90000"/>
              </a:lnSpc>
            </a:pPr>
            <a:r>
              <a:rPr lang="en-US" b="1"/>
              <a:t>Massive Attack that stunned America</a:t>
            </a:r>
          </a:p>
          <a:p>
            <a:pPr>
              <a:lnSpc>
                <a:spcPct val="90000"/>
              </a:lnSpc>
            </a:pPr>
            <a:r>
              <a:rPr lang="en-US" b="1"/>
              <a:t>Caused LBJ to de-escalate and refused to run for election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Lai Massacre, 1968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514600"/>
            <a:ext cx="7159625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Lt. William Calley, platoon of soldiers</a:t>
            </a:r>
          </a:p>
          <a:p>
            <a:pPr>
              <a:lnSpc>
                <a:spcPct val="90000"/>
              </a:lnSpc>
            </a:pPr>
            <a:r>
              <a:rPr lang="en-US" b="1"/>
              <a:t>“Clearing out” a small village</a:t>
            </a:r>
          </a:p>
          <a:p>
            <a:pPr>
              <a:lnSpc>
                <a:spcPct val="90000"/>
              </a:lnSpc>
            </a:pPr>
            <a:r>
              <a:rPr lang="en-US" b="1"/>
              <a:t>Killed over 300 Vietnamese civilians</a:t>
            </a:r>
          </a:p>
          <a:p>
            <a:pPr>
              <a:lnSpc>
                <a:spcPct val="90000"/>
              </a:lnSpc>
            </a:pPr>
            <a:r>
              <a:rPr lang="en-US" b="1"/>
              <a:t>U.S. helicopter forced them to stop, evacuated the Vietnamese survivors</a:t>
            </a:r>
          </a:p>
          <a:p>
            <a:pPr>
              <a:lnSpc>
                <a:spcPct val="90000"/>
              </a:lnSpc>
            </a:pPr>
            <a:r>
              <a:rPr lang="en-US" b="1"/>
              <a:t>U.S. government cover-up</a:t>
            </a:r>
          </a:p>
          <a:p>
            <a:pPr>
              <a:lnSpc>
                <a:spcPct val="90000"/>
              </a:lnSpc>
            </a:pPr>
            <a:r>
              <a:rPr lang="en-US" b="1"/>
              <a:t>Shocked America, helped anti-war movement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Lai Massacre</a:t>
            </a:r>
          </a:p>
        </p:txBody>
      </p:sp>
      <p:pic>
        <p:nvPicPr>
          <p:cNvPr id="148486" name="Picture 6" descr="my-lai-pic-2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t="3951" b="3951"/>
          <a:stretch>
            <a:fillRect/>
          </a:stretch>
        </p:blipFill>
        <p:spPr>
          <a:xfrm>
            <a:off x="1295400" y="2438400"/>
            <a:ext cx="6710363" cy="4208463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to the War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667000"/>
            <a:ext cx="3200400" cy="3886200"/>
          </a:xfrm>
        </p:spPr>
        <p:txBody>
          <a:bodyPr/>
          <a:lstStyle/>
          <a:p>
            <a:r>
              <a:rPr lang="en-US" sz="2400" b="1"/>
              <a:t>Chicago, 1968</a:t>
            </a:r>
          </a:p>
          <a:p>
            <a:r>
              <a:rPr lang="en-US" sz="2400" b="1"/>
              <a:t>MLK killed</a:t>
            </a:r>
          </a:p>
          <a:p>
            <a:r>
              <a:rPr lang="en-US" sz="2400" b="1"/>
              <a:t>Kent State, 1970</a:t>
            </a:r>
          </a:p>
          <a:p>
            <a:r>
              <a:rPr lang="en-US" sz="2400" b="1"/>
              <a:t>Draft Resistance</a:t>
            </a:r>
          </a:p>
          <a:p>
            <a:r>
              <a:rPr lang="en-US" sz="2400" b="1"/>
              <a:t>Canada</a:t>
            </a:r>
          </a:p>
          <a:p>
            <a:r>
              <a:rPr lang="en-US" sz="2400" b="1"/>
              <a:t>Conscientious Objector status</a:t>
            </a:r>
          </a:p>
          <a:p>
            <a:endParaRPr lang="en-US" sz="2400" b="1"/>
          </a:p>
        </p:txBody>
      </p:sp>
      <p:pic>
        <p:nvPicPr>
          <p:cNvPr id="106503" name="Picture 7" descr="kentstate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 l="17143" t="11858"/>
          <a:stretch>
            <a:fillRect/>
          </a:stretch>
        </p:blipFill>
        <p:spPr>
          <a:xfrm>
            <a:off x="4114800" y="2514600"/>
            <a:ext cx="4789488" cy="3684588"/>
          </a:xfrm>
          <a:noFill/>
          <a:ln w="2540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Anti-War Movement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2514600"/>
            <a:ext cx="3236913" cy="3724275"/>
          </a:xfrm>
        </p:spPr>
        <p:txBody>
          <a:bodyPr/>
          <a:lstStyle/>
          <a:p>
            <a:r>
              <a:rPr lang="en-US" sz="2400" b="1"/>
              <a:t>“Teach-Ins” </a:t>
            </a:r>
          </a:p>
          <a:p>
            <a:r>
              <a:rPr lang="en-US" sz="2400" b="1"/>
              <a:t>Occupations</a:t>
            </a:r>
          </a:p>
          <a:p>
            <a:r>
              <a:rPr lang="en-US" sz="2400" b="1"/>
              <a:t>Chicano War Moratorium</a:t>
            </a:r>
          </a:p>
          <a:p>
            <a:r>
              <a:rPr lang="en-US" sz="2400" b="1"/>
              <a:t>Vietnam Veterans Against the War</a:t>
            </a:r>
          </a:p>
          <a:p>
            <a:r>
              <a:rPr lang="en-US" sz="2400" b="1"/>
              <a:t>CALCAV: </a:t>
            </a:r>
            <a:r>
              <a:rPr lang="en-US" sz="2000" b="1"/>
              <a:t>Clergy and Laity Concerned about Vietnam</a:t>
            </a:r>
          </a:p>
        </p:txBody>
      </p:sp>
      <p:pic>
        <p:nvPicPr>
          <p:cNvPr id="121863" name="Picture 7" descr="vvaw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3191" r="3191"/>
          <a:stretch>
            <a:fillRect/>
          </a:stretch>
        </p:blipFill>
        <p:spPr>
          <a:xfrm>
            <a:off x="914400" y="2514600"/>
            <a:ext cx="4305300" cy="3586163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Vietnam Veterans Against the War</a:t>
            </a:r>
          </a:p>
        </p:txBody>
      </p:sp>
      <p:pic>
        <p:nvPicPr>
          <p:cNvPr id="150533" name="Picture 5" descr="veteranprotest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b="12000"/>
          <a:stretch>
            <a:fillRect/>
          </a:stretch>
        </p:blipFill>
        <p:spPr>
          <a:xfrm>
            <a:off x="1295400" y="2514600"/>
            <a:ext cx="6489700" cy="4078288"/>
          </a:xfrm>
          <a:noFill/>
          <a:ln w="2540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9" name="AutoShape 7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914400"/>
          </a:xfrm>
        </p:spPr>
        <p:txBody>
          <a:bodyPr/>
          <a:lstStyle/>
          <a:p>
            <a:r>
              <a:rPr lang="en-US"/>
              <a:t>More Protests….</a:t>
            </a:r>
          </a:p>
        </p:txBody>
      </p:sp>
      <p:pic>
        <p:nvPicPr>
          <p:cNvPr id="151558" name="Picture 6" descr="black_vietnam_protest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2362200"/>
            <a:ext cx="6161088" cy="4313238"/>
          </a:xfrm>
          <a:noFill/>
          <a:ln w="2540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Pentagon Protest, 1971</a:t>
            </a:r>
          </a:p>
        </p:txBody>
      </p:sp>
      <p:pic>
        <p:nvPicPr>
          <p:cNvPr id="152582" name="Picture 6" descr="pentagonprotest2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b="13216"/>
          <a:stretch>
            <a:fillRect/>
          </a:stretch>
        </p:blipFill>
        <p:spPr>
          <a:xfrm>
            <a:off x="1219200" y="2438400"/>
            <a:ext cx="6819900" cy="4095750"/>
          </a:xfrm>
          <a:noFill/>
          <a:ln w="2540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Great Society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War on Poverty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JFK and </a:t>
            </a:r>
            <a:r>
              <a:rPr lang="en-US" b="1">
                <a:solidFill>
                  <a:srgbClr val="FF0000"/>
                </a:solidFill>
              </a:rPr>
              <a:t>Lyndon Johnson</a:t>
            </a:r>
          </a:p>
          <a:p>
            <a:r>
              <a:rPr lang="en-US" b="1"/>
              <a:t>Programs to help the poor</a:t>
            </a:r>
          </a:p>
          <a:p>
            <a:r>
              <a:rPr lang="en-US" b="1"/>
              <a:t>Access to education and employment</a:t>
            </a:r>
          </a:p>
          <a:p>
            <a:r>
              <a:rPr lang="en-US" b="1"/>
              <a:t>Poverty is a personal failure</a:t>
            </a:r>
          </a:p>
          <a:p>
            <a:r>
              <a:rPr lang="en-US" b="1"/>
              <a:t>No discussion of institutional problems</a:t>
            </a:r>
          </a:p>
          <a:p>
            <a:r>
              <a:rPr lang="en-US" b="1"/>
              <a:t>Liberal and superficial </a:t>
            </a:r>
          </a:p>
          <a:p>
            <a:r>
              <a:rPr lang="en-US" b="1"/>
              <a:t>Cold War political environment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Chicago, 1970</a:t>
            </a:r>
          </a:p>
        </p:txBody>
      </p:sp>
      <p:pic>
        <p:nvPicPr>
          <p:cNvPr id="158726" name="Picture 6" descr="vetdaychicago77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2362200"/>
            <a:ext cx="6810375" cy="4267200"/>
          </a:xfrm>
          <a:noFill/>
          <a:ln w="2540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696200" cy="1143000"/>
          </a:xfrm>
        </p:spPr>
        <p:txBody>
          <a:bodyPr/>
          <a:lstStyle/>
          <a:p>
            <a:r>
              <a:rPr lang="en-US"/>
              <a:t>Nixon’s “Secret Plan” 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2590800"/>
            <a:ext cx="7464425" cy="3495675"/>
          </a:xfrm>
        </p:spPr>
        <p:txBody>
          <a:bodyPr/>
          <a:lstStyle/>
          <a:p>
            <a:r>
              <a:rPr lang="en-US" b="1"/>
              <a:t>Vietnam killed LBJ’s presidency and Great Society</a:t>
            </a:r>
          </a:p>
          <a:p>
            <a:r>
              <a:rPr lang="en-US" b="1"/>
              <a:t>Nixon won election with a “Secret Plan” to end the war</a:t>
            </a:r>
          </a:p>
          <a:p>
            <a:r>
              <a:rPr lang="en-US" b="1"/>
              <a:t>“Vietnamization” </a:t>
            </a:r>
          </a:p>
          <a:p>
            <a:r>
              <a:rPr lang="en-US" b="1"/>
              <a:t>Phoenix Program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Nixon’s Vietnam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90800"/>
            <a:ext cx="7693025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/>
              <a:t>Cambodia/Laos (1969-79)</a:t>
            </a:r>
          </a:p>
          <a:p>
            <a:pPr lvl="1">
              <a:lnSpc>
                <a:spcPct val="80000"/>
              </a:lnSpc>
            </a:pPr>
            <a:r>
              <a:rPr lang="en-US" b="1"/>
              <a:t>Invaded Laos and Cambodia</a:t>
            </a:r>
          </a:p>
          <a:p>
            <a:pPr lvl="1">
              <a:lnSpc>
                <a:spcPct val="80000"/>
              </a:lnSpc>
            </a:pPr>
            <a:r>
              <a:rPr lang="en-US" b="1"/>
              <a:t>Hope to find Ho Chi Minh Trail &amp; VC HQ </a:t>
            </a:r>
          </a:p>
          <a:p>
            <a:pPr>
              <a:lnSpc>
                <a:spcPct val="80000"/>
              </a:lnSpc>
            </a:pPr>
            <a:r>
              <a:rPr lang="en-US" b="1"/>
              <a:t>Carpet bombings</a:t>
            </a:r>
            <a:r>
              <a:rPr lang="en-US" sz="2400" b="1"/>
              <a:t> </a:t>
            </a:r>
          </a:p>
          <a:p>
            <a:pPr lvl="1">
              <a:lnSpc>
                <a:spcPct val="80000"/>
              </a:lnSpc>
            </a:pPr>
            <a:r>
              <a:rPr lang="en-US" b="1"/>
              <a:t>Violated national sovereignty and neutrality</a:t>
            </a:r>
          </a:p>
          <a:p>
            <a:pPr lvl="1">
              <a:lnSpc>
                <a:spcPct val="80000"/>
              </a:lnSpc>
            </a:pPr>
            <a:r>
              <a:rPr lang="en-US" b="1"/>
              <a:t>Breakfast, Lunch, Snack</a:t>
            </a:r>
          </a:p>
          <a:p>
            <a:pPr lvl="1">
              <a:lnSpc>
                <a:spcPct val="80000"/>
              </a:lnSpc>
            </a:pPr>
            <a:r>
              <a:rPr lang="en-US" b="1"/>
              <a:t>More bombs than all of World War Two</a:t>
            </a:r>
          </a:p>
          <a:p>
            <a:pPr>
              <a:lnSpc>
                <a:spcPct val="80000"/>
              </a:lnSpc>
            </a:pPr>
            <a:r>
              <a:rPr lang="en-US" b="1"/>
              <a:t>Lied to American public</a:t>
            </a:r>
          </a:p>
          <a:p>
            <a:pPr lvl="1">
              <a:lnSpc>
                <a:spcPct val="80000"/>
              </a:lnSpc>
            </a:pPr>
            <a:r>
              <a:rPr lang="en-US" b="1"/>
              <a:t>Secret and unauthorized by Congress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War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590800"/>
            <a:ext cx="3770313" cy="3495675"/>
          </a:xfrm>
        </p:spPr>
        <p:txBody>
          <a:bodyPr/>
          <a:lstStyle/>
          <a:p>
            <a:r>
              <a:rPr lang="en-US" sz="2400" b="1"/>
              <a:t>Peace Treaty in 1973</a:t>
            </a:r>
          </a:p>
          <a:p>
            <a:r>
              <a:rPr lang="en-US" sz="2400" b="1"/>
              <a:t>Last Americans out of Embassy in 1975</a:t>
            </a:r>
          </a:p>
          <a:p>
            <a:r>
              <a:rPr lang="en-US" sz="2400" b="1"/>
              <a:t>Kissinger won a Nobel Peace Prize</a:t>
            </a:r>
          </a:p>
          <a:p>
            <a:r>
              <a:rPr lang="en-US" sz="2400" b="1"/>
              <a:t>Vietnamese counterpart refused it</a:t>
            </a:r>
          </a:p>
          <a:p>
            <a:endParaRPr lang="en-US" sz="2400" b="1"/>
          </a:p>
        </p:txBody>
      </p:sp>
      <p:pic>
        <p:nvPicPr>
          <p:cNvPr id="110597" name="Picture 5" descr="saigon,197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 r="2618"/>
          <a:stretch>
            <a:fillRect/>
          </a:stretch>
        </p:blipFill>
        <p:spPr>
          <a:xfrm>
            <a:off x="4648200" y="2667000"/>
            <a:ext cx="4278313" cy="3116263"/>
          </a:xfrm>
          <a:noFill/>
          <a:ln w="2540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Significance of the War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362200"/>
            <a:ext cx="746442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Cost more than $200 billion</a:t>
            </a:r>
          </a:p>
          <a:p>
            <a:pPr>
              <a:lnSpc>
                <a:spcPct val="90000"/>
              </a:lnSpc>
            </a:pPr>
            <a:r>
              <a:rPr lang="en-US" sz="2400" b="1"/>
              <a:t>Ruined the Great Society</a:t>
            </a:r>
          </a:p>
          <a:p>
            <a:pPr>
              <a:lnSpc>
                <a:spcPct val="90000"/>
              </a:lnSpc>
            </a:pPr>
            <a:r>
              <a:rPr lang="en-US" sz="2400" b="1"/>
              <a:t>60,000 dead</a:t>
            </a:r>
          </a:p>
          <a:p>
            <a:pPr>
              <a:lnSpc>
                <a:spcPct val="90000"/>
              </a:lnSpc>
            </a:pPr>
            <a:r>
              <a:rPr lang="en-US" sz="2400" b="1"/>
              <a:t>Over 600,000 wounded</a:t>
            </a:r>
          </a:p>
          <a:p>
            <a:pPr>
              <a:lnSpc>
                <a:spcPct val="90000"/>
              </a:lnSpc>
            </a:pPr>
            <a:r>
              <a:rPr lang="en-US" sz="2400" b="1"/>
              <a:t>3 million served</a:t>
            </a:r>
          </a:p>
          <a:p>
            <a:pPr>
              <a:lnSpc>
                <a:spcPct val="90000"/>
              </a:lnSpc>
            </a:pPr>
            <a:r>
              <a:rPr lang="en-US" sz="2400" b="1"/>
              <a:t>Agent Orange, PTSD, addictions, ruined families</a:t>
            </a:r>
          </a:p>
          <a:p>
            <a:pPr>
              <a:lnSpc>
                <a:spcPct val="90000"/>
              </a:lnSpc>
            </a:pPr>
            <a:r>
              <a:rPr lang="en-US" sz="2400" b="1"/>
              <a:t>Ruined U.S. foreign policy</a:t>
            </a:r>
          </a:p>
          <a:p>
            <a:pPr>
              <a:lnSpc>
                <a:spcPct val="90000"/>
              </a:lnSpc>
            </a:pPr>
            <a:r>
              <a:rPr lang="en-US" sz="2400" b="1"/>
              <a:t>Cynicism of American politicians</a:t>
            </a:r>
          </a:p>
          <a:p>
            <a:pPr>
              <a:lnSpc>
                <a:spcPct val="90000"/>
              </a:lnSpc>
            </a:pPr>
            <a:r>
              <a:rPr lang="en-US" sz="2400" b="1"/>
              <a:t>Corruption in government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Significance of the War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362200"/>
            <a:ext cx="7540625" cy="372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For Southeast Asia</a:t>
            </a:r>
          </a:p>
          <a:p>
            <a:pPr>
              <a:lnSpc>
                <a:spcPct val="90000"/>
              </a:lnSpc>
            </a:pPr>
            <a:r>
              <a:rPr lang="en-US" b="1"/>
              <a:t>Ruined Vietnamese economy and culture for 20 years or more</a:t>
            </a:r>
          </a:p>
          <a:p>
            <a:pPr>
              <a:lnSpc>
                <a:spcPct val="90000"/>
              </a:lnSpc>
            </a:pPr>
            <a:r>
              <a:rPr lang="en-US" b="1"/>
              <a:t>Agent Orange and chemicals destroyed crops and polluted environment</a:t>
            </a:r>
          </a:p>
          <a:p>
            <a:pPr>
              <a:lnSpc>
                <a:spcPct val="90000"/>
              </a:lnSpc>
            </a:pPr>
            <a:r>
              <a:rPr lang="en-US" b="1"/>
              <a:t>Extreme Communism and dictatorship</a:t>
            </a:r>
          </a:p>
          <a:p>
            <a:pPr>
              <a:lnSpc>
                <a:spcPct val="90000"/>
              </a:lnSpc>
            </a:pPr>
            <a:r>
              <a:rPr lang="en-US" b="1"/>
              <a:t>Persecution of Catholic and French Vietnamese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Continued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362200"/>
            <a:ext cx="746442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3 million dead in Southeast Asia</a:t>
            </a:r>
          </a:p>
          <a:p>
            <a:pPr>
              <a:lnSpc>
                <a:spcPct val="90000"/>
              </a:lnSpc>
            </a:pPr>
            <a:r>
              <a:rPr lang="en-US" sz="2400" b="1"/>
              <a:t>Cambodia, Laos, China, U.S.S.R</a:t>
            </a:r>
          </a:p>
          <a:p>
            <a:pPr>
              <a:lnSpc>
                <a:spcPct val="90000"/>
              </a:lnSpc>
            </a:pPr>
            <a:r>
              <a:rPr lang="en-US" sz="2400" b="1"/>
              <a:t>NLF/NVA nearly 500,000 dead</a:t>
            </a:r>
          </a:p>
          <a:p>
            <a:pPr>
              <a:lnSpc>
                <a:spcPct val="90000"/>
              </a:lnSpc>
            </a:pPr>
            <a:r>
              <a:rPr lang="en-US" sz="2400" b="1"/>
              <a:t>9,000 out of 15,000 hamlets destroyed</a:t>
            </a:r>
          </a:p>
          <a:p>
            <a:pPr>
              <a:lnSpc>
                <a:spcPct val="90000"/>
              </a:lnSpc>
            </a:pPr>
            <a:r>
              <a:rPr lang="en-US" sz="2400" b="1"/>
              <a:t>25 million acres of farmland destroyed</a:t>
            </a:r>
          </a:p>
          <a:p>
            <a:pPr>
              <a:lnSpc>
                <a:spcPct val="90000"/>
              </a:lnSpc>
            </a:pPr>
            <a:r>
              <a:rPr lang="en-US" sz="2400" b="1"/>
              <a:t>12 million acres of forest ruined</a:t>
            </a:r>
          </a:p>
          <a:p>
            <a:pPr>
              <a:lnSpc>
                <a:spcPct val="90000"/>
              </a:lnSpc>
            </a:pPr>
            <a:r>
              <a:rPr lang="en-US" sz="2400" b="1"/>
              <a:t>900,000 orphans</a:t>
            </a:r>
          </a:p>
          <a:p>
            <a:pPr>
              <a:lnSpc>
                <a:spcPct val="90000"/>
              </a:lnSpc>
            </a:pPr>
            <a:r>
              <a:rPr lang="en-US" sz="2400" b="1"/>
              <a:t>181,000 disabled persons</a:t>
            </a:r>
          </a:p>
          <a:p>
            <a:pPr>
              <a:lnSpc>
                <a:spcPct val="90000"/>
              </a:lnSpc>
            </a:pPr>
            <a:r>
              <a:rPr lang="en-US" sz="2400" b="1"/>
              <a:t>Vietnamese “boat people” and 1.5 million who fled the country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“Lessons” from Vietnam (DOD)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Kissinger discredits the Domino theory </a:t>
            </a:r>
          </a:p>
          <a:p>
            <a:pPr>
              <a:lnSpc>
                <a:spcPct val="90000"/>
              </a:lnSpc>
            </a:pPr>
            <a:r>
              <a:rPr lang="en-US" sz="2400" b="1"/>
              <a:t>Saigon regime was a puppet government </a:t>
            </a:r>
          </a:p>
          <a:p>
            <a:pPr>
              <a:lnSpc>
                <a:spcPct val="90000"/>
              </a:lnSpc>
            </a:pPr>
            <a:r>
              <a:rPr lang="en-US" sz="2400" b="1"/>
              <a:t>American efforts doomed from the start</a:t>
            </a:r>
          </a:p>
          <a:p>
            <a:pPr>
              <a:lnSpc>
                <a:spcPct val="90000"/>
              </a:lnSpc>
            </a:pPr>
            <a:r>
              <a:rPr lang="en-US" sz="2400" b="1"/>
              <a:t>North Vietnamese had superior leadership, access to the people, and historical legitimacy in their fight against outside powers </a:t>
            </a:r>
          </a:p>
          <a:p>
            <a:pPr>
              <a:lnSpc>
                <a:spcPct val="90000"/>
              </a:lnSpc>
            </a:pPr>
            <a:r>
              <a:rPr lang="en-US" sz="2400" b="1"/>
              <a:t>Comprehensive and integrated warfare</a:t>
            </a:r>
          </a:p>
          <a:p>
            <a:pPr>
              <a:lnSpc>
                <a:spcPct val="90000"/>
              </a:lnSpc>
            </a:pPr>
            <a:r>
              <a:rPr lang="en-US" sz="2400" b="1"/>
              <a:t>Vietnamese manipulated Soviets and Chinese  </a:t>
            </a:r>
          </a:p>
          <a:p>
            <a:pPr>
              <a:lnSpc>
                <a:spcPct val="90000"/>
              </a:lnSpc>
            </a:pPr>
            <a:r>
              <a:rPr lang="en-US" sz="2400" b="1"/>
              <a:t>Did not understand Vietnamese History &amp; Culture</a:t>
            </a:r>
          </a:p>
          <a:p>
            <a:pPr>
              <a:lnSpc>
                <a:spcPct val="90000"/>
              </a:lnSpc>
            </a:pPr>
            <a:r>
              <a:rPr lang="en-US" sz="2400" b="1"/>
              <a:t>Vietnam had no real National Security Value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Vietnam and Social Unrest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362200"/>
            <a:ext cx="7464425" cy="3724275"/>
          </a:xfrm>
        </p:spPr>
        <p:txBody>
          <a:bodyPr/>
          <a:lstStyle/>
          <a:p>
            <a:r>
              <a:rPr lang="en-US" b="1"/>
              <a:t>Power Movements gained influence</a:t>
            </a:r>
          </a:p>
          <a:p>
            <a:r>
              <a:rPr lang="en-US" b="1"/>
              <a:t>Black Power </a:t>
            </a:r>
          </a:p>
          <a:p>
            <a:r>
              <a:rPr lang="en-US" b="1"/>
              <a:t>Brown Power</a:t>
            </a:r>
          </a:p>
          <a:p>
            <a:r>
              <a:rPr lang="en-US" b="1"/>
              <a:t>Anger at U.S. international policy and domestic treatment of “minorities”</a:t>
            </a:r>
          </a:p>
          <a:p>
            <a:r>
              <a:rPr lang="en-US" b="1"/>
              <a:t>Militant and</a:t>
            </a:r>
            <a:r>
              <a:rPr lang="en-US"/>
              <a:t> </a:t>
            </a:r>
            <a:r>
              <a:rPr lang="en-US" b="1"/>
              <a:t>nationalistic</a:t>
            </a:r>
          </a:p>
          <a:p>
            <a:r>
              <a:rPr lang="en-US" b="1"/>
              <a:t>Vietnam War and deaths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Black Power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505200" cy="3724275"/>
          </a:xfrm>
        </p:spPr>
        <p:txBody>
          <a:bodyPr/>
          <a:lstStyle/>
          <a:p>
            <a:r>
              <a:rPr lang="en-US" sz="2400" b="1"/>
              <a:t>Black Panther Party for Self Defense</a:t>
            </a:r>
          </a:p>
          <a:p>
            <a:r>
              <a:rPr lang="en-US" sz="2400" b="1"/>
              <a:t>Oakland, CA</a:t>
            </a:r>
          </a:p>
          <a:p>
            <a:r>
              <a:rPr lang="en-US" sz="2400" b="1"/>
              <a:t>Police Brutality</a:t>
            </a:r>
          </a:p>
          <a:p>
            <a:r>
              <a:rPr lang="en-US" sz="2400" b="1"/>
              <a:t>Racism</a:t>
            </a:r>
          </a:p>
          <a:p>
            <a:r>
              <a:rPr lang="en-US" sz="2400" b="1"/>
              <a:t>Vietnam War</a:t>
            </a:r>
          </a:p>
          <a:p>
            <a:r>
              <a:rPr lang="en-US" sz="2400" b="1"/>
              <a:t>Community</a:t>
            </a:r>
          </a:p>
          <a:p>
            <a:r>
              <a:rPr lang="en-US" sz="2400" b="1"/>
              <a:t>Global view</a:t>
            </a:r>
            <a:endParaRPr lang="en-US" sz="2400"/>
          </a:p>
        </p:txBody>
      </p:sp>
      <p:pic>
        <p:nvPicPr>
          <p:cNvPr id="129031" name="Picture 7" descr="blackpanthers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0913" y="2674938"/>
            <a:ext cx="3770312" cy="3098800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543800" cy="1143000"/>
          </a:xfrm>
        </p:spPr>
        <p:txBody>
          <a:bodyPr/>
          <a:lstStyle/>
          <a:p>
            <a:r>
              <a:rPr lang="en-US"/>
              <a:t>Continued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362200"/>
            <a:ext cx="7464425" cy="372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</a:rPr>
              <a:t>Head Start</a:t>
            </a:r>
          </a:p>
          <a:p>
            <a:pPr lvl="1">
              <a:lnSpc>
                <a:spcPct val="90000"/>
              </a:lnSpc>
            </a:pPr>
            <a:r>
              <a:rPr lang="en-US" b="1"/>
              <a:t>Preschool 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</a:rPr>
              <a:t>Upward Bound</a:t>
            </a:r>
          </a:p>
          <a:p>
            <a:pPr lvl="1">
              <a:lnSpc>
                <a:spcPct val="90000"/>
              </a:lnSpc>
            </a:pPr>
            <a:r>
              <a:rPr lang="en-US" b="1"/>
              <a:t>Disadvantaged and “troubled” youth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</a:rPr>
              <a:t>Job Corps</a:t>
            </a:r>
          </a:p>
          <a:p>
            <a:pPr lvl="1">
              <a:lnSpc>
                <a:spcPct val="90000"/>
              </a:lnSpc>
            </a:pPr>
            <a:r>
              <a:rPr lang="en-US" b="1"/>
              <a:t>High school retention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</a:rPr>
              <a:t>VISTA</a:t>
            </a:r>
          </a:p>
          <a:p>
            <a:pPr lvl="1">
              <a:lnSpc>
                <a:spcPct val="90000"/>
              </a:lnSpc>
            </a:pPr>
            <a:r>
              <a:rPr lang="en-US" b="1"/>
              <a:t>“Domestic Peace Corps”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Chicano Movement 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2362200"/>
            <a:ext cx="3925887" cy="4114800"/>
          </a:xfrm>
        </p:spPr>
        <p:txBody>
          <a:bodyPr/>
          <a:lstStyle/>
          <a:p>
            <a:r>
              <a:rPr lang="en-US" sz="2400" b="1"/>
              <a:t>Farm worker struggles</a:t>
            </a:r>
          </a:p>
          <a:p>
            <a:r>
              <a:rPr lang="en-US" sz="2400" b="1"/>
              <a:t>Cesar Chavez &amp; Delores Huerta</a:t>
            </a:r>
          </a:p>
          <a:p>
            <a:r>
              <a:rPr lang="en-US" sz="2400" b="1"/>
              <a:t>School walk-outs</a:t>
            </a:r>
          </a:p>
          <a:p>
            <a:r>
              <a:rPr lang="en-US" sz="2400" b="1"/>
              <a:t>Reis Lopez Tijerina and NM land grants</a:t>
            </a:r>
          </a:p>
          <a:p>
            <a:r>
              <a:rPr lang="en-US" sz="2400" b="1"/>
              <a:t>Corky Gonzalez</a:t>
            </a:r>
          </a:p>
          <a:p>
            <a:r>
              <a:rPr lang="en-US" sz="2400" b="1"/>
              <a:t>Brown Berets</a:t>
            </a:r>
          </a:p>
          <a:p>
            <a:r>
              <a:rPr lang="en-US" sz="2400" b="1"/>
              <a:t>War Moratorium</a:t>
            </a:r>
            <a:r>
              <a:rPr lang="en-US" sz="2400"/>
              <a:t> </a:t>
            </a:r>
          </a:p>
        </p:txBody>
      </p:sp>
      <p:pic>
        <p:nvPicPr>
          <p:cNvPr id="130053" name="Picture 5" descr="Corky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6000" r="8000"/>
          <a:stretch>
            <a:fillRect/>
          </a:stretch>
        </p:blipFill>
        <p:spPr>
          <a:xfrm>
            <a:off x="990600" y="2514600"/>
            <a:ext cx="3429000" cy="3382963"/>
          </a:xfrm>
          <a:noFill/>
          <a:ln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 from the Era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886200"/>
          </a:xfrm>
        </p:spPr>
        <p:txBody>
          <a:bodyPr/>
          <a:lstStyle/>
          <a:p>
            <a:r>
              <a:rPr lang="en-US" sz="2400" b="1"/>
              <a:t>Vietnam War as background and central story</a:t>
            </a:r>
          </a:p>
          <a:p>
            <a:r>
              <a:rPr lang="en-US" sz="2400" b="1"/>
              <a:t>Reactions against injustice at home and U.S. foreign policy</a:t>
            </a:r>
          </a:p>
          <a:p>
            <a:r>
              <a:rPr lang="en-US" sz="2400" b="1"/>
              <a:t>Anti-war protests &amp; free speech</a:t>
            </a:r>
          </a:p>
          <a:p>
            <a:r>
              <a:rPr lang="en-US" sz="2400" b="1"/>
              <a:t>Radicalization as reaction to growing oppression </a:t>
            </a:r>
          </a:p>
          <a:p>
            <a:r>
              <a:rPr lang="en-US" sz="2400" b="1"/>
              <a:t>Power movements as source of pride, political empowerment and challenge to inequality</a:t>
            </a:r>
          </a:p>
          <a:p>
            <a:r>
              <a:rPr lang="en-US" sz="2400" b="1"/>
              <a:t>Mistrust of the government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696200" cy="1143000"/>
          </a:xfrm>
        </p:spPr>
        <p:txBody>
          <a:bodyPr/>
          <a:lstStyle/>
          <a:p>
            <a:r>
              <a:rPr lang="en-US"/>
              <a:t>More Programs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590800"/>
            <a:ext cx="7540625" cy="349567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Aid to Families with Dependent Children</a:t>
            </a:r>
          </a:p>
          <a:p>
            <a:r>
              <a:rPr lang="en-US" b="1">
                <a:solidFill>
                  <a:srgbClr val="FF0000"/>
                </a:solidFill>
              </a:rPr>
              <a:t>Public Broadcasting Service</a:t>
            </a:r>
            <a:r>
              <a:rPr lang="en-US" b="1"/>
              <a:t> (PBS)</a:t>
            </a:r>
          </a:p>
          <a:p>
            <a:r>
              <a:rPr lang="en-US" b="1"/>
              <a:t>Clean Air Act (1963)</a:t>
            </a:r>
          </a:p>
          <a:p>
            <a:r>
              <a:rPr lang="en-US" b="1"/>
              <a:t>Wilderness Act (1964)</a:t>
            </a:r>
          </a:p>
          <a:p>
            <a:r>
              <a:rPr lang="en-US" b="1"/>
              <a:t>Clean Waters Act (1966)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72400" cy="1143000"/>
          </a:xfrm>
        </p:spPr>
        <p:txBody>
          <a:bodyPr/>
          <a:lstStyle/>
          <a:p>
            <a:r>
              <a:rPr lang="en-US"/>
              <a:t>Johnson’s Great Society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7693025" cy="3648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</a:rPr>
              <a:t>Medicare:</a:t>
            </a:r>
            <a:r>
              <a:rPr lang="en-US" b="1"/>
              <a:t> 1965 step towards national health care system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</a:rPr>
              <a:t>Medicaid:</a:t>
            </a:r>
            <a:r>
              <a:rPr lang="en-US" b="1"/>
              <a:t> 1966 step to help the poor with welfare assistance, employment access </a:t>
            </a:r>
          </a:p>
          <a:p>
            <a:pPr>
              <a:lnSpc>
                <a:spcPct val="90000"/>
              </a:lnSpc>
            </a:pPr>
            <a:r>
              <a:rPr lang="en-US" b="1"/>
              <a:t>Elementary and Secondary Education Act of 1965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hlink"/>
                </a:solidFill>
              </a:rPr>
              <a:t>Housing and Urban Development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hlink"/>
                </a:solidFill>
              </a:rPr>
              <a:t>Department of Transportation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3657600" cy="1143000"/>
          </a:xfrm>
        </p:spPr>
        <p:txBody>
          <a:bodyPr/>
          <a:lstStyle/>
          <a:p>
            <a:r>
              <a:rPr lang="en-US" sz="3200"/>
              <a:t>The Vietnam War </a:t>
            </a:r>
            <a:br>
              <a:rPr lang="en-US" sz="3200"/>
            </a:br>
            <a:r>
              <a:rPr lang="en-US" sz="3200"/>
              <a:t>1950-1975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438400"/>
            <a:ext cx="3352800" cy="4038600"/>
          </a:xfrm>
        </p:spPr>
        <p:txBody>
          <a:bodyPr/>
          <a:lstStyle/>
          <a:p>
            <a:r>
              <a:rPr lang="en-US" sz="2400" b="1"/>
              <a:t>The Cold War</a:t>
            </a:r>
          </a:p>
          <a:p>
            <a:r>
              <a:rPr lang="en-US" sz="2400" b="1"/>
              <a:t>Containment</a:t>
            </a:r>
          </a:p>
          <a:p>
            <a:r>
              <a:rPr lang="en-US" sz="2400" b="1"/>
              <a:t>Truman Doctrine</a:t>
            </a:r>
          </a:p>
          <a:p>
            <a:r>
              <a:rPr lang="en-US" sz="2400" b="1"/>
              <a:t>Eisenhower’s “Domino Theory”</a:t>
            </a:r>
          </a:p>
          <a:p>
            <a:r>
              <a:rPr lang="en-US" sz="2400" b="1"/>
              <a:t>Vietnam was the </a:t>
            </a:r>
          </a:p>
          <a:p>
            <a:pPr>
              <a:buFont typeface="Wingdings" pitchFamily="2" charset="2"/>
              <a:buNone/>
            </a:pPr>
            <a:r>
              <a:rPr lang="en-US" sz="2400" b="1"/>
              <a:t>	first domino</a:t>
            </a:r>
          </a:p>
          <a:p>
            <a:r>
              <a:rPr lang="en-US" sz="2400" b="1"/>
              <a:t>Stop communism in S.E. Asia</a:t>
            </a:r>
          </a:p>
        </p:txBody>
      </p:sp>
      <p:pic>
        <p:nvPicPr>
          <p:cNvPr id="73736" name="Picture 8" descr="vietnam map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228600"/>
            <a:ext cx="4530725" cy="6196013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3" name="Picture 7" descr="southeast aisa map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 l="1819" t="3795" r="3636" b="7588"/>
          <a:stretch>
            <a:fillRect/>
          </a:stretch>
        </p:blipFill>
        <p:spPr>
          <a:xfrm>
            <a:off x="1371600" y="304800"/>
            <a:ext cx="7002463" cy="6291263"/>
          </a:xfrm>
          <a:noFill/>
          <a:ln w="2540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72400" cy="1143000"/>
          </a:xfrm>
        </p:spPr>
        <p:txBody>
          <a:bodyPr/>
          <a:lstStyle/>
          <a:p>
            <a:r>
              <a:rPr lang="en-US" sz="4000"/>
              <a:t>Significance of the War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514600"/>
            <a:ext cx="7388225" cy="3876675"/>
          </a:xfrm>
        </p:spPr>
        <p:txBody>
          <a:bodyPr/>
          <a:lstStyle/>
          <a:p>
            <a:r>
              <a:rPr lang="en-US" b="1"/>
              <a:t>Over $200 billion spent</a:t>
            </a:r>
          </a:p>
          <a:p>
            <a:r>
              <a:rPr lang="en-US" b="1"/>
              <a:t>60,000 U.S. dead</a:t>
            </a:r>
          </a:p>
          <a:p>
            <a:r>
              <a:rPr lang="en-US" b="1"/>
              <a:t>3 million dead in Indo-China</a:t>
            </a:r>
          </a:p>
          <a:p>
            <a:r>
              <a:rPr lang="en-US" b="1"/>
              <a:t>Destroyed presidency of LBJ</a:t>
            </a:r>
          </a:p>
          <a:p>
            <a:r>
              <a:rPr lang="en-US" b="1"/>
              <a:t>Destroyed Vietnam, Laos, Cambodia</a:t>
            </a:r>
          </a:p>
          <a:p>
            <a:r>
              <a:rPr lang="en-US" b="1"/>
              <a:t>Ruined U.S. credibility</a:t>
            </a:r>
          </a:p>
          <a:p>
            <a:r>
              <a:rPr lang="en-US" b="1"/>
              <a:t>Ruined trust of U.S. public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613</TotalTime>
  <Words>1138</Words>
  <Application>Microsoft Office PowerPoint</Application>
  <PresentationFormat>On-screen Show (4:3)</PresentationFormat>
  <Paragraphs>252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Wingdings</vt:lpstr>
      <vt:lpstr>Times New Roman</vt:lpstr>
      <vt:lpstr>Capsules</vt:lpstr>
      <vt:lpstr>Vietnam War and Domestic Conflict, 1964-1975</vt:lpstr>
      <vt:lpstr>Social Change in America</vt:lpstr>
      <vt:lpstr>Great Society and War on Poverty</vt:lpstr>
      <vt:lpstr>Continued</vt:lpstr>
      <vt:lpstr>More Programs</vt:lpstr>
      <vt:lpstr>Johnson’s Great Society</vt:lpstr>
      <vt:lpstr>The Vietnam War  1950-1975</vt:lpstr>
      <vt:lpstr>Slide 8</vt:lpstr>
      <vt:lpstr>Significance of the War</vt:lpstr>
      <vt:lpstr>Historical Background</vt:lpstr>
      <vt:lpstr>U.S. Involvement</vt:lpstr>
      <vt:lpstr>Growing Civil War</vt:lpstr>
      <vt:lpstr>North     South</vt:lpstr>
      <vt:lpstr>A Wider War, 1963-1968</vt:lpstr>
      <vt:lpstr>Goals of the War</vt:lpstr>
      <vt:lpstr>Reactions to the War</vt:lpstr>
      <vt:lpstr>Slide 17</vt:lpstr>
      <vt:lpstr>Slide 18</vt:lpstr>
      <vt:lpstr>Pentagon Rationale</vt:lpstr>
      <vt:lpstr>An Impossible War….</vt:lpstr>
      <vt:lpstr>U.S.    Vietcong</vt:lpstr>
      <vt:lpstr>Tet Offensive</vt:lpstr>
      <vt:lpstr>My Lai Massacre, 1968</vt:lpstr>
      <vt:lpstr>My Lai Massacre</vt:lpstr>
      <vt:lpstr>Reactions to the War</vt:lpstr>
      <vt:lpstr>Anti-War Movement</vt:lpstr>
      <vt:lpstr>Vietnam Veterans Against the War</vt:lpstr>
      <vt:lpstr>More Protests….</vt:lpstr>
      <vt:lpstr>Pentagon Protest, 1971</vt:lpstr>
      <vt:lpstr>Chicago, 1970</vt:lpstr>
      <vt:lpstr>Nixon’s “Secret Plan” </vt:lpstr>
      <vt:lpstr>Nixon’s Vietnam</vt:lpstr>
      <vt:lpstr>End of War</vt:lpstr>
      <vt:lpstr>Significance of the War </vt:lpstr>
      <vt:lpstr>Significance of the War</vt:lpstr>
      <vt:lpstr>Continued</vt:lpstr>
      <vt:lpstr>“Lessons” from Vietnam (DOD)</vt:lpstr>
      <vt:lpstr>Vietnam and Social Unrest</vt:lpstr>
      <vt:lpstr>Black Power</vt:lpstr>
      <vt:lpstr>Chicano Movement </vt:lpstr>
      <vt:lpstr>Conclusions from the Era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</dc:creator>
  <cp:lastModifiedBy>Anthony</cp:lastModifiedBy>
  <cp:revision>10</cp:revision>
  <cp:lastPrinted>1601-01-01T00:00:00Z</cp:lastPrinted>
  <dcterms:created xsi:type="dcterms:W3CDTF">1601-01-01T00:00:00Z</dcterms:created>
  <dcterms:modified xsi:type="dcterms:W3CDTF">2010-02-07T20:31:50Z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