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9" r:id="rId4"/>
    <p:sldId id="261" r:id="rId5"/>
    <p:sldId id="264" r:id="rId6"/>
    <p:sldId id="265" r:id="rId7"/>
    <p:sldId id="266" r:id="rId8"/>
    <p:sldId id="262" r:id="rId9"/>
    <p:sldId id="267" r:id="rId10"/>
    <p:sldId id="268" r:id="rId11"/>
    <p:sldId id="263" r:id="rId12"/>
    <p:sldId id="269" r:id="rId13"/>
    <p:sldId id="280" r:id="rId14"/>
    <p:sldId id="270" r:id="rId15"/>
    <p:sldId id="273" r:id="rId16"/>
    <p:sldId id="271" r:id="rId17"/>
  </p:sldIdLst>
  <p:sldSz cx="9144000" cy="6858000" type="screen4x3"/>
  <p:notesSz cx="6858000" cy="914400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AC42"/>
    <a:srgbClr val="C3C569"/>
    <a:srgbClr val="BEC05C"/>
    <a:srgbClr val="C4C66C"/>
    <a:srgbClr val="B6B278"/>
    <a:srgbClr val="A5A059"/>
    <a:srgbClr val="9A9600"/>
    <a:srgbClr val="B8B4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0874" autoAdjust="0"/>
  </p:normalViewPr>
  <p:slideViewPr>
    <p:cSldViewPr>
      <p:cViewPr varScale="1">
        <p:scale>
          <a:sx n="61" d="100"/>
          <a:sy n="61" d="100"/>
        </p:scale>
        <p:origin x="-7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vl1pPr>
          </a:lstStyle>
          <a:p>
            <a:pPr>
              <a:defRPr/>
            </a:pPr>
            <a:fld id="{8D4835D4-3F16-4123-88A6-DF22220D313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miter lim="800000"/>
            <a:headEnd/>
            <a:tailEnd/>
          </a:ln>
        </p:spPr>
        <p:txBody>
          <a:bodyPr/>
          <a:lstStyle/>
          <a:p>
            <a:fld id="{3AB1FCAD-B70F-4259-8FED-C25A605E4915}" type="slidenum">
              <a:rPr lang="en-US" smtClean="0"/>
              <a:pPr/>
              <a:t>1</a:t>
            </a:fld>
            <a:endParaRPr lang="en-US" smtClean="0"/>
          </a:p>
        </p:txBody>
      </p:sp>
      <p:sp>
        <p:nvSpPr>
          <p:cNvPr id="15362" name="Rectangle 2"/>
          <p:cNvSpPr>
            <a:spLocks noGrp="1" noRo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r>
              <a:rPr lang="en-US" b="1" u="sng" smtClean="0"/>
              <a:t>Helpful Hint:</a:t>
            </a:r>
          </a:p>
          <a:p>
            <a:pPr eaLnBrk="1" hangingPunct="1"/>
            <a:endParaRPr lang="en-US" b="1" u="sng" smtClean="0"/>
          </a:p>
          <a:p>
            <a:pPr eaLnBrk="1" hangingPunct="1">
              <a:buFontTx/>
              <a:buChar char="•"/>
            </a:pPr>
            <a:r>
              <a:rPr lang="en-US" smtClean="0"/>
              <a:t>When going over the Do Now, put student responses on the board on either of two separate webs, one of which will be labeled “push factors” and the other “pull factors”.</a:t>
            </a:r>
          </a:p>
          <a:p>
            <a:pPr eaLnBrk="1" hangingPunct="1">
              <a:buFontTx/>
              <a:buChar char="•"/>
            </a:pPr>
            <a:r>
              <a:rPr lang="en-US" smtClean="0"/>
              <a:t>Make sure to discuss contemporary issues on the subject of immigration.</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CF78AF-9E04-49B7-83DF-DEA709C92E1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022C6A-CDD1-4E8B-A536-595F4A9F17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4F02DB-08ED-4931-A366-E6E4026B56A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2439B7-A21F-4027-8280-63AC2793B1E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054015-65E5-4F67-9251-0853837A92B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FE7A81-2E65-4053-BA74-136B1B941D9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BE0E39-825C-49B8-B2EB-5BFDD48EFB4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34CB7A6-13AF-4F16-B8EA-C57B2B1B7E8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5BAAFAB-AFBE-4C96-809D-0D2C9267296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BB2E00-B433-45CD-80EA-D53329304BB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5A13E0-8AE1-4BFD-A7CA-F3DB63E3A54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vl1pPr>
          </a:lstStyle>
          <a:p>
            <a:pPr>
              <a:defRPr/>
            </a:pPr>
            <a:fld id="{ECB007B7-159A-46F9-9E60-BC34090E44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history.com/videos/entering-ellis-island#entering-ellis-island"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www.youtube.com/watch?v=cW6f96SgknY"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www.history.com/videos/arrival-at-ellis-island#arrival-at-ellis-island" TargetMode="External"/><Relationship Id="rId3" Type="http://schemas.openxmlformats.org/officeDocument/2006/relationships/hyperlink" Target="http://www.history.com/videos/immigrants-detained-at-ellis-island#ellis-island-registering-as-an-american-citizen" TargetMode="External"/><Relationship Id="rId7" Type="http://schemas.openxmlformats.org/officeDocument/2006/relationships/hyperlink" Target="http://www.galenfrysinger.com/ellis_island_new_rork_city.htm"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hyperlink" Target="http://www.history.com/videos/immigrants-detained-at-ellis-island#passing-the-medical-inspection-at-ellis-island" TargetMode="External"/><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www.murraystreet.com/prod_ellisisland.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vimeo.com/25635128"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4"/>
          <p:cNvSpPr txBox="1">
            <a:spLocks noChangeArrowheads="1"/>
          </p:cNvSpPr>
          <p:nvPr/>
        </p:nvSpPr>
        <p:spPr bwMode="auto">
          <a:xfrm>
            <a:off x="0" y="0"/>
            <a:ext cx="9144000" cy="946150"/>
          </a:xfrm>
          <a:prstGeom prst="rect">
            <a:avLst/>
          </a:prstGeom>
          <a:noFill/>
          <a:ln w="9525">
            <a:noFill/>
            <a:miter lim="800000"/>
            <a:headEnd/>
            <a:tailEnd/>
          </a:ln>
        </p:spPr>
        <p:txBody>
          <a:bodyPr>
            <a:spAutoFit/>
          </a:bodyPr>
          <a:lstStyle/>
          <a:p>
            <a:pPr>
              <a:spcBef>
                <a:spcPct val="50000"/>
              </a:spcBef>
            </a:pPr>
            <a:r>
              <a:rPr lang="en-US" sz="2800" b="1">
                <a:latin typeface="Arial Black" pitchFamily="34" charset="0"/>
              </a:rPr>
              <a:t>Objective:</a:t>
            </a:r>
            <a:r>
              <a:rPr lang="en-US" sz="2800">
                <a:latin typeface="Arial Black" pitchFamily="34" charset="0"/>
              </a:rPr>
              <a:t> </a:t>
            </a:r>
            <a:r>
              <a:rPr lang="en-US" sz="2800"/>
              <a:t>To examine the difference between “push” and “pull” immigration.</a:t>
            </a:r>
          </a:p>
        </p:txBody>
      </p:sp>
      <p:sp>
        <p:nvSpPr>
          <p:cNvPr id="14338" name="Text Box 5"/>
          <p:cNvSpPr txBox="1">
            <a:spLocks noChangeArrowheads="1"/>
          </p:cNvSpPr>
          <p:nvPr/>
        </p:nvSpPr>
        <p:spPr bwMode="auto">
          <a:xfrm>
            <a:off x="0" y="1219200"/>
            <a:ext cx="9144000" cy="1373188"/>
          </a:xfrm>
          <a:prstGeom prst="rect">
            <a:avLst/>
          </a:prstGeom>
          <a:noFill/>
          <a:ln w="9525">
            <a:noFill/>
            <a:miter lim="800000"/>
            <a:headEnd/>
            <a:tailEnd/>
          </a:ln>
        </p:spPr>
        <p:txBody>
          <a:bodyPr>
            <a:spAutoFit/>
          </a:bodyPr>
          <a:lstStyle/>
          <a:p>
            <a:pPr>
              <a:spcBef>
                <a:spcPct val="50000"/>
              </a:spcBef>
            </a:pPr>
            <a:r>
              <a:rPr lang="en-US" sz="2800" b="1">
                <a:latin typeface="Arial Black" pitchFamily="34" charset="0"/>
              </a:rPr>
              <a:t>Do Now:</a:t>
            </a:r>
            <a:r>
              <a:rPr lang="en-US" sz="2800">
                <a:latin typeface="Arial Black" pitchFamily="34" charset="0"/>
              </a:rPr>
              <a:t> </a:t>
            </a:r>
            <a:r>
              <a:rPr lang="en-US" sz="2800"/>
              <a:t>Make a list of reasons why people immigrate from one country to another, then label each reason as either a “push” or “pull” factor.</a:t>
            </a:r>
          </a:p>
        </p:txBody>
      </p:sp>
      <p:sp>
        <p:nvSpPr>
          <p:cNvPr id="14339" name="Text Box 6"/>
          <p:cNvSpPr txBox="1">
            <a:spLocks noChangeArrowheads="1"/>
          </p:cNvSpPr>
          <p:nvPr/>
        </p:nvSpPr>
        <p:spPr bwMode="auto">
          <a:xfrm>
            <a:off x="0" y="3124200"/>
            <a:ext cx="9144000" cy="946150"/>
          </a:xfrm>
          <a:prstGeom prst="rect">
            <a:avLst/>
          </a:prstGeom>
          <a:noFill/>
          <a:ln w="9525">
            <a:noFill/>
            <a:miter lim="800000"/>
            <a:headEnd/>
            <a:tailEnd/>
          </a:ln>
        </p:spPr>
        <p:txBody>
          <a:bodyPr>
            <a:spAutoFit/>
          </a:bodyPr>
          <a:lstStyle/>
          <a:p>
            <a:pPr>
              <a:spcBef>
                <a:spcPct val="50000"/>
              </a:spcBef>
            </a:pPr>
            <a:r>
              <a:rPr lang="en-US" sz="2800" b="1" u="sng">
                <a:latin typeface="Arial Black" pitchFamily="34" charset="0"/>
              </a:rPr>
              <a:t>push factor</a:t>
            </a:r>
            <a:r>
              <a:rPr lang="en-US" sz="2800">
                <a:latin typeface="Elephant"/>
              </a:rPr>
              <a:t> – </a:t>
            </a:r>
            <a:r>
              <a:rPr lang="en-US" sz="2800"/>
              <a:t>condition that drives people </a:t>
            </a:r>
            <a:r>
              <a:rPr lang="en-US" sz="2800" b="1" i="1"/>
              <a:t>from</a:t>
            </a:r>
            <a:r>
              <a:rPr lang="en-US" sz="2800"/>
              <a:t> their homeland</a:t>
            </a:r>
          </a:p>
        </p:txBody>
      </p:sp>
      <p:sp>
        <p:nvSpPr>
          <p:cNvPr id="14340" name="Text Box 7"/>
          <p:cNvSpPr txBox="1">
            <a:spLocks noChangeArrowheads="1"/>
          </p:cNvSpPr>
          <p:nvPr/>
        </p:nvSpPr>
        <p:spPr bwMode="auto">
          <a:xfrm>
            <a:off x="0" y="4495800"/>
            <a:ext cx="9144000" cy="946150"/>
          </a:xfrm>
          <a:prstGeom prst="rect">
            <a:avLst/>
          </a:prstGeom>
          <a:noFill/>
          <a:ln w="9525">
            <a:noFill/>
            <a:miter lim="800000"/>
            <a:headEnd/>
            <a:tailEnd/>
          </a:ln>
        </p:spPr>
        <p:txBody>
          <a:bodyPr>
            <a:spAutoFit/>
          </a:bodyPr>
          <a:lstStyle/>
          <a:p>
            <a:pPr>
              <a:spcBef>
                <a:spcPct val="50000"/>
              </a:spcBef>
            </a:pPr>
            <a:r>
              <a:rPr lang="en-US" sz="2800" b="1" u="sng">
                <a:latin typeface="Arial Black" pitchFamily="34" charset="0"/>
              </a:rPr>
              <a:t>pull factor</a:t>
            </a:r>
            <a:r>
              <a:rPr lang="en-US" sz="2800">
                <a:latin typeface="Elephant"/>
              </a:rPr>
              <a:t> – </a:t>
            </a:r>
            <a:r>
              <a:rPr lang="en-US" sz="2800"/>
              <a:t>condition that attracts people to move </a:t>
            </a:r>
            <a:r>
              <a:rPr lang="en-US" sz="2800" b="1" i="1"/>
              <a:t>to</a:t>
            </a:r>
            <a:r>
              <a:rPr lang="en-US" sz="2800"/>
              <a:t> a new area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p:cNvSpPr txBox="1">
            <a:spLocks noChangeArrowheads="1"/>
          </p:cNvSpPr>
          <p:nvPr/>
        </p:nvSpPr>
        <p:spPr bwMode="auto">
          <a:xfrm>
            <a:off x="7315200" y="3151188"/>
            <a:ext cx="1828800" cy="2308225"/>
          </a:xfrm>
          <a:prstGeom prst="rect">
            <a:avLst/>
          </a:prstGeom>
          <a:noFill/>
          <a:ln w="9525">
            <a:solidFill>
              <a:schemeClr val="tx1"/>
            </a:solidFill>
            <a:miter lim="800000"/>
            <a:headEnd/>
            <a:tailEnd/>
          </a:ln>
        </p:spPr>
        <p:txBody>
          <a:bodyPr>
            <a:spAutoFit/>
          </a:bodyPr>
          <a:lstStyle/>
          <a:p>
            <a:pPr algn="ctr"/>
            <a:r>
              <a:rPr lang="en-US" sz="2400" b="1"/>
              <a:t>Most Common Ancestries in the United States</a:t>
            </a:r>
          </a:p>
        </p:txBody>
      </p:sp>
      <p:sp>
        <p:nvSpPr>
          <p:cNvPr id="24578" name="Text Box 2"/>
          <p:cNvSpPr txBox="1">
            <a:spLocks noChangeArrowheads="1"/>
          </p:cNvSpPr>
          <p:nvPr/>
        </p:nvSpPr>
        <p:spPr bwMode="auto">
          <a:xfrm>
            <a:off x="0" y="0"/>
            <a:ext cx="9144000" cy="519113"/>
          </a:xfrm>
          <a:prstGeom prst="rect">
            <a:avLst/>
          </a:prstGeom>
          <a:noFill/>
          <a:ln w="9525">
            <a:noFill/>
            <a:miter lim="800000"/>
            <a:headEnd/>
            <a:tailEnd/>
          </a:ln>
        </p:spPr>
        <p:txBody>
          <a:bodyPr>
            <a:spAutoFit/>
          </a:bodyPr>
          <a:lstStyle/>
          <a:p>
            <a:pPr>
              <a:spcBef>
                <a:spcPct val="50000"/>
              </a:spcBef>
            </a:pPr>
            <a:r>
              <a:rPr lang="en-US" sz="2800">
                <a:latin typeface="Franklin Gothic Demi" pitchFamily="34" charset="0"/>
              </a:rPr>
              <a:t>IV. Lack of Farmland in Europe</a:t>
            </a:r>
          </a:p>
        </p:txBody>
      </p:sp>
      <p:pic>
        <p:nvPicPr>
          <p:cNvPr id="24579" name="Picture 4" descr="immigration_map"/>
          <p:cNvPicPr>
            <a:picLocks noChangeAspect="1" noChangeArrowheads="1"/>
          </p:cNvPicPr>
          <p:nvPr/>
        </p:nvPicPr>
        <p:blipFill>
          <a:blip r:embed="rId2"/>
          <a:srcRect/>
          <a:stretch>
            <a:fillRect/>
          </a:stretch>
        </p:blipFill>
        <p:spPr bwMode="auto">
          <a:xfrm>
            <a:off x="762000" y="609600"/>
            <a:ext cx="7620000" cy="4714875"/>
          </a:xfrm>
          <a:prstGeom prst="rect">
            <a:avLst/>
          </a:prstGeom>
          <a:noFill/>
          <a:ln w="9525">
            <a:noFill/>
            <a:miter lim="800000"/>
            <a:headEnd/>
            <a:tailEnd/>
          </a:ln>
        </p:spPr>
      </p:pic>
      <p:sp>
        <p:nvSpPr>
          <p:cNvPr id="24580" name="Rectangle 5"/>
          <p:cNvSpPr>
            <a:spLocks noChangeArrowheads="1"/>
          </p:cNvSpPr>
          <p:nvPr/>
        </p:nvSpPr>
        <p:spPr bwMode="auto">
          <a:xfrm>
            <a:off x="0" y="5437188"/>
            <a:ext cx="9144000" cy="1373187"/>
          </a:xfrm>
          <a:prstGeom prst="rect">
            <a:avLst/>
          </a:prstGeom>
          <a:noFill/>
          <a:ln w="9525">
            <a:noFill/>
            <a:miter lim="800000"/>
            <a:headEnd/>
            <a:tailEnd/>
          </a:ln>
        </p:spPr>
        <p:txBody>
          <a:bodyPr anchor="ctr">
            <a:spAutoFit/>
          </a:bodyPr>
          <a:lstStyle/>
          <a:p>
            <a:r>
              <a:rPr lang="en-US" sz="2800">
                <a:latin typeface="Times New Roman" pitchFamily="18" charset="0"/>
              </a:rPr>
              <a:t>	German		Italian			Puerto Rican  </a:t>
            </a:r>
          </a:p>
          <a:p>
            <a:r>
              <a:rPr lang="en-US" sz="2800">
                <a:latin typeface="Times New Roman" pitchFamily="18" charset="0"/>
              </a:rPr>
              <a:t>	English 		Japanese		American</a:t>
            </a:r>
          </a:p>
          <a:p>
            <a:r>
              <a:rPr lang="en-US" sz="2800">
                <a:latin typeface="Times New Roman" pitchFamily="18" charset="0"/>
              </a:rPr>
              <a:t>	African		Mexican 		Irish</a:t>
            </a:r>
          </a:p>
        </p:txBody>
      </p:sp>
      <p:sp>
        <p:nvSpPr>
          <p:cNvPr id="24581" name="Rectangle 6"/>
          <p:cNvSpPr>
            <a:spLocks noChangeArrowheads="1"/>
          </p:cNvSpPr>
          <p:nvPr/>
        </p:nvSpPr>
        <p:spPr bwMode="auto">
          <a:xfrm>
            <a:off x="304800" y="5562600"/>
            <a:ext cx="609600" cy="228600"/>
          </a:xfrm>
          <a:prstGeom prst="rect">
            <a:avLst/>
          </a:prstGeom>
          <a:solidFill>
            <a:srgbClr val="3399FF"/>
          </a:solidFill>
          <a:ln w="9525">
            <a:solidFill>
              <a:schemeClr val="tx1"/>
            </a:solidFill>
            <a:miter lim="800000"/>
            <a:headEnd/>
            <a:tailEnd/>
          </a:ln>
        </p:spPr>
        <p:txBody>
          <a:bodyPr wrap="none" anchor="ctr"/>
          <a:lstStyle/>
          <a:p>
            <a:endParaRPr lang="en-US"/>
          </a:p>
        </p:txBody>
      </p:sp>
      <p:sp>
        <p:nvSpPr>
          <p:cNvPr id="24582" name="Rectangle 7"/>
          <p:cNvSpPr>
            <a:spLocks noChangeArrowheads="1"/>
          </p:cNvSpPr>
          <p:nvPr/>
        </p:nvSpPr>
        <p:spPr bwMode="auto">
          <a:xfrm>
            <a:off x="304800" y="6019800"/>
            <a:ext cx="609600" cy="228600"/>
          </a:xfrm>
          <a:prstGeom prst="rect">
            <a:avLst/>
          </a:prstGeom>
          <a:solidFill>
            <a:srgbClr val="660066"/>
          </a:solidFill>
          <a:ln w="9525">
            <a:solidFill>
              <a:schemeClr val="tx1"/>
            </a:solidFill>
            <a:miter lim="800000"/>
            <a:headEnd/>
            <a:tailEnd/>
          </a:ln>
        </p:spPr>
        <p:txBody>
          <a:bodyPr wrap="none" anchor="ctr"/>
          <a:lstStyle/>
          <a:p>
            <a:endParaRPr lang="en-US"/>
          </a:p>
        </p:txBody>
      </p:sp>
      <p:sp>
        <p:nvSpPr>
          <p:cNvPr id="24583" name="Rectangle 8"/>
          <p:cNvSpPr>
            <a:spLocks noChangeArrowheads="1"/>
          </p:cNvSpPr>
          <p:nvPr/>
        </p:nvSpPr>
        <p:spPr bwMode="auto">
          <a:xfrm>
            <a:off x="304800" y="6477000"/>
            <a:ext cx="609600" cy="2286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24584" name="Rectangle 9"/>
          <p:cNvSpPr>
            <a:spLocks noChangeArrowheads="1"/>
          </p:cNvSpPr>
          <p:nvPr/>
        </p:nvSpPr>
        <p:spPr bwMode="auto">
          <a:xfrm>
            <a:off x="3048000" y="5562600"/>
            <a:ext cx="609600" cy="228600"/>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24585" name="Rectangle 10"/>
          <p:cNvSpPr>
            <a:spLocks noChangeArrowheads="1"/>
          </p:cNvSpPr>
          <p:nvPr/>
        </p:nvSpPr>
        <p:spPr bwMode="auto">
          <a:xfrm>
            <a:off x="3048000" y="6019800"/>
            <a:ext cx="609600" cy="228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24586" name="Rectangle 11"/>
          <p:cNvSpPr>
            <a:spLocks noChangeArrowheads="1"/>
          </p:cNvSpPr>
          <p:nvPr/>
        </p:nvSpPr>
        <p:spPr bwMode="auto">
          <a:xfrm>
            <a:off x="3048000" y="6477000"/>
            <a:ext cx="609600" cy="2286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4587" name="Rectangle 12"/>
          <p:cNvSpPr>
            <a:spLocks noChangeArrowheads="1"/>
          </p:cNvSpPr>
          <p:nvPr/>
        </p:nvSpPr>
        <p:spPr bwMode="auto">
          <a:xfrm>
            <a:off x="5715000" y="5562600"/>
            <a:ext cx="609600" cy="228600"/>
          </a:xfrm>
          <a:prstGeom prst="rect">
            <a:avLst/>
          </a:prstGeom>
          <a:solidFill>
            <a:srgbClr val="FF3399"/>
          </a:solidFill>
          <a:ln w="9525">
            <a:solidFill>
              <a:schemeClr val="tx1"/>
            </a:solidFill>
            <a:miter lim="800000"/>
            <a:headEnd/>
            <a:tailEnd/>
          </a:ln>
        </p:spPr>
        <p:txBody>
          <a:bodyPr wrap="none" anchor="ctr"/>
          <a:lstStyle/>
          <a:p>
            <a:endParaRPr lang="en-US"/>
          </a:p>
        </p:txBody>
      </p:sp>
      <p:sp>
        <p:nvSpPr>
          <p:cNvPr id="24588" name="Rectangle 13"/>
          <p:cNvSpPr>
            <a:spLocks noChangeArrowheads="1"/>
          </p:cNvSpPr>
          <p:nvPr/>
        </p:nvSpPr>
        <p:spPr bwMode="auto">
          <a:xfrm>
            <a:off x="5715000" y="6019800"/>
            <a:ext cx="609600" cy="2286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4589" name="Rectangle 14"/>
          <p:cNvSpPr>
            <a:spLocks noChangeArrowheads="1"/>
          </p:cNvSpPr>
          <p:nvPr/>
        </p:nvSpPr>
        <p:spPr bwMode="auto">
          <a:xfrm>
            <a:off x="5715000" y="6477000"/>
            <a:ext cx="609600" cy="228600"/>
          </a:xfrm>
          <a:prstGeom prst="rect">
            <a:avLst/>
          </a:prstGeom>
          <a:solidFill>
            <a:srgbClr val="008000"/>
          </a:solidFill>
          <a:ln w="9525">
            <a:solidFill>
              <a:schemeClr val="tx1"/>
            </a:solidFill>
            <a:miter lim="800000"/>
            <a:headEnd/>
            <a:tailEnd/>
          </a:ln>
        </p:spPr>
        <p:txBody>
          <a:bodyPr wrap="none" anchor="ctr"/>
          <a:lstStyle/>
          <a:p>
            <a:pPr algn="ctr"/>
            <a:endParaRPr lang="en-US"/>
          </a:p>
        </p:txBody>
      </p:sp>
      <p:sp>
        <p:nvSpPr>
          <p:cNvPr id="14351" name="Text Box 15"/>
          <p:cNvSpPr txBox="1">
            <a:spLocks noChangeArrowheads="1"/>
          </p:cNvSpPr>
          <p:nvPr/>
        </p:nvSpPr>
        <p:spPr bwMode="auto">
          <a:xfrm>
            <a:off x="5029200" y="0"/>
            <a:ext cx="4114800" cy="1373188"/>
          </a:xfrm>
          <a:prstGeom prst="rect">
            <a:avLst/>
          </a:prstGeom>
          <a:solidFill>
            <a:srgbClr val="FFFFCC"/>
          </a:solidFill>
          <a:ln w="9525">
            <a:noFill/>
            <a:miter lim="800000"/>
            <a:headEnd/>
            <a:tailEnd/>
          </a:ln>
        </p:spPr>
        <p:txBody>
          <a:bodyPr>
            <a:spAutoFit/>
          </a:bodyPr>
          <a:lstStyle/>
          <a:p>
            <a:pPr>
              <a:spcBef>
                <a:spcPct val="50000"/>
              </a:spcBef>
              <a:buFontTx/>
              <a:buChar char="•"/>
            </a:pPr>
            <a:r>
              <a:rPr lang="en-US" sz="2800">
                <a:latin typeface="Times New Roman" pitchFamily="18" charset="0"/>
              </a:rPr>
              <a:t> </a:t>
            </a:r>
            <a:r>
              <a:rPr lang="en-US" sz="2800" b="1" i="1">
                <a:latin typeface="Times New Roman" pitchFamily="18" charset="0"/>
              </a:rPr>
              <a:t>Land</a:t>
            </a:r>
            <a:r>
              <a:rPr lang="en-US" sz="2800">
                <a:latin typeface="Times New Roman" pitchFamily="18" charset="0"/>
              </a:rPr>
              <a:t> was </a:t>
            </a:r>
            <a:r>
              <a:rPr lang="en-US" sz="2800" b="1" i="1">
                <a:latin typeface="Times New Roman" pitchFamily="18" charset="0"/>
              </a:rPr>
              <a:t>scarce</a:t>
            </a:r>
            <a:r>
              <a:rPr lang="en-US" sz="2800">
                <a:latin typeface="Times New Roman" pitchFamily="18" charset="0"/>
              </a:rPr>
              <a:t> in Europe, but it was </a:t>
            </a:r>
            <a:r>
              <a:rPr lang="en-US" sz="2800" b="1" i="1">
                <a:latin typeface="Times New Roman" pitchFamily="18" charset="0"/>
              </a:rPr>
              <a:t>plentiful</a:t>
            </a:r>
            <a:r>
              <a:rPr lang="en-US" sz="2800" b="1">
                <a:latin typeface="Times New Roman" pitchFamily="18" charset="0"/>
              </a:rPr>
              <a:t> </a:t>
            </a:r>
            <a:r>
              <a:rPr lang="en-US" sz="2800">
                <a:latin typeface="Times New Roman" pitchFamily="18" charset="0"/>
              </a:rPr>
              <a:t>in the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51"/>
                                        </p:tgtEl>
                                        <p:attrNameLst>
                                          <p:attrName>style.visibility</p:attrName>
                                        </p:attrNameLst>
                                      </p:cBhvr>
                                      <p:to>
                                        <p:strVal val="visible"/>
                                      </p:to>
                                    </p:set>
                                    <p:animEffect transition="in" filter="box(in)">
                                      <p:cBhvr>
                                        <p:cTn id="7" dur="5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Oval 2"/>
          <p:cNvSpPr>
            <a:spLocks noChangeArrowheads="1"/>
          </p:cNvSpPr>
          <p:nvPr/>
        </p:nvSpPr>
        <p:spPr bwMode="auto">
          <a:xfrm>
            <a:off x="762000" y="0"/>
            <a:ext cx="8077200" cy="1371600"/>
          </a:xfrm>
          <a:prstGeom prst="ellipse">
            <a:avLst/>
          </a:prstGeom>
          <a:solidFill>
            <a:srgbClr val="3399FF"/>
          </a:solidFill>
          <a:ln w="9525">
            <a:solidFill>
              <a:schemeClr val="tx1"/>
            </a:solidFill>
            <a:round/>
            <a:headEnd/>
            <a:tailEnd/>
          </a:ln>
        </p:spPr>
        <p:txBody>
          <a:bodyPr wrap="none" anchor="ctr"/>
          <a:lstStyle/>
          <a:p>
            <a:endParaRPr lang="en-US"/>
          </a:p>
        </p:txBody>
      </p:sp>
      <p:sp>
        <p:nvSpPr>
          <p:cNvPr id="25602" name="Rectangle 3"/>
          <p:cNvSpPr>
            <a:spLocks noChangeArrowheads="1"/>
          </p:cNvSpPr>
          <p:nvPr/>
        </p:nvSpPr>
        <p:spPr bwMode="auto">
          <a:xfrm>
            <a:off x="1447800" y="152400"/>
            <a:ext cx="6834188" cy="946150"/>
          </a:xfrm>
          <a:prstGeom prst="rect">
            <a:avLst/>
          </a:prstGeom>
          <a:noFill/>
          <a:ln w="9525">
            <a:noFill/>
            <a:miter lim="800000"/>
            <a:headEnd/>
            <a:tailEnd/>
          </a:ln>
        </p:spPr>
        <p:txBody>
          <a:bodyPr>
            <a:spAutoFit/>
          </a:bodyPr>
          <a:lstStyle/>
          <a:p>
            <a:pPr algn="ctr"/>
            <a:r>
              <a:rPr lang="en-US" sz="2800" b="1" u="sng">
                <a:latin typeface="Arial Black" pitchFamily="34" charset="0"/>
              </a:rPr>
              <a:t>Immigration</a:t>
            </a:r>
            <a:endParaRPr lang="en-US" sz="2800" b="1">
              <a:latin typeface="Arial Black" pitchFamily="34" charset="0"/>
            </a:endParaRPr>
          </a:p>
          <a:p>
            <a:pPr algn="ctr"/>
            <a:r>
              <a:rPr lang="en-US" sz="2800" b="1">
                <a:latin typeface="Arial Black" pitchFamily="34" charset="0"/>
              </a:rPr>
              <a:t>late 19th and early 20th centuries</a:t>
            </a:r>
          </a:p>
        </p:txBody>
      </p:sp>
      <p:sp>
        <p:nvSpPr>
          <p:cNvPr id="25603" name="Oval 4"/>
          <p:cNvSpPr>
            <a:spLocks noChangeArrowheads="1"/>
          </p:cNvSpPr>
          <p:nvPr/>
        </p:nvSpPr>
        <p:spPr bwMode="auto">
          <a:xfrm>
            <a:off x="3733800" y="1828800"/>
            <a:ext cx="2057400" cy="1143000"/>
          </a:xfrm>
          <a:prstGeom prst="ellipse">
            <a:avLst/>
          </a:prstGeom>
          <a:solidFill>
            <a:schemeClr val="accent1"/>
          </a:solidFill>
          <a:ln w="9525">
            <a:solidFill>
              <a:schemeClr val="tx1"/>
            </a:solidFill>
            <a:round/>
            <a:headEnd/>
            <a:tailEnd/>
          </a:ln>
        </p:spPr>
        <p:txBody>
          <a:bodyPr wrap="none" anchor="ctr"/>
          <a:lstStyle/>
          <a:p>
            <a:pPr algn="ctr"/>
            <a:r>
              <a:rPr lang="en-US" sz="2800" b="1">
                <a:latin typeface="Arial Black" pitchFamily="34" charset="0"/>
              </a:rPr>
              <a:t>Pull </a:t>
            </a:r>
          </a:p>
          <a:p>
            <a:pPr algn="ctr"/>
            <a:r>
              <a:rPr lang="en-US" sz="2800" b="1">
                <a:latin typeface="Arial Black" pitchFamily="34" charset="0"/>
              </a:rPr>
              <a:t>Factors</a:t>
            </a:r>
          </a:p>
        </p:txBody>
      </p:sp>
      <p:sp>
        <p:nvSpPr>
          <p:cNvPr id="9221" name="Oval 5"/>
          <p:cNvSpPr>
            <a:spLocks noChangeArrowheads="1"/>
          </p:cNvSpPr>
          <p:nvPr/>
        </p:nvSpPr>
        <p:spPr bwMode="auto">
          <a:xfrm>
            <a:off x="7239000" y="1371600"/>
            <a:ext cx="1905000" cy="2438400"/>
          </a:xfrm>
          <a:prstGeom prst="ellipse">
            <a:avLst/>
          </a:prstGeom>
          <a:solidFill>
            <a:srgbClr val="FFCC66"/>
          </a:solidFill>
          <a:ln w="9525">
            <a:solidFill>
              <a:schemeClr val="tx1"/>
            </a:solidFill>
            <a:round/>
            <a:headEnd/>
            <a:tailEnd/>
          </a:ln>
        </p:spPr>
        <p:txBody>
          <a:bodyPr wrap="none" anchor="ctr"/>
          <a:lstStyle/>
          <a:p>
            <a:pPr algn="ctr"/>
            <a:r>
              <a:rPr lang="en-US" sz="2800">
                <a:latin typeface="Times New Roman" pitchFamily="18" charset="0"/>
              </a:rPr>
              <a:t>cheap </a:t>
            </a:r>
            <a:r>
              <a:rPr lang="en-US" sz="2800" b="1" i="1">
                <a:latin typeface="Times New Roman" pitchFamily="18" charset="0"/>
              </a:rPr>
              <a:t>land</a:t>
            </a:r>
            <a:r>
              <a:rPr lang="en-US" sz="2800">
                <a:latin typeface="Times New Roman" pitchFamily="18" charset="0"/>
              </a:rPr>
              <a:t> </a:t>
            </a:r>
          </a:p>
          <a:p>
            <a:pPr algn="ctr"/>
            <a:r>
              <a:rPr lang="en-US" sz="2800">
                <a:latin typeface="Times New Roman" pitchFamily="18" charset="0"/>
              </a:rPr>
              <a:t>and </a:t>
            </a:r>
            <a:r>
              <a:rPr lang="en-US" sz="2800" b="1" i="1">
                <a:latin typeface="Times New Roman" pitchFamily="18" charset="0"/>
              </a:rPr>
              <a:t>passage</a:t>
            </a:r>
          </a:p>
          <a:p>
            <a:pPr algn="ctr"/>
            <a:r>
              <a:rPr lang="en-US" sz="2800">
                <a:latin typeface="Times New Roman" pitchFamily="18" charset="0"/>
              </a:rPr>
              <a:t>to America</a:t>
            </a:r>
          </a:p>
        </p:txBody>
      </p:sp>
      <p:sp>
        <p:nvSpPr>
          <p:cNvPr id="25605" name="Line 6"/>
          <p:cNvSpPr>
            <a:spLocks noChangeShapeType="1"/>
          </p:cNvSpPr>
          <p:nvPr/>
        </p:nvSpPr>
        <p:spPr bwMode="auto">
          <a:xfrm>
            <a:off x="4724400" y="1371600"/>
            <a:ext cx="0" cy="457200"/>
          </a:xfrm>
          <a:prstGeom prst="line">
            <a:avLst/>
          </a:prstGeom>
          <a:noFill/>
          <a:ln w="57150">
            <a:solidFill>
              <a:schemeClr val="tx1"/>
            </a:solidFill>
            <a:round/>
            <a:headEnd/>
            <a:tailEnd type="triangle" w="med" len="med"/>
          </a:ln>
        </p:spPr>
        <p:txBody>
          <a:bodyPr/>
          <a:lstStyle/>
          <a:p>
            <a:endParaRPr lang="en-US"/>
          </a:p>
        </p:txBody>
      </p:sp>
      <p:sp>
        <p:nvSpPr>
          <p:cNvPr id="9223" name="Oval 7"/>
          <p:cNvSpPr>
            <a:spLocks noChangeArrowheads="1"/>
          </p:cNvSpPr>
          <p:nvPr/>
        </p:nvSpPr>
        <p:spPr bwMode="auto">
          <a:xfrm>
            <a:off x="152400" y="1905000"/>
            <a:ext cx="2362200" cy="1676400"/>
          </a:xfrm>
          <a:prstGeom prst="ellipse">
            <a:avLst/>
          </a:prstGeom>
          <a:solidFill>
            <a:srgbClr val="99FF99"/>
          </a:solidFill>
          <a:ln w="9525">
            <a:solidFill>
              <a:schemeClr val="tx1"/>
            </a:solidFill>
            <a:round/>
            <a:headEnd/>
            <a:tailEnd/>
          </a:ln>
        </p:spPr>
        <p:txBody>
          <a:bodyPr wrap="none" anchor="ctr"/>
          <a:lstStyle/>
          <a:p>
            <a:r>
              <a:rPr lang="en-US" sz="2800">
                <a:latin typeface="Times New Roman" pitchFamily="18" charset="0"/>
              </a:rPr>
              <a:t>promise of</a:t>
            </a:r>
          </a:p>
          <a:p>
            <a:r>
              <a:rPr lang="en-US" sz="2800" b="1" i="1">
                <a:latin typeface="Times New Roman" pitchFamily="18" charset="0"/>
              </a:rPr>
              <a:t>freedom </a:t>
            </a:r>
            <a:r>
              <a:rPr lang="en-US" sz="2800">
                <a:latin typeface="Times New Roman" pitchFamily="18" charset="0"/>
              </a:rPr>
              <a:t>and</a:t>
            </a:r>
          </a:p>
          <a:p>
            <a:r>
              <a:rPr lang="en-US" sz="2800">
                <a:latin typeface="Times New Roman" pitchFamily="18" charset="0"/>
              </a:rPr>
              <a:t>a better life</a:t>
            </a:r>
          </a:p>
        </p:txBody>
      </p:sp>
      <p:sp>
        <p:nvSpPr>
          <p:cNvPr id="9226" name="Oval 10"/>
          <p:cNvSpPr>
            <a:spLocks noChangeArrowheads="1"/>
          </p:cNvSpPr>
          <p:nvPr/>
        </p:nvSpPr>
        <p:spPr bwMode="auto">
          <a:xfrm>
            <a:off x="5410200" y="3733800"/>
            <a:ext cx="2209800" cy="2590800"/>
          </a:xfrm>
          <a:prstGeom prst="ellipse">
            <a:avLst/>
          </a:prstGeom>
          <a:solidFill>
            <a:srgbClr val="FF99FF"/>
          </a:solidFill>
          <a:ln w="9525">
            <a:solidFill>
              <a:schemeClr val="tx1"/>
            </a:solidFill>
            <a:round/>
            <a:headEnd/>
            <a:tailEnd/>
          </a:ln>
        </p:spPr>
        <p:txBody>
          <a:bodyPr wrap="none" anchor="ctr"/>
          <a:lstStyle/>
          <a:p>
            <a:pPr algn="ctr"/>
            <a:r>
              <a:rPr lang="en-US" sz="2800">
                <a:latin typeface="Times New Roman" pitchFamily="18" charset="0"/>
              </a:rPr>
              <a:t>available </a:t>
            </a:r>
          </a:p>
          <a:p>
            <a:pPr algn="ctr"/>
            <a:r>
              <a:rPr lang="en-US" sz="2800" b="1" i="1">
                <a:latin typeface="Times New Roman" pitchFamily="18" charset="0"/>
              </a:rPr>
              <a:t>jobs</a:t>
            </a:r>
            <a:r>
              <a:rPr lang="en-US" sz="2800">
                <a:latin typeface="Times New Roman" pitchFamily="18" charset="0"/>
              </a:rPr>
              <a:t> in </a:t>
            </a:r>
          </a:p>
          <a:p>
            <a:pPr algn="ctr"/>
            <a:r>
              <a:rPr lang="en-US" sz="2800" b="1" i="1">
                <a:latin typeface="Times New Roman" pitchFamily="18" charset="0"/>
              </a:rPr>
              <a:t>factories</a:t>
            </a:r>
          </a:p>
          <a:p>
            <a:pPr algn="ctr"/>
            <a:r>
              <a:rPr lang="en-US" sz="2800">
                <a:latin typeface="Times New Roman" pitchFamily="18" charset="0"/>
              </a:rPr>
              <a:t>and </a:t>
            </a:r>
            <a:r>
              <a:rPr lang="en-US" sz="2800" b="1" i="1">
                <a:latin typeface="Times New Roman" pitchFamily="18" charset="0"/>
              </a:rPr>
              <a:t>mines</a:t>
            </a:r>
          </a:p>
        </p:txBody>
      </p:sp>
      <p:sp>
        <p:nvSpPr>
          <p:cNvPr id="9228" name="Oval 12"/>
          <p:cNvSpPr>
            <a:spLocks noChangeArrowheads="1"/>
          </p:cNvSpPr>
          <p:nvPr/>
        </p:nvSpPr>
        <p:spPr bwMode="auto">
          <a:xfrm>
            <a:off x="1981200" y="4572000"/>
            <a:ext cx="2590800" cy="990600"/>
          </a:xfrm>
          <a:prstGeom prst="ellipse">
            <a:avLst/>
          </a:prstGeom>
          <a:solidFill>
            <a:srgbClr val="FFFF66"/>
          </a:solidFill>
          <a:ln w="9525">
            <a:solidFill>
              <a:schemeClr val="tx1"/>
            </a:solidFill>
            <a:round/>
            <a:headEnd/>
            <a:tailEnd/>
          </a:ln>
        </p:spPr>
        <p:txBody>
          <a:bodyPr wrap="none" anchor="ctr"/>
          <a:lstStyle/>
          <a:p>
            <a:pPr algn="ctr"/>
            <a:r>
              <a:rPr lang="en-US" sz="2800">
                <a:latin typeface="Times New Roman" pitchFamily="18" charset="0"/>
              </a:rPr>
              <a:t>join </a:t>
            </a:r>
            <a:r>
              <a:rPr lang="en-US" sz="2800" b="1" i="1">
                <a:latin typeface="Times New Roman" pitchFamily="18" charset="0"/>
              </a:rPr>
              <a:t>family</a:t>
            </a:r>
          </a:p>
          <a:p>
            <a:pPr algn="ctr"/>
            <a:r>
              <a:rPr lang="en-US" sz="2800">
                <a:latin typeface="Times New Roman" pitchFamily="18" charset="0"/>
              </a:rPr>
              <a:t>and </a:t>
            </a:r>
            <a:r>
              <a:rPr lang="en-US" sz="2800" b="1" i="1">
                <a:latin typeface="Times New Roman" pitchFamily="18" charset="0"/>
              </a:rPr>
              <a:t>friends</a:t>
            </a:r>
          </a:p>
        </p:txBody>
      </p:sp>
      <p:sp>
        <p:nvSpPr>
          <p:cNvPr id="9231" name="Line 15"/>
          <p:cNvSpPr>
            <a:spLocks noChangeShapeType="1"/>
          </p:cNvSpPr>
          <p:nvPr/>
        </p:nvSpPr>
        <p:spPr bwMode="auto">
          <a:xfrm>
            <a:off x="5562600" y="2743200"/>
            <a:ext cx="533400" cy="990600"/>
          </a:xfrm>
          <a:prstGeom prst="line">
            <a:avLst/>
          </a:prstGeom>
          <a:noFill/>
          <a:ln w="57150">
            <a:solidFill>
              <a:schemeClr val="tx1"/>
            </a:solidFill>
            <a:round/>
            <a:headEnd/>
            <a:tailEnd type="triangle" w="med" len="med"/>
          </a:ln>
        </p:spPr>
        <p:txBody>
          <a:bodyPr/>
          <a:lstStyle/>
          <a:p>
            <a:endParaRPr lang="en-US"/>
          </a:p>
        </p:txBody>
      </p:sp>
      <p:sp>
        <p:nvSpPr>
          <p:cNvPr id="9232" name="Line 16"/>
          <p:cNvSpPr>
            <a:spLocks noChangeShapeType="1"/>
          </p:cNvSpPr>
          <p:nvPr/>
        </p:nvSpPr>
        <p:spPr bwMode="auto">
          <a:xfrm flipH="1">
            <a:off x="3429000" y="2895600"/>
            <a:ext cx="838200" cy="1676400"/>
          </a:xfrm>
          <a:prstGeom prst="line">
            <a:avLst/>
          </a:prstGeom>
          <a:noFill/>
          <a:ln w="57150">
            <a:solidFill>
              <a:schemeClr val="tx1"/>
            </a:solidFill>
            <a:round/>
            <a:headEnd/>
            <a:tailEnd type="triangle" w="med" len="med"/>
          </a:ln>
        </p:spPr>
        <p:txBody>
          <a:bodyPr/>
          <a:lstStyle/>
          <a:p>
            <a:endParaRPr lang="en-US"/>
          </a:p>
        </p:txBody>
      </p:sp>
      <p:sp>
        <p:nvSpPr>
          <p:cNvPr id="9233" name="Line 17"/>
          <p:cNvSpPr>
            <a:spLocks noChangeShapeType="1"/>
          </p:cNvSpPr>
          <p:nvPr/>
        </p:nvSpPr>
        <p:spPr bwMode="auto">
          <a:xfrm flipH="1">
            <a:off x="2514600" y="2362200"/>
            <a:ext cx="1219200" cy="76200"/>
          </a:xfrm>
          <a:prstGeom prst="line">
            <a:avLst/>
          </a:prstGeom>
          <a:noFill/>
          <a:ln w="57150">
            <a:solidFill>
              <a:schemeClr val="tx1"/>
            </a:solidFill>
            <a:round/>
            <a:headEnd/>
            <a:tailEnd type="triangle" w="med" len="med"/>
          </a:ln>
        </p:spPr>
        <p:txBody>
          <a:bodyPr/>
          <a:lstStyle/>
          <a:p>
            <a:endParaRPr lang="en-US"/>
          </a:p>
        </p:txBody>
      </p:sp>
      <p:sp>
        <p:nvSpPr>
          <p:cNvPr id="9234" name="Line 18"/>
          <p:cNvSpPr>
            <a:spLocks noChangeShapeType="1"/>
          </p:cNvSpPr>
          <p:nvPr/>
        </p:nvSpPr>
        <p:spPr bwMode="auto">
          <a:xfrm>
            <a:off x="5791200" y="2362200"/>
            <a:ext cx="1447800" cy="0"/>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33"/>
                                        </p:tgtEl>
                                        <p:attrNameLst>
                                          <p:attrName>style.visibility</p:attrName>
                                        </p:attrNameLst>
                                      </p:cBhvr>
                                      <p:to>
                                        <p:strVal val="visible"/>
                                      </p:to>
                                    </p:set>
                                    <p:animEffect transition="in" filter="box(in)">
                                      <p:cBhvr>
                                        <p:cTn id="7" dur="500"/>
                                        <p:tgtEl>
                                          <p:spTgt spid="923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232"/>
                                        </p:tgtEl>
                                        <p:attrNameLst>
                                          <p:attrName>style.visibility</p:attrName>
                                        </p:attrNameLst>
                                      </p:cBhvr>
                                      <p:to>
                                        <p:strVal val="visible"/>
                                      </p:to>
                                    </p:set>
                                    <p:animEffect transition="in" filter="box(in)">
                                      <p:cBhvr>
                                        <p:cTn id="10" dur="500"/>
                                        <p:tgtEl>
                                          <p:spTgt spid="923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231"/>
                                        </p:tgtEl>
                                        <p:attrNameLst>
                                          <p:attrName>style.visibility</p:attrName>
                                        </p:attrNameLst>
                                      </p:cBhvr>
                                      <p:to>
                                        <p:strVal val="visible"/>
                                      </p:to>
                                    </p:set>
                                    <p:animEffect transition="in" filter="box(in)">
                                      <p:cBhvr>
                                        <p:cTn id="13" dur="500"/>
                                        <p:tgtEl>
                                          <p:spTgt spid="923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9234"/>
                                        </p:tgtEl>
                                        <p:attrNameLst>
                                          <p:attrName>style.visibility</p:attrName>
                                        </p:attrNameLst>
                                      </p:cBhvr>
                                      <p:to>
                                        <p:strVal val="visible"/>
                                      </p:to>
                                    </p:set>
                                    <p:animEffect transition="in" filter="box(in)">
                                      <p:cBhvr>
                                        <p:cTn id="16" dur="500"/>
                                        <p:tgtEl>
                                          <p:spTgt spid="92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9223"/>
                                        </p:tgtEl>
                                        <p:attrNameLst>
                                          <p:attrName>style.visibility</p:attrName>
                                        </p:attrNameLst>
                                      </p:cBhvr>
                                      <p:to>
                                        <p:strVal val="visible"/>
                                      </p:to>
                                    </p:set>
                                    <p:anim calcmode="lin" valueType="num">
                                      <p:cBhvr>
                                        <p:cTn id="21" dur="1000" fill="hold"/>
                                        <p:tgtEl>
                                          <p:spTgt spid="9223"/>
                                        </p:tgtEl>
                                        <p:attrNameLst>
                                          <p:attrName>ppt_w</p:attrName>
                                        </p:attrNameLst>
                                      </p:cBhvr>
                                      <p:tavLst>
                                        <p:tav tm="0">
                                          <p:val>
                                            <p:fltVal val="0"/>
                                          </p:val>
                                        </p:tav>
                                        <p:tav tm="100000">
                                          <p:val>
                                            <p:strVal val="#ppt_w"/>
                                          </p:val>
                                        </p:tav>
                                      </p:tavLst>
                                    </p:anim>
                                    <p:anim calcmode="lin" valueType="num">
                                      <p:cBhvr>
                                        <p:cTn id="22" dur="1000" fill="hold"/>
                                        <p:tgtEl>
                                          <p:spTgt spid="9223"/>
                                        </p:tgtEl>
                                        <p:attrNameLst>
                                          <p:attrName>ppt_h</p:attrName>
                                        </p:attrNameLst>
                                      </p:cBhvr>
                                      <p:tavLst>
                                        <p:tav tm="0">
                                          <p:val>
                                            <p:fltVal val="0"/>
                                          </p:val>
                                        </p:tav>
                                        <p:tav tm="100000">
                                          <p:val>
                                            <p:strVal val="#ppt_h"/>
                                          </p:val>
                                        </p:tav>
                                      </p:tavLst>
                                    </p:anim>
                                    <p:anim calcmode="lin" valueType="num">
                                      <p:cBhvr>
                                        <p:cTn id="23" dur="1000" fill="hold"/>
                                        <p:tgtEl>
                                          <p:spTgt spid="9223"/>
                                        </p:tgtEl>
                                        <p:attrNameLst>
                                          <p:attrName>style.rotation</p:attrName>
                                        </p:attrNameLst>
                                      </p:cBhvr>
                                      <p:tavLst>
                                        <p:tav tm="0">
                                          <p:val>
                                            <p:fltVal val="90"/>
                                          </p:val>
                                        </p:tav>
                                        <p:tav tm="100000">
                                          <p:val>
                                            <p:fltVal val="0"/>
                                          </p:val>
                                        </p:tav>
                                      </p:tavLst>
                                    </p:anim>
                                    <p:animEffect transition="in" filter="fade">
                                      <p:cBhvr>
                                        <p:cTn id="24" dur="1000"/>
                                        <p:tgtEl>
                                          <p:spTgt spid="922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5" presetClass="entr" presetSubtype="0" fill="hold" grpId="0" nodeType="clickEffect">
                                  <p:stCondLst>
                                    <p:cond delay="0"/>
                                  </p:stCondLst>
                                  <p:iterate type="lt">
                                    <p:tmPct val="10000"/>
                                  </p:iterate>
                                  <p:childTnLst>
                                    <p:set>
                                      <p:cBhvr>
                                        <p:cTn id="28" dur="1" fill="hold">
                                          <p:stCondLst>
                                            <p:cond delay="0"/>
                                          </p:stCondLst>
                                        </p:cTn>
                                        <p:tgtEl>
                                          <p:spTgt spid="9228"/>
                                        </p:tgtEl>
                                        <p:attrNameLst>
                                          <p:attrName>style.visibility</p:attrName>
                                        </p:attrNameLst>
                                      </p:cBhvr>
                                      <p:to>
                                        <p:strVal val="visible"/>
                                      </p:to>
                                    </p:set>
                                    <p:animEffect transition="in" filter="fade">
                                      <p:cBhvr>
                                        <p:cTn id="29" dur="2000"/>
                                        <p:tgtEl>
                                          <p:spTgt spid="9228"/>
                                        </p:tgtEl>
                                      </p:cBhvr>
                                    </p:animEffect>
                                    <p:anim calcmode="lin" valueType="num">
                                      <p:cBhvr>
                                        <p:cTn id="30" dur="2000" fill="hold"/>
                                        <p:tgtEl>
                                          <p:spTgt spid="9228"/>
                                        </p:tgtEl>
                                        <p:attrNameLst>
                                          <p:attrName>ppt_w</p:attrName>
                                        </p:attrNameLst>
                                      </p:cBhvr>
                                      <p:tavLst>
                                        <p:tav tm="0" fmla="#ppt_w*sin(2.5*pi*$)">
                                          <p:val>
                                            <p:fltVal val="0"/>
                                          </p:val>
                                        </p:tav>
                                        <p:tav tm="100000">
                                          <p:val>
                                            <p:fltVal val="1"/>
                                          </p:val>
                                        </p:tav>
                                      </p:tavLst>
                                    </p:anim>
                                    <p:anim calcmode="lin" valueType="num">
                                      <p:cBhvr>
                                        <p:cTn id="31" dur="2000" fill="hold"/>
                                        <p:tgtEl>
                                          <p:spTgt spid="9228"/>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9226"/>
                                        </p:tgtEl>
                                        <p:attrNameLst>
                                          <p:attrName>style.visibility</p:attrName>
                                        </p:attrNameLst>
                                      </p:cBhvr>
                                      <p:to>
                                        <p:strVal val="visible"/>
                                      </p:to>
                                    </p:set>
                                    <p:anim by="(-#ppt_w*2)" calcmode="lin" valueType="num">
                                      <p:cBhvr rctx="PPT">
                                        <p:cTn id="36" dur="250" autoRev="1" fill="hold">
                                          <p:stCondLst>
                                            <p:cond delay="0"/>
                                          </p:stCondLst>
                                        </p:cTn>
                                        <p:tgtEl>
                                          <p:spTgt spid="9226"/>
                                        </p:tgtEl>
                                        <p:attrNameLst>
                                          <p:attrName>ppt_w</p:attrName>
                                        </p:attrNameLst>
                                      </p:cBhvr>
                                    </p:anim>
                                    <p:anim by="(#ppt_w*0.50)" calcmode="lin" valueType="num">
                                      <p:cBhvr>
                                        <p:cTn id="37" dur="250" decel="50000" autoRev="1" fill="hold">
                                          <p:stCondLst>
                                            <p:cond delay="0"/>
                                          </p:stCondLst>
                                        </p:cTn>
                                        <p:tgtEl>
                                          <p:spTgt spid="9226"/>
                                        </p:tgtEl>
                                        <p:attrNameLst>
                                          <p:attrName>ppt_x</p:attrName>
                                        </p:attrNameLst>
                                      </p:cBhvr>
                                    </p:anim>
                                    <p:anim from="(-#ppt_h/2)" to="(#ppt_y)" calcmode="lin" valueType="num">
                                      <p:cBhvr>
                                        <p:cTn id="38" dur="500" fill="hold">
                                          <p:stCondLst>
                                            <p:cond delay="0"/>
                                          </p:stCondLst>
                                        </p:cTn>
                                        <p:tgtEl>
                                          <p:spTgt spid="9226"/>
                                        </p:tgtEl>
                                        <p:attrNameLst>
                                          <p:attrName>ppt_y</p:attrName>
                                        </p:attrNameLst>
                                      </p:cBhvr>
                                    </p:anim>
                                    <p:animRot by="21600000">
                                      <p:cBhvr>
                                        <p:cTn id="39" dur="500" fill="hold">
                                          <p:stCondLst>
                                            <p:cond delay="0"/>
                                          </p:stCondLst>
                                        </p:cTn>
                                        <p:tgtEl>
                                          <p:spTgt spid="9226"/>
                                        </p:tgtEl>
                                        <p:attrNameLst>
                                          <p:attrName>r</p:attrName>
                                        </p:attrNameLst>
                                      </p:cBhvr>
                                    </p:animRot>
                                  </p:childTnLst>
                                </p:cTn>
                              </p:par>
                            </p:childTnLst>
                          </p:cTn>
                        </p:par>
                      </p:childTnLst>
                    </p:cTn>
                  </p:par>
                  <p:par>
                    <p:cTn id="40" fill="hold" nodeType="clickPar">
                      <p:stCondLst>
                        <p:cond delay="indefinite"/>
                      </p:stCondLst>
                      <p:childTnLst>
                        <p:par>
                          <p:cTn id="41" fill="hold" nodeType="withGroup">
                            <p:stCondLst>
                              <p:cond delay="0"/>
                            </p:stCondLst>
                            <p:childTnLst>
                              <p:par>
                                <p:cTn id="42" presetID="39" presetClass="entr" presetSubtype="0" accel="100000" fill="hold" grpId="0" nodeType="clickEffect">
                                  <p:stCondLst>
                                    <p:cond delay="0"/>
                                  </p:stCondLst>
                                  <p:childTnLst>
                                    <p:set>
                                      <p:cBhvr>
                                        <p:cTn id="43" dur="1" fill="hold">
                                          <p:stCondLst>
                                            <p:cond delay="0"/>
                                          </p:stCondLst>
                                        </p:cTn>
                                        <p:tgtEl>
                                          <p:spTgt spid="9221"/>
                                        </p:tgtEl>
                                        <p:attrNameLst>
                                          <p:attrName>style.visibility</p:attrName>
                                        </p:attrNameLst>
                                      </p:cBhvr>
                                      <p:to>
                                        <p:strVal val="visible"/>
                                      </p:to>
                                    </p:set>
                                    <p:anim calcmode="lin" valueType="num">
                                      <p:cBhvr>
                                        <p:cTn id="44" dur="500" fill="hold"/>
                                        <p:tgtEl>
                                          <p:spTgt spid="9221"/>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9221"/>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9221"/>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92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3" grpId="0" animBg="1"/>
      <p:bldP spid="9226" grpId="0" animBg="1"/>
      <p:bldP spid="9228" grpId="0" animBg="1"/>
      <p:bldP spid="9231" grpId="0" animBg="1"/>
      <p:bldP spid="9232" grpId="0" animBg="1"/>
      <p:bldP spid="9233" grpId="0" animBg="1"/>
      <p:bldP spid="92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4"/>
          <p:cNvSpPr txBox="1">
            <a:spLocks noChangeArrowheads="1"/>
          </p:cNvSpPr>
          <p:nvPr/>
        </p:nvSpPr>
        <p:spPr bwMode="auto">
          <a:xfrm>
            <a:off x="0" y="0"/>
            <a:ext cx="9144000" cy="519113"/>
          </a:xfrm>
          <a:prstGeom prst="rect">
            <a:avLst/>
          </a:prstGeom>
          <a:noFill/>
          <a:ln w="9525">
            <a:noFill/>
            <a:miter lim="800000"/>
            <a:headEnd/>
            <a:tailEnd/>
          </a:ln>
        </p:spPr>
        <p:txBody>
          <a:bodyPr>
            <a:spAutoFit/>
          </a:bodyPr>
          <a:lstStyle/>
          <a:p>
            <a:pPr algn="ctr">
              <a:spcBef>
                <a:spcPct val="50000"/>
              </a:spcBef>
            </a:pPr>
            <a:r>
              <a:rPr lang="en-US" sz="2800" u="sng">
                <a:latin typeface="Franklin Gothic Demi" pitchFamily="34" charset="0"/>
              </a:rPr>
              <a:t>Ellis Island</a:t>
            </a:r>
          </a:p>
        </p:txBody>
      </p:sp>
      <p:pic>
        <p:nvPicPr>
          <p:cNvPr id="26626" name="Picture 7"/>
          <p:cNvPicPr>
            <a:picLocks noChangeAspect="1" noChangeArrowheads="1"/>
          </p:cNvPicPr>
          <p:nvPr/>
        </p:nvPicPr>
        <p:blipFill>
          <a:blip r:embed="rId2"/>
          <a:srcRect/>
          <a:stretch>
            <a:fillRect/>
          </a:stretch>
        </p:blipFill>
        <p:spPr bwMode="auto">
          <a:xfrm>
            <a:off x="0" y="685800"/>
            <a:ext cx="9140825" cy="3986213"/>
          </a:xfrm>
          <a:prstGeom prst="rect">
            <a:avLst/>
          </a:prstGeom>
          <a:noFill/>
          <a:ln w="9525">
            <a:noFill/>
            <a:miter lim="800000"/>
            <a:headEnd/>
            <a:tailEnd/>
          </a:ln>
        </p:spPr>
      </p:pic>
      <p:sp>
        <p:nvSpPr>
          <p:cNvPr id="15368" name="Text Box 8"/>
          <p:cNvSpPr txBox="1">
            <a:spLocks noChangeArrowheads="1"/>
          </p:cNvSpPr>
          <p:nvPr/>
        </p:nvSpPr>
        <p:spPr bwMode="auto">
          <a:xfrm>
            <a:off x="0" y="4876800"/>
            <a:ext cx="9144000" cy="946150"/>
          </a:xfrm>
          <a:prstGeom prst="rect">
            <a:avLst/>
          </a:prstGeom>
          <a:noFill/>
          <a:ln w="9525">
            <a:noFill/>
            <a:miter lim="800000"/>
            <a:headEnd/>
            <a:tailEnd/>
          </a:ln>
        </p:spPr>
        <p:txBody>
          <a:bodyPr>
            <a:spAutoFit/>
          </a:bodyPr>
          <a:lstStyle/>
          <a:p>
            <a:pPr>
              <a:spcBef>
                <a:spcPct val="50000"/>
              </a:spcBef>
              <a:buFontTx/>
              <a:buChar char="•"/>
            </a:pPr>
            <a:r>
              <a:rPr lang="en-US" sz="2800">
                <a:latin typeface="Times New Roman" pitchFamily="18" charset="0"/>
              </a:rPr>
              <a:t> From 1892 – 1924, approximately </a:t>
            </a:r>
            <a:r>
              <a:rPr lang="en-US" sz="2800" b="1" i="1">
                <a:latin typeface="Times New Roman" pitchFamily="18" charset="0"/>
              </a:rPr>
              <a:t>22 million</a:t>
            </a:r>
            <a:r>
              <a:rPr lang="en-US" sz="2800">
                <a:latin typeface="Times New Roman" pitchFamily="18" charset="0"/>
              </a:rPr>
              <a:t> immigrants entered the United States through </a:t>
            </a:r>
            <a:r>
              <a:rPr lang="en-US" sz="2800" b="1" i="1">
                <a:latin typeface="Times New Roman" pitchFamily="18" charset="0"/>
              </a:rPr>
              <a:t>Ellis Island</a:t>
            </a:r>
            <a:r>
              <a:rPr lang="en-US" sz="2800">
                <a:latin typeface="Times New Roman" pitchFamily="18" charset="0"/>
              </a:rPr>
              <a:t>, NY</a:t>
            </a:r>
          </a:p>
        </p:txBody>
      </p:sp>
      <p:sp>
        <p:nvSpPr>
          <p:cNvPr id="7" name="Rectangle 6"/>
          <p:cNvSpPr>
            <a:spLocks noChangeArrowheads="1"/>
          </p:cNvSpPr>
          <p:nvPr/>
        </p:nvSpPr>
        <p:spPr bwMode="auto">
          <a:xfrm>
            <a:off x="0" y="6172200"/>
            <a:ext cx="9144000" cy="523875"/>
          </a:xfrm>
          <a:prstGeom prst="rect">
            <a:avLst/>
          </a:prstGeom>
          <a:noFill/>
          <a:ln w="9525">
            <a:noFill/>
            <a:miter lim="800000"/>
            <a:headEnd/>
            <a:tailEnd/>
          </a:ln>
        </p:spPr>
        <p:txBody>
          <a:bodyPr>
            <a:spAutoFit/>
          </a:bodyPr>
          <a:lstStyle/>
          <a:p>
            <a:pPr algn="ctr"/>
            <a:r>
              <a:rPr lang="en-US" sz="2800" b="1" i="1">
                <a:latin typeface="Times New Roman" pitchFamily="18" charset="0"/>
                <a:cs typeface="Times New Roman" pitchFamily="18" charset="0"/>
                <a:hlinkClick r:id="rId3"/>
              </a:rPr>
              <a:t>Entering Ellis Island, 1906 (2:14)</a:t>
            </a:r>
            <a:endParaRPr lang="en-US" sz="2800" b="1" i="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box(in)">
                                      <p:cBhvr>
                                        <p:cTn id="7" dur="500"/>
                                        <p:tgtEl>
                                          <p:spTgt spid="1536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5"/>
          <p:cNvSpPr txBox="1">
            <a:spLocks noChangeArrowheads="1"/>
          </p:cNvSpPr>
          <p:nvPr/>
        </p:nvSpPr>
        <p:spPr bwMode="auto">
          <a:xfrm>
            <a:off x="0" y="0"/>
            <a:ext cx="9144000" cy="519113"/>
          </a:xfrm>
          <a:prstGeom prst="rect">
            <a:avLst/>
          </a:prstGeom>
          <a:noFill/>
          <a:ln w="9525">
            <a:noFill/>
            <a:miter lim="800000"/>
            <a:headEnd/>
            <a:tailEnd/>
          </a:ln>
        </p:spPr>
        <p:txBody>
          <a:bodyPr>
            <a:spAutoFit/>
          </a:bodyPr>
          <a:lstStyle/>
          <a:p>
            <a:pPr algn="ctr">
              <a:spcBef>
                <a:spcPct val="50000"/>
              </a:spcBef>
            </a:pPr>
            <a:r>
              <a:rPr lang="en-US" sz="2800" u="sng">
                <a:latin typeface="Franklin Gothic Demi" pitchFamily="34" charset="0"/>
              </a:rPr>
              <a:t>Angel Island</a:t>
            </a:r>
          </a:p>
        </p:txBody>
      </p:sp>
      <p:sp>
        <p:nvSpPr>
          <p:cNvPr id="27655" name="Text Box 7"/>
          <p:cNvSpPr txBox="1">
            <a:spLocks noChangeArrowheads="1"/>
          </p:cNvSpPr>
          <p:nvPr/>
        </p:nvSpPr>
        <p:spPr bwMode="auto">
          <a:xfrm>
            <a:off x="0" y="5484813"/>
            <a:ext cx="9144000" cy="1373187"/>
          </a:xfrm>
          <a:prstGeom prst="rect">
            <a:avLst/>
          </a:prstGeom>
          <a:noFill/>
          <a:ln w="9525">
            <a:noFill/>
            <a:miter lim="800000"/>
            <a:headEnd/>
            <a:tailEnd/>
          </a:ln>
        </p:spPr>
        <p:txBody>
          <a:bodyPr>
            <a:spAutoFit/>
          </a:bodyPr>
          <a:lstStyle/>
          <a:p>
            <a:pPr>
              <a:buFontTx/>
              <a:buChar char="•"/>
            </a:pPr>
            <a:r>
              <a:rPr lang="en-US" sz="2800">
                <a:latin typeface="Times New Roman" pitchFamily="18" charset="0"/>
              </a:rPr>
              <a:t> From 1910 to 1940, thousands of </a:t>
            </a:r>
            <a:r>
              <a:rPr lang="en-US" sz="2800" b="1" i="1">
                <a:latin typeface="Times New Roman" pitchFamily="18" charset="0"/>
              </a:rPr>
              <a:t>immigrants</a:t>
            </a:r>
            <a:r>
              <a:rPr lang="en-US" sz="2800">
                <a:latin typeface="Times New Roman" pitchFamily="18" charset="0"/>
              </a:rPr>
              <a:t>, many of whom were </a:t>
            </a:r>
            <a:r>
              <a:rPr lang="en-US" sz="2800" b="1" i="1">
                <a:latin typeface="Times New Roman" pitchFamily="18" charset="0"/>
              </a:rPr>
              <a:t>Asian</a:t>
            </a:r>
            <a:r>
              <a:rPr lang="en-US" sz="2800">
                <a:latin typeface="Times New Roman" pitchFamily="18" charset="0"/>
              </a:rPr>
              <a:t>, entered the United States through </a:t>
            </a:r>
            <a:r>
              <a:rPr lang="en-US" sz="2800" b="1" i="1">
                <a:latin typeface="Times New Roman" pitchFamily="18" charset="0"/>
              </a:rPr>
              <a:t>Angel Island</a:t>
            </a:r>
            <a:r>
              <a:rPr lang="en-US" sz="2800">
                <a:latin typeface="Times New Roman" pitchFamily="18" charset="0"/>
              </a:rPr>
              <a:t>, CA.</a:t>
            </a:r>
          </a:p>
        </p:txBody>
      </p:sp>
      <p:pic>
        <p:nvPicPr>
          <p:cNvPr id="27651" name="Picture 8"/>
          <p:cNvPicPr>
            <a:picLocks noChangeAspect="1" noChangeArrowheads="1"/>
          </p:cNvPicPr>
          <p:nvPr/>
        </p:nvPicPr>
        <p:blipFill>
          <a:blip r:embed="rId2"/>
          <a:srcRect t="4381" r="1697" b="25531"/>
          <a:stretch>
            <a:fillRect/>
          </a:stretch>
        </p:blipFill>
        <p:spPr bwMode="auto">
          <a:xfrm>
            <a:off x="3175" y="609600"/>
            <a:ext cx="9140825" cy="4876800"/>
          </a:xfrm>
          <a:prstGeom prst="rect">
            <a:avLst/>
          </a:prstGeom>
          <a:noFill/>
          <a:ln w="9525">
            <a:noFill/>
            <a:miter lim="800000"/>
            <a:headEnd/>
            <a:tailEnd/>
          </a:ln>
        </p:spPr>
      </p:pic>
      <p:sp>
        <p:nvSpPr>
          <p:cNvPr id="7" name="Rectangle 6"/>
          <p:cNvSpPr>
            <a:spLocks noChangeArrowheads="1"/>
          </p:cNvSpPr>
          <p:nvPr/>
        </p:nvSpPr>
        <p:spPr bwMode="auto">
          <a:xfrm>
            <a:off x="0" y="609600"/>
            <a:ext cx="9140825" cy="523875"/>
          </a:xfrm>
          <a:prstGeom prst="rect">
            <a:avLst/>
          </a:prstGeom>
          <a:blipFill dpi="0" rotWithShape="1">
            <a:blip r:embed="rId3"/>
            <a:srcRect/>
            <a:tile tx="0" ty="0" sx="100000" sy="100000" flip="none" algn="tl"/>
          </a:blipFill>
          <a:ln w="9525">
            <a:noFill/>
            <a:miter lim="800000"/>
            <a:headEnd/>
            <a:tailEnd/>
          </a:ln>
        </p:spPr>
        <p:txBody>
          <a:bodyPr>
            <a:spAutoFit/>
          </a:bodyPr>
          <a:lstStyle/>
          <a:p>
            <a:pPr algn="ctr"/>
            <a:r>
              <a:rPr lang="en-US" sz="2800" b="1" i="1">
                <a:latin typeface="Times New Roman" pitchFamily="18" charset="0"/>
                <a:cs typeface="Times New Roman" pitchFamily="18" charset="0"/>
                <a:hlinkClick r:id="rId4"/>
              </a:rPr>
              <a:t>US Immigration History Preserved on Angel Island (2:54)</a:t>
            </a:r>
            <a:endParaRPr lang="en-US" sz="2800" b="1" i="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box(in)">
                                      <p:cBhvr>
                                        <p:cTn id="7" dur="500"/>
                                        <p:tgtEl>
                                          <p:spTgt spid="276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p:cNvPicPr>
            <a:picLocks noChangeAspect="1" noChangeArrowheads="1"/>
          </p:cNvPicPr>
          <p:nvPr/>
        </p:nvPicPr>
        <p:blipFill>
          <a:blip r:embed="rId2"/>
          <a:srcRect b="9056"/>
          <a:stretch>
            <a:fillRect/>
          </a:stretch>
        </p:blipFill>
        <p:spPr bwMode="auto">
          <a:xfrm>
            <a:off x="0" y="0"/>
            <a:ext cx="6562725" cy="6856413"/>
          </a:xfrm>
          <a:prstGeom prst="rect">
            <a:avLst/>
          </a:prstGeom>
          <a:noFill/>
          <a:ln w="9525">
            <a:noFill/>
            <a:miter lim="800000"/>
            <a:headEnd/>
            <a:tailEnd/>
          </a:ln>
        </p:spPr>
      </p:pic>
      <p:sp>
        <p:nvSpPr>
          <p:cNvPr id="28674" name="Text Box 5"/>
          <p:cNvSpPr txBox="1">
            <a:spLocks noChangeArrowheads="1"/>
          </p:cNvSpPr>
          <p:nvPr/>
        </p:nvSpPr>
        <p:spPr bwMode="auto">
          <a:xfrm>
            <a:off x="6629400" y="4191000"/>
            <a:ext cx="2514600" cy="2654300"/>
          </a:xfrm>
          <a:prstGeom prst="rect">
            <a:avLst/>
          </a:prstGeom>
          <a:noFill/>
          <a:ln w="9525">
            <a:noFill/>
            <a:miter lim="800000"/>
            <a:headEnd/>
            <a:tailEnd/>
          </a:ln>
        </p:spPr>
        <p:txBody>
          <a:bodyPr>
            <a:spAutoFit/>
          </a:bodyPr>
          <a:lstStyle/>
          <a:p>
            <a:pPr>
              <a:spcBef>
                <a:spcPct val="50000"/>
              </a:spcBef>
            </a:pPr>
            <a:r>
              <a:rPr lang="en-US" sz="2800" i="1">
                <a:latin typeface="Times New Roman" pitchFamily="18" charset="0"/>
              </a:rPr>
              <a:t>German ship carrying immigrants to Ellis Island in steerage. (below deck)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9" name="Picture 9"/>
          <p:cNvPicPr>
            <a:picLocks noChangeAspect="1" noChangeArrowheads="1"/>
          </p:cNvPicPr>
          <p:nvPr/>
        </p:nvPicPr>
        <p:blipFill>
          <a:blip r:embed="rId2"/>
          <a:srcRect/>
          <a:stretch>
            <a:fillRect/>
          </a:stretch>
        </p:blipFill>
        <p:spPr bwMode="auto">
          <a:xfrm>
            <a:off x="7469188" y="68263"/>
            <a:ext cx="1674812" cy="6858000"/>
          </a:xfrm>
          <a:prstGeom prst="rect">
            <a:avLst/>
          </a:prstGeom>
          <a:noFill/>
          <a:ln w="9525">
            <a:noFill/>
            <a:miter lim="800000"/>
            <a:headEnd/>
            <a:tailEnd/>
          </a:ln>
        </p:spPr>
      </p:pic>
      <p:sp>
        <p:nvSpPr>
          <p:cNvPr id="38" name="Rectangle 37"/>
          <p:cNvSpPr>
            <a:spLocks noChangeArrowheads="1"/>
          </p:cNvSpPr>
          <p:nvPr/>
        </p:nvSpPr>
        <p:spPr bwMode="auto">
          <a:xfrm>
            <a:off x="7469188" y="1047750"/>
            <a:ext cx="1658937" cy="2678113"/>
          </a:xfrm>
          <a:prstGeom prst="rect">
            <a:avLst/>
          </a:prstGeom>
          <a:noFill/>
          <a:ln w="9525">
            <a:noFill/>
            <a:miter lim="800000"/>
            <a:headEnd/>
            <a:tailEnd/>
          </a:ln>
        </p:spPr>
        <p:txBody>
          <a:bodyPr>
            <a:spAutoFit/>
          </a:bodyPr>
          <a:lstStyle/>
          <a:p>
            <a:r>
              <a:rPr lang="en-US" sz="2400" b="1" i="1">
                <a:latin typeface="Times New Roman" pitchFamily="18" charset="0"/>
                <a:cs typeface="Times New Roman" pitchFamily="18" charset="0"/>
                <a:hlinkClick r:id="rId3"/>
              </a:rPr>
              <a:t>Ellis Island: Registering as an American Citizen (2:07)</a:t>
            </a:r>
            <a:endParaRPr lang="en-US" sz="2400" b="1" i="1">
              <a:latin typeface="Times New Roman" pitchFamily="18" charset="0"/>
              <a:cs typeface="Times New Roman" pitchFamily="18" charset="0"/>
            </a:endParaRPr>
          </a:p>
        </p:txBody>
      </p:sp>
      <p:sp>
        <p:nvSpPr>
          <p:cNvPr id="28" name="Rectangle 27"/>
          <p:cNvSpPr>
            <a:spLocks noChangeArrowheads="1"/>
          </p:cNvSpPr>
          <p:nvPr/>
        </p:nvSpPr>
        <p:spPr bwMode="auto">
          <a:xfrm>
            <a:off x="5554663" y="1431925"/>
            <a:ext cx="3589337" cy="1385888"/>
          </a:xfrm>
          <a:prstGeom prst="rect">
            <a:avLst/>
          </a:prstGeom>
          <a:noFill/>
          <a:ln w="9525">
            <a:noFill/>
            <a:miter lim="800000"/>
            <a:headEnd/>
            <a:tailEnd/>
          </a:ln>
        </p:spPr>
        <p:txBody>
          <a:bodyPr>
            <a:spAutoFit/>
          </a:bodyPr>
          <a:lstStyle/>
          <a:p>
            <a:r>
              <a:rPr lang="en-US" sz="2800" b="1" i="1">
                <a:latin typeface="Times New Roman" pitchFamily="18" charset="0"/>
                <a:cs typeface="Times New Roman" pitchFamily="18" charset="0"/>
                <a:hlinkClick r:id="rId4"/>
              </a:rPr>
              <a:t>Passing the Medical Inspection at Ellis Island (1:57)</a:t>
            </a:r>
            <a:endParaRPr lang="en-US" sz="2800" b="1" i="1">
              <a:latin typeface="Times New Roman" pitchFamily="18" charset="0"/>
              <a:cs typeface="Times New Roman" pitchFamily="18" charset="0"/>
            </a:endParaRPr>
          </a:p>
        </p:txBody>
      </p:sp>
      <p:pic>
        <p:nvPicPr>
          <p:cNvPr id="20485" name="Picture 5"/>
          <p:cNvPicPr>
            <a:picLocks noChangeAspect="1" noChangeArrowheads="1"/>
          </p:cNvPicPr>
          <p:nvPr/>
        </p:nvPicPr>
        <p:blipFill>
          <a:blip r:embed="rId5"/>
          <a:srcRect/>
          <a:stretch>
            <a:fillRect/>
          </a:stretch>
        </p:blipFill>
        <p:spPr bwMode="auto">
          <a:xfrm>
            <a:off x="3908425" y="273050"/>
            <a:ext cx="1646238" cy="6584950"/>
          </a:xfrm>
          <a:prstGeom prst="rect">
            <a:avLst/>
          </a:prstGeom>
          <a:noFill/>
          <a:ln w="9525">
            <a:noFill/>
            <a:miter lim="800000"/>
            <a:headEnd/>
            <a:tailEnd/>
          </a:ln>
        </p:spPr>
      </p:pic>
      <p:pic>
        <p:nvPicPr>
          <p:cNvPr id="13" name="Picture 2"/>
          <p:cNvPicPr>
            <a:picLocks noChangeAspect="1" noChangeArrowheads="1"/>
          </p:cNvPicPr>
          <p:nvPr/>
        </p:nvPicPr>
        <p:blipFill>
          <a:blip r:embed="rId6"/>
          <a:srcRect l="22354" t="5936" r="58069" b="4128"/>
          <a:stretch>
            <a:fillRect/>
          </a:stretch>
        </p:blipFill>
        <p:spPr bwMode="auto">
          <a:xfrm>
            <a:off x="2297113" y="403225"/>
            <a:ext cx="1611312" cy="6454775"/>
          </a:xfrm>
          <a:prstGeom prst="rect">
            <a:avLst/>
          </a:prstGeom>
          <a:noFill/>
          <a:ln w="9525">
            <a:noFill/>
            <a:miter lim="800000"/>
            <a:headEnd/>
            <a:tailEnd/>
          </a:ln>
        </p:spPr>
      </p:pic>
      <p:pic>
        <p:nvPicPr>
          <p:cNvPr id="18" name="Picture 2">
            <a:hlinkClick r:id="rId7"/>
          </p:cNvPr>
          <p:cNvPicPr>
            <a:picLocks noChangeAspect="1" noChangeArrowheads="1"/>
          </p:cNvPicPr>
          <p:nvPr/>
        </p:nvPicPr>
        <p:blipFill>
          <a:blip r:embed="rId6"/>
          <a:srcRect l="18916" t="43217" r="58333" b="4128"/>
          <a:stretch>
            <a:fillRect/>
          </a:stretch>
        </p:blipFill>
        <p:spPr bwMode="auto">
          <a:xfrm>
            <a:off x="2035175" y="2481263"/>
            <a:ext cx="1873250" cy="3767137"/>
          </a:xfrm>
          <a:prstGeom prst="rect">
            <a:avLst/>
          </a:prstGeom>
          <a:noFill/>
          <a:ln w="9525">
            <a:noFill/>
            <a:miter lim="800000"/>
            <a:headEnd/>
            <a:tailEnd/>
          </a:ln>
        </p:spPr>
      </p:pic>
      <p:sp>
        <p:nvSpPr>
          <p:cNvPr id="19" name="TextBox 18"/>
          <p:cNvSpPr txBox="1">
            <a:spLocks noChangeArrowheads="1"/>
          </p:cNvSpPr>
          <p:nvPr/>
        </p:nvSpPr>
        <p:spPr bwMode="auto">
          <a:xfrm>
            <a:off x="2297113" y="2481263"/>
            <a:ext cx="1360487" cy="2308225"/>
          </a:xfrm>
          <a:prstGeom prst="rect">
            <a:avLst/>
          </a:prstGeom>
          <a:noFill/>
          <a:ln w="9525">
            <a:noFill/>
            <a:miter lim="800000"/>
            <a:headEnd/>
            <a:tailEnd/>
          </a:ln>
        </p:spPr>
        <p:txBody>
          <a:bodyPr>
            <a:spAutoFit/>
          </a:bodyPr>
          <a:lstStyle/>
          <a:p>
            <a:r>
              <a:rPr lang="en-US"/>
              <a:t>Officers directed immigrants from the ferries and into the main building. </a:t>
            </a:r>
          </a:p>
        </p:txBody>
      </p:sp>
      <p:pic>
        <p:nvPicPr>
          <p:cNvPr id="29704" name="Picture 2"/>
          <p:cNvPicPr>
            <a:picLocks noChangeAspect="1" noChangeArrowheads="1"/>
          </p:cNvPicPr>
          <p:nvPr/>
        </p:nvPicPr>
        <p:blipFill>
          <a:blip r:embed="rId6"/>
          <a:srcRect l="-2" r="-2" b="94370"/>
          <a:stretch>
            <a:fillRect/>
          </a:stretch>
        </p:blipFill>
        <p:spPr bwMode="auto">
          <a:xfrm>
            <a:off x="446088" y="0"/>
            <a:ext cx="8229600" cy="403225"/>
          </a:xfrm>
          <a:prstGeom prst="rect">
            <a:avLst/>
          </a:prstGeom>
          <a:noFill/>
          <a:ln w="9525">
            <a:noFill/>
            <a:miter lim="800000"/>
            <a:headEnd/>
            <a:tailEnd/>
          </a:ln>
        </p:spPr>
      </p:pic>
      <p:sp>
        <p:nvSpPr>
          <p:cNvPr id="5" name="Rectangle 4"/>
          <p:cNvSpPr>
            <a:spLocks noChangeArrowheads="1"/>
          </p:cNvSpPr>
          <p:nvPr/>
        </p:nvSpPr>
        <p:spPr bwMode="auto">
          <a:xfrm>
            <a:off x="3908425" y="1863725"/>
            <a:ext cx="4391025" cy="522288"/>
          </a:xfrm>
          <a:prstGeom prst="rect">
            <a:avLst/>
          </a:prstGeom>
          <a:noFill/>
          <a:ln w="9525">
            <a:noFill/>
            <a:miter lim="800000"/>
            <a:headEnd/>
            <a:tailEnd/>
          </a:ln>
        </p:spPr>
        <p:txBody>
          <a:bodyPr wrap="none">
            <a:spAutoFit/>
          </a:bodyPr>
          <a:lstStyle/>
          <a:p>
            <a:r>
              <a:rPr lang="en-US" sz="2800" b="1" i="1">
                <a:latin typeface="Times New Roman" pitchFamily="18" charset="0"/>
                <a:cs typeface="Times New Roman" pitchFamily="18" charset="0"/>
                <a:hlinkClick r:id="rId8"/>
              </a:rPr>
              <a:t>Arrival at Ellis Island (3:53)</a:t>
            </a:r>
            <a:endParaRPr lang="en-US" sz="2800" b="1" i="1">
              <a:latin typeface="Times New Roman" pitchFamily="18" charset="0"/>
              <a:cs typeface="Times New Roman" pitchFamily="18" charset="0"/>
            </a:endParaRPr>
          </a:p>
        </p:txBody>
      </p:sp>
      <p:pic>
        <p:nvPicPr>
          <p:cNvPr id="29706" name="Picture 2"/>
          <p:cNvPicPr>
            <a:picLocks noChangeAspect="1" noChangeArrowheads="1"/>
          </p:cNvPicPr>
          <p:nvPr/>
        </p:nvPicPr>
        <p:blipFill>
          <a:blip r:embed="rId6"/>
          <a:srcRect t="5934" r="77513" b="4129"/>
          <a:stretch>
            <a:fillRect/>
          </a:stretch>
        </p:blipFill>
        <p:spPr bwMode="auto">
          <a:xfrm>
            <a:off x="446088" y="403225"/>
            <a:ext cx="1851025" cy="6454775"/>
          </a:xfrm>
          <a:prstGeom prst="rect">
            <a:avLst/>
          </a:prstGeom>
          <a:noFill/>
          <a:ln w="9525">
            <a:noFill/>
            <a:miter lim="800000"/>
            <a:headEnd/>
            <a:tailEnd/>
          </a:ln>
        </p:spPr>
      </p:pic>
      <p:pic>
        <p:nvPicPr>
          <p:cNvPr id="29707" name="Picture 2">
            <a:hlinkClick r:id="rId7"/>
          </p:cNvPr>
          <p:cNvPicPr>
            <a:picLocks noChangeAspect="1" noChangeArrowheads="1"/>
          </p:cNvPicPr>
          <p:nvPr/>
        </p:nvPicPr>
        <p:blipFill>
          <a:blip r:embed="rId6"/>
          <a:srcRect l="3571" t="43117" r="73943" b="4979"/>
          <a:stretch>
            <a:fillRect/>
          </a:stretch>
        </p:blipFill>
        <p:spPr bwMode="auto">
          <a:xfrm>
            <a:off x="446088" y="2481263"/>
            <a:ext cx="1851025" cy="3713162"/>
          </a:xfrm>
          <a:prstGeom prst="rect">
            <a:avLst/>
          </a:prstGeom>
          <a:noFill/>
          <a:ln w="9525">
            <a:noFill/>
            <a:miter lim="800000"/>
            <a:headEnd/>
            <a:tailEnd/>
          </a:ln>
        </p:spPr>
      </p:pic>
      <p:pic>
        <p:nvPicPr>
          <p:cNvPr id="26" name="Picture 2">
            <a:hlinkClick r:id="rId7"/>
          </p:cNvPr>
          <p:cNvPicPr>
            <a:picLocks noChangeAspect="1" noChangeArrowheads="1"/>
          </p:cNvPicPr>
          <p:nvPr/>
        </p:nvPicPr>
        <p:blipFill>
          <a:blip r:embed="rId6"/>
          <a:srcRect l="18916" t="43217" r="58333" b="4128"/>
          <a:stretch>
            <a:fillRect/>
          </a:stretch>
        </p:blipFill>
        <p:spPr bwMode="auto">
          <a:xfrm>
            <a:off x="3657600" y="2498725"/>
            <a:ext cx="1871663" cy="4359275"/>
          </a:xfrm>
          <a:prstGeom prst="rect">
            <a:avLst/>
          </a:prstGeom>
          <a:noFill/>
          <a:ln w="9525">
            <a:noFill/>
            <a:miter lim="800000"/>
            <a:headEnd/>
            <a:tailEnd/>
          </a:ln>
        </p:spPr>
      </p:pic>
      <p:sp>
        <p:nvSpPr>
          <p:cNvPr id="29709" name="TextBox 11"/>
          <p:cNvSpPr txBox="1">
            <a:spLocks noChangeArrowheads="1"/>
          </p:cNvSpPr>
          <p:nvPr/>
        </p:nvSpPr>
        <p:spPr bwMode="auto">
          <a:xfrm>
            <a:off x="446088" y="2481263"/>
            <a:ext cx="1611312" cy="3970337"/>
          </a:xfrm>
          <a:prstGeom prst="rect">
            <a:avLst/>
          </a:prstGeom>
          <a:noFill/>
          <a:ln w="9525">
            <a:noFill/>
            <a:miter lim="800000"/>
            <a:headEnd/>
            <a:tailEnd/>
          </a:ln>
        </p:spPr>
        <p:txBody>
          <a:bodyPr>
            <a:spAutoFit/>
          </a:bodyPr>
          <a:lstStyle/>
          <a:p>
            <a:r>
              <a:rPr lang="en-US"/>
              <a:t>First and second class passengers were examined aboard steamship. Steerage passengers were ferried to Ellis Island for medical and legal inspection. </a:t>
            </a:r>
          </a:p>
        </p:txBody>
      </p:sp>
      <p:pic>
        <p:nvPicPr>
          <p:cNvPr id="29710" name="Picture 2"/>
          <p:cNvPicPr>
            <a:picLocks noChangeAspect="1" noChangeArrowheads="1"/>
          </p:cNvPicPr>
          <p:nvPr/>
        </p:nvPicPr>
        <p:blipFill>
          <a:blip r:embed="rId9"/>
          <a:srcRect l="58333" t="4128" r="18916" b="43217"/>
          <a:stretch>
            <a:fillRect/>
          </a:stretch>
        </p:blipFill>
        <p:spPr bwMode="auto">
          <a:xfrm>
            <a:off x="-22225" y="0"/>
            <a:ext cx="468313" cy="6858000"/>
          </a:xfrm>
          <a:prstGeom prst="rect">
            <a:avLst/>
          </a:prstGeom>
          <a:noFill/>
          <a:ln w="9525">
            <a:noFill/>
            <a:miter lim="800000"/>
            <a:headEnd/>
            <a:tailEnd/>
          </a:ln>
        </p:spPr>
      </p:pic>
      <p:sp>
        <p:nvSpPr>
          <p:cNvPr id="27" name="TextBox 26"/>
          <p:cNvSpPr txBox="1">
            <a:spLocks noChangeArrowheads="1"/>
          </p:cNvSpPr>
          <p:nvPr/>
        </p:nvSpPr>
        <p:spPr bwMode="auto">
          <a:xfrm>
            <a:off x="3635375" y="2498725"/>
            <a:ext cx="1893888" cy="4246563"/>
          </a:xfrm>
          <a:prstGeom prst="rect">
            <a:avLst/>
          </a:prstGeom>
          <a:noFill/>
          <a:ln w="9525">
            <a:noFill/>
            <a:miter lim="800000"/>
            <a:headEnd/>
            <a:tailEnd/>
          </a:ln>
        </p:spPr>
        <p:txBody>
          <a:bodyPr>
            <a:spAutoFit/>
          </a:bodyPr>
          <a:lstStyle/>
          <a:p>
            <a:r>
              <a:rPr lang="en-US"/>
              <a:t>Doctors scanned the moving line of immigrants, looking for signs of illness. The healthy were allowed to pass.</a:t>
            </a:r>
          </a:p>
          <a:p>
            <a:r>
              <a:rPr lang="en-US"/>
              <a:t>Those who appeared ill were marked with chalk and sent for further medical examination.</a:t>
            </a:r>
          </a:p>
        </p:txBody>
      </p:sp>
      <p:pic>
        <p:nvPicPr>
          <p:cNvPr id="20487" name="Picture 7"/>
          <p:cNvPicPr>
            <a:picLocks noChangeAspect="1" noChangeArrowheads="1"/>
          </p:cNvPicPr>
          <p:nvPr/>
        </p:nvPicPr>
        <p:blipFill>
          <a:blip r:embed="rId10"/>
          <a:srcRect b="58989"/>
          <a:stretch>
            <a:fillRect/>
          </a:stretch>
        </p:blipFill>
        <p:spPr bwMode="auto">
          <a:xfrm>
            <a:off x="3870325" y="609600"/>
            <a:ext cx="1646238" cy="1871663"/>
          </a:xfrm>
          <a:prstGeom prst="rect">
            <a:avLst/>
          </a:prstGeom>
          <a:noFill/>
          <a:ln w="9525">
            <a:noFill/>
            <a:miter lim="800000"/>
            <a:headEnd/>
            <a:tailEnd/>
          </a:ln>
        </p:spPr>
      </p:pic>
      <p:sp>
        <p:nvSpPr>
          <p:cNvPr id="32" name="TextBox 31"/>
          <p:cNvSpPr txBox="1">
            <a:spLocks noChangeArrowheads="1"/>
          </p:cNvSpPr>
          <p:nvPr/>
        </p:nvSpPr>
        <p:spPr bwMode="auto">
          <a:xfrm>
            <a:off x="3690938" y="2386013"/>
            <a:ext cx="1893887" cy="4540250"/>
          </a:xfrm>
          <a:prstGeom prst="rect">
            <a:avLst/>
          </a:prstGeom>
          <a:noFill/>
          <a:ln w="9525">
            <a:noFill/>
            <a:miter lim="800000"/>
            <a:headEnd/>
            <a:tailEnd/>
          </a:ln>
        </p:spPr>
        <p:txBody>
          <a:bodyPr>
            <a:spAutoFit/>
          </a:bodyPr>
          <a:lstStyle/>
          <a:p>
            <a:r>
              <a:rPr lang="en-US" sz="1700"/>
              <a:t>Doctors gave immigrants a more thorough check up which could include a brief overall physical or mental examination. Some were given a clean bill of health and returned to the inspection line. Others had to be sent to the hospital.</a:t>
            </a:r>
          </a:p>
        </p:txBody>
      </p:sp>
      <p:pic>
        <p:nvPicPr>
          <p:cNvPr id="29714" name="Picture 2"/>
          <p:cNvPicPr>
            <a:picLocks noChangeAspect="1" noChangeArrowheads="1"/>
          </p:cNvPicPr>
          <p:nvPr/>
        </p:nvPicPr>
        <p:blipFill>
          <a:blip r:embed="rId6"/>
          <a:srcRect l="61905" r="-2" b="96500"/>
          <a:stretch>
            <a:fillRect/>
          </a:stretch>
        </p:blipFill>
        <p:spPr bwMode="auto">
          <a:xfrm>
            <a:off x="6008688" y="0"/>
            <a:ext cx="3135312" cy="403225"/>
          </a:xfrm>
          <a:prstGeom prst="rect">
            <a:avLst/>
          </a:prstGeom>
          <a:noFill/>
          <a:ln w="9525">
            <a:noFill/>
            <a:miter lim="800000"/>
            <a:headEnd/>
            <a:tailEnd/>
          </a:ln>
        </p:spPr>
      </p:pic>
      <p:pic>
        <p:nvPicPr>
          <p:cNvPr id="20488" name="Picture 8"/>
          <p:cNvPicPr>
            <a:picLocks noChangeAspect="1" noChangeArrowheads="1"/>
          </p:cNvPicPr>
          <p:nvPr/>
        </p:nvPicPr>
        <p:blipFill>
          <a:blip r:embed="rId11"/>
          <a:srcRect t="8812"/>
          <a:stretch>
            <a:fillRect/>
          </a:stretch>
        </p:blipFill>
        <p:spPr bwMode="auto">
          <a:xfrm>
            <a:off x="5516563" y="403225"/>
            <a:ext cx="1957387" cy="3813175"/>
          </a:xfrm>
          <a:prstGeom prst="rect">
            <a:avLst/>
          </a:prstGeom>
          <a:noFill/>
          <a:ln w="9525">
            <a:noFill/>
            <a:miter lim="800000"/>
            <a:headEnd/>
            <a:tailEnd/>
          </a:ln>
        </p:spPr>
      </p:pic>
      <p:pic>
        <p:nvPicPr>
          <p:cNvPr id="36" name="Picture 2"/>
          <p:cNvPicPr>
            <a:picLocks noChangeAspect="1" noChangeArrowheads="1"/>
          </p:cNvPicPr>
          <p:nvPr/>
        </p:nvPicPr>
        <p:blipFill>
          <a:blip r:embed="rId6"/>
          <a:srcRect l="18916" t="43217" r="58333" b="4128"/>
          <a:stretch>
            <a:fillRect/>
          </a:stretch>
        </p:blipFill>
        <p:spPr bwMode="auto">
          <a:xfrm>
            <a:off x="5516563" y="2522538"/>
            <a:ext cx="1957387" cy="4335462"/>
          </a:xfrm>
          <a:prstGeom prst="rect">
            <a:avLst/>
          </a:prstGeom>
          <a:noFill/>
          <a:ln w="9525">
            <a:noFill/>
            <a:miter lim="800000"/>
            <a:headEnd/>
            <a:tailEnd/>
          </a:ln>
        </p:spPr>
      </p:pic>
      <p:sp>
        <p:nvSpPr>
          <p:cNvPr id="37" name="TextBox 36"/>
          <p:cNvSpPr txBox="1">
            <a:spLocks noChangeArrowheads="1"/>
          </p:cNvSpPr>
          <p:nvPr/>
        </p:nvSpPr>
        <p:spPr bwMode="auto">
          <a:xfrm>
            <a:off x="5529263" y="2498725"/>
            <a:ext cx="1895475" cy="4278313"/>
          </a:xfrm>
          <a:prstGeom prst="rect">
            <a:avLst/>
          </a:prstGeom>
          <a:noFill/>
          <a:ln w="9525">
            <a:noFill/>
            <a:miter lim="800000"/>
            <a:headEnd/>
            <a:tailEnd/>
          </a:ln>
        </p:spPr>
        <p:txBody>
          <a:bodyPr>
            <a:spAutoFit/>
          </a:bodyPr>
          <a:lstStyle/>
          <a:p>
            <a:r>
              <a:rPr lang="en-US" sz="1700"/>
              <a:t>Inspectors asked immigrants a series of questions to determine their eligibility to land. Most passed and were admitted. Others, whose answers aroused the inspectors’ suspicions, were detained for a hearing before the Board of Special Inquiry.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3000" fill="hold"/>
                                        <p:tgtEl>
                                          <p:spTgt spid="13"/>
                                        </p:tgtEl>
                                        <p:attrNameLst>
                                          <p:attrName>ppt_x</p:attrName>
                                        </p:attrNameLst>
                                      </p:cBhvr>
                                      <p:tavLst>
                                        <p:tav tm="0">
                                          <p:val>
                                            <p:strVal val="0-#ppt_w/2"/>
                                          </p:val>
                                        </p:tav>
                                        <p:tav tm="100000">
                                          <p:val>
                                            <p:strVal val="#ppt_x"/>
                                          </p:val>
                                        </p:tav>
                                      </p:tavLst>
                                    </p:anim>
                                    <p:anim calcmode="lin" valueType="num">
                                      <p:cBhvr additive="base">
                                        <p:cTn id="8" dur="3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3000" fill="hold"/>
                                        <p:tgtEl>
                                          <p:spTgt spid="19"/>
                                        </p:tgtEl>
                                        <p:attrNameLst>
                                          <p:attrName>ppt_x</p:attrName>
                                        </p:attrNameLst>
                                      </p:cBhvr>
                                      <p:tavLst>
                                        <p:tav tm="0">
                                          <p:val>
                                            <p:strVal val="0-#ppt_w/2"/>
                                          </p:val>
                                        </p:tav>
                                        <p:tav tm="100000">
                                          <p:val>
                                            <p:strVal val="#ppt_x"/>
                                          </p:val>
                                        </p:tav>
                                      </p:tavLst>
                                    </p:anim>
                                    <p:anim calcmode="lin" valueType="num">
                                      <p:cBhvr additive="base">
                                        <p:cTn id="12" dur="3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3000" fill="hold"/>
                                        <p:tgtEl>
                                          <p:spTgt spid="18"/>
                                        </p:tgtEl>
                                        <p:attrNameLst>
                                          <p:attrName>ppt_x</p:attrName>
                                        </p:attrNameLst>
                                      </p:cBhvr>
                                      <p:tavLst>
                                        <p:tav tm="0">
                                          <p:val>
                                            <p:strVal val="0-#ppt_w/2"/>
                                          </p:val>
                                        </p:tav>
                                        <p:tav tm="100000">
                                          <p:val>
                                            <p:strVal val="#ppt_x"/>
                                          </p:val>
                                        </p:tav>
                                      </p:tavLst>
                                    </p:anim>
                                    <p:anim calcmode="lin" valueType="num">
                                      <p:cBhvr additive="base">
                                        <p:cTn id="16" dur="3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2" presetClass="entr" presetSubtype="4" fill="hold" nodeType="withEffect">
                                  <p:stCondLst>
                                    <p:cond delay="0"/>
                                  </p:stCondLst>
                                  <p:childTnLst>
                                    <p:set>
                                      <p:cBhvr>
                                        <p:cTn id="28" dur="1" fill="hold">
                                          <p:stCondLst>
                                            <p:cond delay="0"/>
                                          </p:stCondLst>
                                        </p:cTn>
                                        <p:tgtEl>
                                          <p:spTgt spid="20485"/>
                                        </p:tgtEl>
                                        <p:attrNameLst>
                                          <p:attrName>style.visibility</p:attrName>
                                        </p:attrNameLst>
                                      </p:cBhvr>
                                      <p:to>
                                        <p:strVal val="visible"/>
                                      </p:to>
                                    </p:set>
                                    <p:anim calcmode="lin" valueType="num">
                                      <p:cBhvr additive="base">
                                        <p:cTn id="29" dur="500" fill="hold"/>
                                        <p:tgtEl>
                                          <p:spTgt spid="20485"/>
                                        </p:tgtEl>
                                        <p:attrNameLst>
                                          <p:attrName>ppt_x</p:attrName>
                                        </p:attrNameLst>
                                      </p:cBhvr>
                                      <p:tavLst>
                                        <p:tav tm="0">
                                          <p:val>
                                            <p:strVal val="#ppt_x"/>
                                          </p:val>
                                        </p:tav>
                                        <p:tav tm="100000">
                                          <p:val>
                                            <p:strVal val="#ppt_x"/>
                                          </p:val>
                                        </p:tav>
                                      </p:tavLst>
                                    </p:anim>
                                    <p:anim calcmode="lin" valueType="num">
                                      <p:cBhvr additive="base">
                                        <p:cTn id="30" dur="500" fill="hold"/>
                                        <p:tgtEl>
                                          <p:spTgt spid="2048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487"/>
                                        </p:tgtEl>
                                        <p:attrNameLst>
                                          <p:attrName>style.visibility</p:attrName>
                                        </p:attrNameLst>
                                      </p:cBhvr>
                                      <p:to>
                                        <p:strVal val="visible"/>
                                      </p:to>
                                    </p:set>
                                    <p:animEffect transition="in" filter="fade">
                                      <p:cBhvr>
                                        <p:cTn id="43" dur="500"/>
                                        <p:tgtEl>
                                          <p:spTgt spid="20487"/>
                                        </p:tgtEl>
                                      </p:cBhvr>
                                    </p:animEffect>
                                  </p:childTnLst>
                                </p:cTn>
                              </p:par>
                              <p:par>
                                <p:cTn id="44" presetID="10" presetClass="exit" presetSubtype="0" fill="hold" grpId="1" nodeType="withEffect">
                                  <p:stCondLst>
                                    <p:cond delay="0"/>
                                  </p:stCondLst>
                                  <p:childTnLst>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500"/>
                            </p:stCondLst>
                            <p:childTnLst>
                              <p:par>
                                <p:cTn id="51" presetID="2" presetClass="entr" presetSubtype="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1000" fill="hold"/>
                                        <p:tgtEl>
                                          <p:spTgt spid="28"/>
                                        </p:tgtEl>
                                        <p:attrNameLst>
                                          <p:attrName>ppt_x</p:attrName>
                                        </p:attrNameLst>
                                      </p:cBhvr>
                                      <p:tavLst>
                                        <p:tav tm="0">
                                          <p:val>
                                            <p:strVal val="0-#ppt_w/2"/>
                                          </p:val>
                                        </p:tav>
                                        <p:tav tm="100000">
                                          <p:val>
                                            <p:strVal val="#ppt_x"/>
                                          </p:val>
                                        </p:tav>
                                      </p:tavLst>
                                    </p:anim>
                                    <p:anim calcmode="lin" valueType="num">
                                      <p:cBhvr additive="base">
                                        <p:cTn id="54"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28"/>
                                        </p:tgtEl>
                                      </p:cBhvr>
                                    </p:animEffect>
                                    <p:set>
                                      <p:cBhvr>
                                        <p:cTn id="59" dur="1" fill="hold">
                                          <p:stCondLst>
                                            <p:cond delay="499"/>
                                          </p:stCondLst>
                                        </p:cTn>
                                        <p:tgtEl>
                                          <p:spTgt spid="28"/>
                                        </p:tgtEl>
                                        <p:attrNameLst>
                                          <p:attrName>style.visibility</p:attrName>
                                        </p:attrNameLst>
                                      </p:cBhvr>
                                      <p:to>
                                        <p:strVal val="hidden"/>
                                      </p:to>
                                    </p:set>
                                  </p:childTnLst>
                                </p:cTn>
                              </p:par>
                              <p:par>
                                <p:cTn id="60" presetID="2" presetClass="entr" presetSubtype="4" fill="hold"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additive="base">
                                        <p:cTn id="62" dur="500" fill="hold"/>
                                        <p:tgtEl>
                                          <p:spTgt spid="36"/>
                                        </p:tgtEl>
                                        <p:attrNameLst>
                                          <p:attrName>ppt_x</p:attrName>
                                        </p:attrNameLst>
                                      </p:cBhvr>
                                      <p:tavLst>
                                        <p:tav tm="0">
                                          <p:val>
                                            <p:strVal val="#ppt_x"/>
                                          </p:val>
                                        </p:tav>
                                        <p:tav tm="100000">
                                          <p:val>
                                            <p:strVal val="#ppt_x"/>
                                          </p:val>
                                        </p:tav>
                                      </p:tavLst>
                                    </p:anim>
                                    <p:anim calcmode="lin" valueType="num">
                                      <p:cBhvr additive="base">
                                        <p:cTn id="63" dur="500" fill="hold"/>
                                        <p:tgtEl>
                                          <p:spTgt spid="36"/>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500" fill="hold"/>
                                        <p:tgtEl>
                                          <p:spTgt spid="37"/>
                                        </p:tgtEl>
                                        <p:attrNameLst>
                                          <p:attrName>ppt_x</p:attrName>
                                        </p:attrNameLst>
                                      </p:cBhvr>
                                      <p:tavLst>
                                        <p:tav tm="0">
                                          <p:val>
                                            <p:strVal val="#ppt_x"/>
                                          </p:val>
                                        </p:tav>
                                        <p:tav tm="100000">
                                          <p:val>
                                            <p:strVal val="#ppt_x"/>
                                          </p:val>
                                        </p:tav>
                                      </p:tavLst>
                                    </p:anim>
                                    <p:anim calcmode="lin" valueType="num">
                                      <p:cBhvr additive="base">
                                        <p:cTn id="67" dur="500" fill="hold"/>
                                        <p:tgtEl>
                                          <p:spTgt spid="37"/>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20488"/>
                                        </p:tgtEl>
                                        <p:attrNameLst>
                                          <p:attrName>style.visibility</p:attrName>
                                        </p:attrNameLst>
                                      </p:cBhvr>
                                      <p:to>
                                        <p:strVal val="visible"/>
                                      </p:to>
                                    </p:set>
                                    <p:anim calcmode="lin" valueType="num">
                                      <p:cBhvr additive="base">
                                        <p:cTn id="70" dur="500" fill="hold"/>
                                        <p:tgtEl>
                                          <p:spTgt spid="20488"/>
                                        </p:tgtEl>
                                        <p:attrNameLst>
                                          <p:attrName>ppt_x</p:attrName>
                                        </p:attrNameLst>
                                      </p:cBhvr>
                                      <p:tavLst>
                                        <p:tav tm="0">
                                          <p:val>
                                            <p:strVal val="#ppt_x"/>
                                          </p:val>
                                        </p:tav>
                                        <p:tav tm="100000">
                                          <p:val>
                                            <p:strVal val="#ppt_x"/>
                                          </p:val>
                                        </p:tav>
                                      </p:tavLst>
                                    </p:anim>
                                    <p:anim calcmode="lin" valueType="num">
                                      <p:cBhvr additive="base">
                                        <p:cTn id="71" dur="500" fill="hold"/>
                                        <p:tgtEl>
                                          <p:spTgt spid="20488"/>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2" presetClass="entr" presetSubtype="8"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fill="hold"/>
                                        <p:tgtEl>
                                          <p:spTgt spid="38"/>
                                        </p:tgtEl>
                                        <p:attrNameLst>
                                          <p:attrName>ppt_x</p:attrName>
                                        </p:attrNameLst>
                                      </p:cBhvr>
                                      <p:tavLst>
                                        <p:tav tm="0">
                                          <p:val>
                                            <p:strVal val="0-#ppt_w/2"/>
                                          </p:val>
                                        </p:tav>
                                        <p:tav tm="100000">
                                          <p:val>
                                            <p:strVal val="#ppt_x"/>
                                          </p:val>
                                        </p:tav>
                                      </p:tavLst>
                                    </p:anim>
                                    <p:anim calcmode="lin" valueType="num">
                                      <p:cBhvr additive="base">
                                        <p:cTn id="76"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38"/>
                                        </p:tgtEl>
                                      </p:cBhvr>
                                    </p:animEffect>
                                    <p:set>
                                      <p:cBhvr>
                                        <p:cTn id="81" dur="1" fill="hold">
                                          <p:stCondLst>
                                            <p:cond delay="499"/>
                                          </p:stCondLst>
                                        </p:cTn>
                                        <p:tgtEl>
                                          <p:spTgt spid="38"/>
                                        </p:tgtEl>
                                        <p:attrNameLst>
                                          <p:attrName>style.visibility</p:attrName>
                                        </p:attrNameLst>
                                      </p:cBhvr>
                                      <p:to>
                                        <p:strVal val="hidden"/>
                                      </p:to>
                                    </p:set>
                                  </p:childTnLst>
                                </p:cTn>
                              </p:par>
                              <p:par>
                                <p:cTn id="82" presetID="2" presetClass="entr" presetSubtype="8" fill="hold" nodeType="withEffect">
                                  <p:stCondLst>
                                    <p:cond delay="0"/>
                                  </p:stCondLst>
                                  <p:childTnLst>
                                    <p:set>
                                      <p:cBhvr>
                                        <p:cTn id="83" dur="1" fill="hold">
                                          <p:stCondLst>
                                            <p:cond delay="0"/>
                                          </p:stCondLst>
                                        </p:cTn>
                                        <p:tgtEl>
                                          <p:spTgt spid="20489"/>
                                        </p:tgtEl>
                                        <p:attrNameLst>
                                          <p:attrName>style.visibility</p:attrName>
                                        </p:attrNameLst>
                                      </p:cBhvr>
                                      <p:to>
                                        <p:strVal val="visible"/>
                                      </p:to>
                                    </p:set>
                                    <p:anim calcmode="lin" valueType="num">
                                      <p:cBhvr additive="base">
                                        <p:cTn id="84" dur="1000" fill="hold"/>
                                        <p:tgtEl>
                                          <p:spTgt spid="20489"/>
                                        </p:tgtEl>
                                        <p:attrNameLst>
                                          <p:attrName>ppt_x</p:attrName>
                                        </p:attrNameLst>
                                      </p:cBhvr>
                                      <p:tavLst>
                                        <p:tav tm="0">
                                          <p:val>
                                            <p:strVal val="0-#ppt_w/2"/>
                                          </p:val>
                                        </p:tav>
                                        <p:tav tm="100000">
                                          <p:val>
                                            <p:strVal val="#ppt_x"/>
                                          </p:val>
                                        </p:tav>
                                      </p:tavLst>
                                    </p:anim>
                                    <p:anim calcmode="lin" valueType="num">
                                      <p:cBhvr additive="base">
                                        <p:cTn id="85" dur="1000" fill="hold"/>
                                        <p:tgtEl>
                                          <p:spTgt spid="204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28" grpId="0"/>
      <p:bldP spid="28" grpId="1"/>
      <p:bldP spid="19" grpId="0"/>
      <p:bldP spid="5" grpId="0"/>
      <p:bldP spid="5" grpId="1"/>
      <p:bldP spid="27" grpId="0"/>
      <p:bldP spid="27" grpId="1"/>
      <p:bldP spid="32"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spect="1" noChangeArrowheads="1"/>
          </p:cNvPicPr>
          <p:nvPr/>
        </p:nvPicPr>
        <p:blipFill>
          <a:blip r:embed="rId2"/>
          <a:srcRect l="3300" t="5861" r="5835" b="6645"/>
          <a:stretch>
            <a:fillRect/>
          </a:stretch>
        </p:blipFill>
        <p:spPr bwMode="auto">
          <a:xfrm>
            <a:off x="381000" y="0"/>
            <a:ext cx="8305800" cy="6019800"/>
          </a:xfrm>
          <a:prstGeom prst="rect">
            <a:avLst/>
          </a:prstGeom>
          <a:noFill/>
          <a:ln w="9525">
            <a:noFill/>
            <a:miter lim="800000"/>
            <a:headEnd/>
            <a:tailEnd/>
          </a:ln>
        </p:spPr>
      </p:pic>
      <p:sp>
        <p:nvSpPr>
          <p:cNvPr id="17413" name="Text Box 5"/>
          <p:cNvSpPr txBox="1">
            <a:spLocks noChangeArrowheads="1"/>
          </p:cNvSpPr>
          <p:nvPr/>
        </p:nvSpPr>
        <p:spPr bwMode="auto">
          <a:xfrm>
            <a:off x="369888" y="6008688"/>
            <a:ext cx="8316912" cy="946150"/>
          </a:xfrm>
          <a:prstGeom prst="rect">
            <a:avLst/>
          </a:prstGeom>
          <a:noFill/>
          <a:ln w="9525">
            <a:noFill/>
            <a:miter lim="800000"/>
            <a:headEnd/>
            <a:tailEnd/>
          </a:ln>
        </p:spPr>
        <p:txBody>
          <a:bodyPr>
            <a:spAutoFit/>
          </a:bodyPr>
          <a:lstStyle/>
          <a:p>
            <a:pPr>
              <a:spcBef>
                <a:spcPct val="50000"/>
              </a:spcBef>
            </a:pPr>
            <a:r>
              <a:rPr lang="en-US" sz="2800" b="1" i="1">
                <a:latin typeface="Times New Roman" pitchFamily="18" charset="0"/>
              </a:rPr>
              <a:t>The pens at Ellis Island, main hall. These people have passed the first mental inspection. (1902-1913)</a:t>
            </a:r>
            <a:r>
              <a:rPr lang="en-US" b="1"/>
              <a:t> </a:t>
            </a:r>
          </a:p>
        </p:txBody>
      </p:sp>
      <p:pic>
        <p:nvPicPr>
          <p:cNvPr id="17414" name="Picture 6"/>
          <p:cNvPicPr>
            <a:picLocks noChangeAspect="1" noChangeArrowheads="1"/>
          </p:cNvPicPr>
          <p:nvPr/>
        </p:nvPicPr>
        <p:blipFill>
          <a:blip r:embed="rId3"/>
          <a:srcRect b="3377"/>
          <a:stretch>
            <a:fillRect/>
          </a:stretch>
        </p:blipFill>
        <p:spPr bwMode="auto">
          <a:xfrm>
            <a:off x="369888" y="3175"/>
            <a:ext cx="8302625" cy="6016625"/>
          </a:xfrm>
          <a:prstGeom prst="rect">
            <a:avLst/>
          </a:prstGeom>
          <a:noFill/>
          <a:ln w="9525">
            <a:noFill/>
            <a:miter lim="800000"/>
            <a:headEnd/>
            <a:tailEnd/>
          </a:ln>
        </p:spPr>
      </p:pic>
      <p:sp>
        <p:nvSpPr>
          <p:cNvPr id="7" name="Rectangle 2"/>
          <p:cNvSpPr>
            <a:spLocks noChangeArrowheads="1"/>
          </p:cNvSpPr>
          <p:nvPr/>
        </p:nvSpPr>
        <p:spPr bwMode="auto">
          <a:xfrm>
            <a:off x="381000" y="5937250"/>
            <a:ext cx="8305800" cy="954088"/>
          </a:xfrm>
          <a:prstGeom prst="rect">
            <a:avLst/>
          </a:prstGeom>
          <a:noFill/>
          <a:ln w="9525">
            <a:noFill/>
            <a:miter lim="800000"/>
            <a:headEnd/>
            <a:tailEnd/>
          </a:ln>
        </p:spPr>
        <p:txBody>
          <a:bodyPr anchor="ctr">
            <a:spAutoFit/>
          </a:bodyPr>
          <a:lstStyle/>
          <a:p>
            <a:r>
              <a:rPr lang="en-US" sz="2800" b="1" i="1">
                <a:latin typeface="Times New Roman" pitchFamily="18" charset="0"/>
                <a:cs typeface="Times New Roman" pitchFamily="18" charset="0"/>
                <a:hlinkClick r:id="rId4"/>
              </a:rPr>
              <a:t>Listen to short interviews on a variety of topics with immigrants that passed through Ellis Island.</a:t>
            </a:r>
            <a:endParaRPr lang="en-US" b="1" i="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fade">
                                      <p:cBhvr>
                                        <p:cTn id="7" dur="5000"/>
                                        <p:tgtEl>
                                          <p:spTgt spid="17414"/>
                                        </p:tgtEl>
                                      </p:cBhvr>
                                    </p:animEffect>
                                  </p:childTnLst>
                                </p:cTn>
                              </p:par>
                              <p:par>
                                <p:cTn id="8" presetID="10" presetClass="exit" presetSubtype="0" fill="hold" grpId="0" nodeType="withEffect">
                                  <p:stCondLst>
                                    <p:cond delay="0"/>
                                  </p:stCondLst>
                                  <p:childTnLst>
                                    <p:animEffect transition="out" filter="fade">
                                      <p:cBhvr>
                                        <p:cTn id="9" dur="500"/>
                                        <p:tgtEl>
                                          <p:spTgt spid="17413"/>
                                        </p:tgtEl>
                                      </p:cBhvr>
                                    </p:animEffect>
                                    <p:set>
                                      <p:cBhvr>
                                        <p:cTn id="10" dur="1" fill="hold">
                                          <p:stCondLst>
                                            <p:cond delay="499"/>
                                          </p:stCondLst>
                                        </p:cTn>
                                        <p:tgtEl>
                                          <p:spTgt spid="17413"/>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p:cNvPicPr>
            <a:picLocks noChangeAspect="1" noChangeArrowheads="1"/>
          </p:cNvPicPr>
          <p:nvPr/>
        </p:nvPicPr>
        <p:blipFill>
          <a:blip r:embed="rId2"/>
          <a:srcRect/>
          <a:stretch>
            <a:fillRect/>
          </a:stretch>
        </p:blipFill>
        <p:spPr bwMode="auto">
          <a:xfrm>
            <a:off x="3175" y="838200"/>
            <a:ext cx="9140825" cy="5130800"/>
          </a:xfrm>
          <a:prstGeom prst="rect">
            <a:avLst/>
          </a:prstGeom>
          <a:noFill/>
          <a:ln w="9525">
            <a:noFill/>
            <a:miter lim="800000"/>
            <a:headEnd/>
            <a:tailEnd/>
          </a:ln>
        </p:spPr>
      </p:pic>
      <p:sp>
        <p:nvSpPr>
          <p:cNvPr id="16386" name="Text Box 5"/>
          <p:cNvSpPr txBox="1">
            <a:spLocks noChangeArrowheads="1"/>
          </p:cNvSpPr>
          <p:nvPr/>
        </p:nvSpPr>
        <p:spPr bwMode="auto">
          <a:xfrm>
            <a:off x="0" y="0"/>
            <a:ext cx="9144000" cy="519113"/>
          </a:xfrm>
          <a:prstGeom prst="rect">
            <a:avLst/>
          </a:prstGeom>
          <a:noFill/>
          <a:ln w="9525">
            <a:noFill/>
            <a:miter lim="800000"/>
            <a:headEnd/>
            <a:tailEnd/>
          </a:ln>
        </p:spPr>
        <p:txBody>
          <a:bodyPr>
            <a:spAutoFit/>
          </a:bodyPr>
          <a:lstStyle/>
          <a:p>
            <a:pPr algn="ctr">
              <a:spcBef>
                <a:spcPct val="50000"/>
              </a:spcBef>
            </a:pPr>
            <a:r>
              <a:rPr lang="en-US" sz="2800" b="1">
                <a:latin typeface="Franklin Gothic Demi" pitchFamily="34" charset="0"/>
              </a:rPr>
              <a:t>Immigration: late 19</a:t>
            </a:r>
            <a:r>
              <a:rPr lang="en-US" sz="2800" b="1" baseline="30000">
                <a:latin typeface="Franklin Gothic Demi" pitchFamily="34" charset="0"/>
              </a:rPr>
              <a:t>th</a:t>
            </a:r>
            <a:r>
              <a:rPr lang="en-US" sz="2800" b="1">
                <a:latin typeface="Franklin Gothic Demi" pitchFamily="34" charset="0"/>
              </a:rPr>
              <a:t> and early 20</a:t>
            </a:r>
            <a:r>
              <a:rPr lang="en-US" sz="2800" b="1" baseline="30000">
                <a:latin typeface="Franklin Gothic Demi" pitchFamily="34" charset="0"/>
              </a:rPr>
              <a:t>th</a:t>
            </a:r>
            <a:r>
              <a:rPr lang="en-US" sz="2800" b="1">
                <a:latin typeface="Franklin Gothic Demi" pitchFamily="34" charset="0"/>
              </a:rPr>
              <a:t> centuries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Oval 2"/>
          <p:cNvSpPr>
            <a:spLocks noChangeArrowheads="1"/>
          </p:cNvSpPr>
          <p:nvPr/>
        </p:nvSpPr>
        <p:spPr bwMode="auto">
          <a:xfrm>
            <a:off x="762000" y="0"/>
            <a:ext cx="8077200" cy="1371600"/>
          </a:xfrm>
          <a:prstGeom prst="ellipse">
            <a:avLst/>
          </a:prstGeom>
          <a:solidFill>
            <a:srgbClr val="33CCCC"/>
          </a:solidFill>
          <a:ln w="9525">
            <a:solidFill>
              <a:schemeClr val="tx1"/>
            </a:solidFill>
            <a:round/>
            <a:headEnd/>
            <a:tailEnd/>
          </a:ln>
        </p:spPr>
        <p:txBody>
          <a:bodyPr wrap="none" anchor="ctr"/>
          <a:lstStyle/>
          <a:p>
            <a:endParaRPr lang="en-US"/>
          </a:p>
        </p:txBody>
      </p:sp>
      <p:sp>
        <p:nvSpPr>
          <p:cNvPr id="17410" name="Rectangle 3"/>
          <p:cNvSpPr>
            <a:spLocks noChangeArrowheads="1"/>
          </p:cNvSpPr>
          <p:nvPr/>
        </p:nvSpPr>
        <p:spPr bwMode="auto">
          <a:xfrm>
            <a:off x="1447800" y="152400"/>
            <a:ext cx="6834188" cy="946150"/>
          </a:xfrm>
          <a:prstGeom prst="rect">
            <a:avLst/>
          </a:prstGeom>
          <a:noFill/>
          <a:ln w="9525">
            <a:noFill/>
            <a:miter lim="800000"/>
            <a:headEnd/>
            <a:tailEnd/>
          </a:ln>
        </p:spPr>
        <p:txBody>
          <a:bodyPr>
            <a:spAutoFit/>
          </a:bodyPr>
          <a:lstStyle/>
          <a:p>
            <a:pPr algn="ctr"/>
            <a:r>
              <a:rPr lang="en-US" sz="2800" b="1" u="sng">
                <a:latin typeface="Arial Black" pitchFamily="34" charset="0"/>
              </a:rPr>
              <a:t>Immigration</a:t>
            </a:r>
            <a:endParaRPr lang="en-US" sz="2800" b="1">
              <a:latin typeface="Arial Black" pitchFamily="34" charset="0"/>
            </a:endParaRPr>
          </a:p>
          <a:p>
            <a:pPr algn="ctr"/>
            <a:r>
              <a:rPr lang="en-US" sz="2800" b="1">
                <a:latin typeface="Arial Black" pitchFamily="34" charset="0"/>
              </a:rPr>
              <a:t>late 19th and early 20th centuries</a:t>
            </a:r>
          </a:p>
        </p:txBody>
      </p:sp>
      <p:sp>
        <p:nvSpPr>
          <p:cNvPr id="6150" name="Oval 6"/>
          <p:cNvSpPr>
            <a:spLocks noChangeArrowheads="1"/>
          </p:cNvSpPr>
          <p:nvPr/>
        </p:nvSpPr>
        <p:spPr bwMode="auto">
          <a:xfrm>
            <a:off x="3733800" y="1828800"/>
            <a:ext cx="2057400" cy="1143000"/>
          </a:xfrm>
          <a:prstGeom prst="ellipse">
            <a:avLst/>
          </a:prstGeom>
          <a:solidFill>
            <a:srgbClr val="66FFFF"/>
          </a:solidFill>
          <a:ln w="9525">
            <a:solidFill>
              <a:schemeClr val="tx1"/>
            </a:solidFill>
            <a:round/>
            <a:headEnd/>
            <a:tailEnd/>
          </a:ln>
        </p:spPr>
        <p:txBody>
          <a:bodyPr wrap="none" anchor="ctr"/>
          <a:lstStyle/>
          <a:p>
            <a:pPr algn="ctr"/>
            <a:r>
              <a:rPr lang="en-US" sz="2800" b="1">
                <a:latin typeface="Arial Black" pitchFamily="34" charset="0"/>
              </a:rPr>
              <a:t>Push </a:t>
            </a:r>
          </a:p>
          <a:p>
            <a:pPr algn="ctr"/>
            <a:r>
              <a:rPr lang="en-US" sz="2800" b="1">
                <a:latin typeface="Arial Black" pitchFamily="34" charset="0"/>
              </a:rPr>
              <a:t>Factors</a:t>
            </a:r>
          </a:p>
        </p:txBody>
      </p:sp>
      <p:sp>
        <p:nvSpPr>
          <p:cNvPr id="6153" name="Oval 9"/>
          <p:cNvSpPr>
            <a:spLocks noChangeArrowheads="1"/>
          </p:cNvSpPr>
          <p:nvPr/>
        </p:nvSpPr>
        <p:spPr bwMode="auto">
          <a:xfrm>
            <a:off x="7543800" y="1371600"/>
            <a:ext cx="1600200" cy="2438400"/>
          </a:xfrm>
          <a:prstGeom prst="ellipse">
            <a:avLst/>
          </a:prstGeom>
          <a:solidFill>
            <a:srgbClr val="33CCCC"/>
          </a:solidFill>
          <a:ln w="9525">
            <a:solidFill>
              <a:schemeClr val="tx1"/>
            </a:solidFill>
            <a:round/>
            <a:headEnd/>
            <a:tailEnd/>
          </a:ln>
        </p:spPr>
        <p:txBody>
          <a:bodyPr wrap="none" anchor="ctr"/>
          <a:lstStyle/>
          <a:p>
            <a:pPr algn="ctr"/>
            <a:r>
              <a:rPr lang="en-US" sz="2800">
                <a:latin typeface="Times New Roman" pitchFamily="18" charset="0"/>
              </a:rPr>
              <a:t>lack of </a:t>
            </a:r>
          </a:p>
          <a:p>
            <a:pPr algn="ctr"/>
            <a:r>
              <a:rPr lang="en-US" sz="2800" b="1" i="1">
                <a:latin typeface="Times New Roman" pitchFamily="18" charset="0"/>
              </a:rPr>
              <a:t>farmland</a:t>
            </a:r>
          </a:p>
          <a:p>
            <a:pPr algn="ctr"/>
            <a:r>
              <a:rPr lang="en-US" sz="2800">
                <a:latin typeface="Times New Roman" pitchFamily="18" charset="0"/>
              </a:rPr>
              <a:t>in Europe</a:t>
            </a:r>
          </a:p>
        </p:txBody>
      </p:sp>
      <p:sp>
        <p:nvSpPr>
          <p:cNvPr id="6154" name="Line 10"/>
          <p:cNvSpPr>
            <a:spLocks noChangeShapeType="1"/>
          </p:cNvSpPr>
          <p:nvPr/>
        </p:nvSpPr>
        <p:spPr bwMode="auto">
          <a:xfrm>
            <a:off x="4724400" y="1371600"/>
            <a:ext cx="0" cy="457200"/>
          </a:xfrm>
          <a:prstGeom prst="line">
            <a:avLst/>
          </a:prstGeom>
          <a:noFill/>
          <a:ln w="57150">
            <a:solidFill>
              <a:schemeClr val="tx1"/>
            </a:solidFill>
            <a:round/>
            <a:headEnd/>
            <a:tailEnd type="triangle" w="med" len="med"/>
          </a:ln>
        </p:spPr>
        <p:txBody>
          <a:bodyPr/>
          <a:lstStyle/>
          <a:p>
            <a:endParaRPr lang="en-US"/>
          </a:p>
        </p:txBody>
      </p:sp>
      <p:sp>
        <p:nvSpPr>
          <p:cNvPr id="6155" name="Oval 11"/>
          <p:cNvSpPr>
            <a:spLocks noChangeArrowheads="1"/>
          </p:cNvSpPr>
          <p:nvPr/>
        </p:nvSpPr>
        <p:spPr bwMode="auto">
          <a:xfrm>
            <a:off x="152400" y="1905000"/>
            <a:ext cx="2362200" cy="1066800"/>
          </a:xfrm>
          <a:prstGeom prst="ellipse">
            <a:avLst/>
          </a:prstGeom>
          <a:solidFill>
            <a:srgbClr val="FF00FF"/>
          </a:solidFill>
          <a:ln w="9525">
            <a:solidFill>
              <a:schemeClr val="tx1"/>
            </a:solidFill>
            <a:round/>
            <a:headEnd/>
            <a:tailEnd/>
          </a:ln>
        </p:spPr>
        <p:txBody>
          <a:bodyPr wrap="none" anchor="ctr"/>
          <a:lstStyle/>
          <a:p>
            <a:pPr algn="ctr"/>
            <a:r>
              <a:rPr lang="en-US" sz="2800">
                <a:latin typeface="Times New Roman" pitchFamily="18" charset="0"/>
              </a:rPr>
              <a:t>fleeing</a:t>
            </a:r>
          </a:p>
          <a:p>
            <a:pPr algn="ctr"/>
            <a:r>
              <a:rPr lang="en-US" sz="2800" b="1" i="1">
                <a:latin typeface="Times New Roman" pitchFamily="18" charset="0"/>
              </a:rPr>
              <a:t>persecution</a:t>
            </a:r>
          </a:p>
        </p:txBody>
      </p:sp>
      <p:sp>
        <p:nvSpPr>
          <p:cNvPr id="6157" name="Oval 13"/>
          <p:cNvSpPr>
            <a:spLocks noChangeArrowheads="1"/>
          </p:cNvSpPr>
          <p:nvPr/>
        </p:nvSpPr>
        <p:spPr bwMode="auto">
          <a:xfrm>
            <a:off x="7086600" y="4419600"/>
            <a:ext cx="2057400" cy="914400"/>
          </a:xfrm>
          <a:prstGeom prst="ellipse">
            <a:avLst/>
          </a:prstGeom>
          <a:solidFill>
            <a:srgbClr val="6699FF"/>
          </a:solidFill>
          <a:ln w="9525">
            <a:solidFill>
              <a:schemeClr val="tx1"/>
            </a:solidFill>
            <a:round/>
            <a:headEnd/>
            <a:tailEnd/>
          </a:ln>
        </p:spPr>
        <p:txBody>
          <a:bodyPr wrap="none" anchor="ctr"/>
          <a:lstStyle/>
          <a:p>
            <a:pPr algn="ctr">
              <a:buFontTx/>
              <a:buChar char="•"/>
            </a:pPr>
            <a:r>
              <a:rPr lang="en-US" sz="2800" i="1">
                <a:latin typeface="Times New Roman" pitchFamily="18" charset="0"/>
              </a:rPr>
              <a:t> </a:t>
            </a:r>
            <a:r>
              <a:rPr lang="en-US" sz="2800" b="1" i="1">
                <a:latin typeface="Times New Roman" pitchFamily="18" charset="0"/>
              </a:rPr>
              <a:t>Irish</a:t>
            </a:r>
            <a:r>
              <a:rPr lang="en-US" sz="2800" i="1">
                <a:latin typeface="Times New Roman" pitchFamily="18" charset="0"/>
              </a:rPr>
              <a:t> </a:t>
            </a:r>
          </a:p>
          <a:p>
            <a:pPr algn="ctr">
              <a:buFontTx/>
              <a:buChar char="•"/>
            </a:pPr>
            <a:r>
              <a:rPr lang="en-US" sz="2800" i="1">
                <a:latin typeface="Times New Roman" pitchFamily="18" charset="0"/>
              </a:rPr>
              <a:t> </a:t>
            </a:r>
            <a:r>
              <a:rPr lang="en-US" sz="2800" b="1" i="1">
                <a:latin typeface="Times New Roman" pitchFamily="18" charset="0"/>
              </a:rPr>
              <a:t>Italians</a:t>
            </a:r>
          </a:p>
        </p:txBody>
      </p:sp>
      <p:sp>
        <p:nvSpPr>
          <p:cNvPr id="6159" name="Oval 15"/>
          <p:cNvSpPr>
            <a:spLocks noChangeArrowheads="1"/>
          </p:cNvSpPr>
          <p:nvPr/>
        </p:nvSpPr>
        <p:spPr bwMode="auto">
          <a:xfrm>
            <a:off x="228600" y="4572000"/>
            <a:ext cx="2362200" cy="1219200"/>
          </a:xfrm>
          <a:prstGeom prst="ellipse">
            <a:avLst/>
          </a:prstGeom>
          <a:solidFill>
            <a:srgbClr val="FF99FF"/>
          </a:solidFill>
          <a:ln w="9525">
            <a:solidFill>
              <a:schemeClr val="tx1"/>
            </a:solidFill>
            <a:round/>
            <a:headEnd/>
            <a:tailEnd/>
          </a:ln>
        </p:spPr>
        <p:txBody>
          <a:bodyPr wrap="none" anchor="ctr"/>
          <a:lstStyle/>
          <a:p>
            <a:pPr algn="ctr">
              <a:buFontTx/>
              <a:buChar char="•"/>
            </a:pPr>
            <a:r>
              <a:rPr lang="en-US" sz="2800">
                <a:latin typeface="Times New Roman" pitchFamily="18" charset="0"/>
              </a:rPr>
              <a:t> Russian </a:t>
            </a:r>
            <a:r>
              <a:rPr lang="en-US" sz="2800" b="1" i="1">
                <a:latin typeface="Times New Roman" pitchFamily="18" charset="0"/>
              </a:rPr>
              <a:t>Jews</a:t>
            </a:r>
          </a:p>
          <a:p>
            <a:pPr algn="ctr">
              <a:buFontTx/>
              <a:buChar char="•"/>
            </a:pPr>
            <a:r>
              <a:rPr lang="en-US" sz="2800">
                <a:latin typeface="Times New Roman" pitchFamily="18" charset="0"/>
              </a:rPr>
              <a:t> </a:t>
            </a:r>
            <a:r>
              <a:rPr lang="en-US" sz="2800" b="1" i="1">
                <a:latin typeface="Times New Roman" pitchFamily="18" charset="0"/>
              </a:rPr>
              <a:t>Armenians</a:t>
            </a:r>
          </a:p>
        </p:txBody>
      </p:sp>
      <p:sp>
        <p:nvSpPr>
          <p:cNvPr id="6162" name="Oval 18"/>
          <p:cNvSpPr>
            <a:spLocks noChangeArrowheads="1"/>
          </p:cNvSpPr>
          <p:nvPr/>
        </p:nvSpPr>
        <p:spPr bwMode="auto">
          <a:xfrm>
            <a:off x="5410200" y="3124200"/>
            <a:ext cx="1828800" cy="990600"/>
          </a:xfrm>
          <a:prstGeom prst="ellipse">
            <a:avLst/>
          </a:prstGeom>
          <a:solidFill>
            <a:srgbClr val="CC3300"/>
          </a:solidFill>
          <a:ln w="9525">
            <a:solidFill>
              <a:schemeClr val="tx1"/>
            </a:solidFill>
            <a:round/>
            <a:headEnd/>
            <a:tailEnd/>
          </a:ln>
        </p:spPr>
        <p:txBody>
          <a:bodyPr wrap="none" anchor="ctr"/>
          <a:lstStyle/>
          <a:p>
            <a:pPr algn="ctr"/>
            <a:r>
              <a:rPr lang="en-US" sz="2800" b="1" i="1">
                <a:latin typeface="Times New Roman" pitchFamily="18" charset="0"/>
              </a:rPr>
              <a:t>political</a:t>
            </a:r>
            <a:r>
              <a:rPr lang="en-US" sz="2800">
                <a:latin typeface="Times New Roman" pitchFamily="18" charset="0"/>
              </a:rPr>
              <a:t> </a:t>
            </a:r>
          </a:p>
          <a:p>
            <a:pPr algn="ctr"/>
            <a:r>
              <a:rPr lang="en-US" sz="2800">
                <a:latin typeface="Times New Roman" pitchFamily="18" charset="0"/>
              </a:rPr>
              <a:t>turmoil</a:t>
            </a:r>
          </a:p>
        </p:txBody>
      </p:sp>
      <p:sp>
        <p:nvSpPr>
          <p:cNvPr id="6164" name="Oval 20"/>
          <p:cNvSpPr>
            <a:spLocks noChangeArrowheads="1"/>
          </p:cNvSpPr>
          <p:nvPr/>
        </p:nvSpPr>
        <p:spPr bwMode="auto">
          <a:xfrm>
            <a:off x="4953000" y="5105400"/>
            <a:ext cx="1676400" cy="762000"/>
          </a:xfrm>
          <a:prstGeom prst="ellipse">
            <a:avLst/>
          </a:prstGeom>
          <a:solidFill>
            <a:srgbClr val="FF6600"/>
          </a:solidFill>
          <a:ln w="9525">
            <a:solidFill>
              <a:schemeClr val="tx1"/>
            </a:solidFill>
            <a:round/>
            <a:headEnd/>
            <a:tailEnd/>
          </a:ln>
        </p:spPr>
        <p:txBody>
          <a:bodyPr wrap="none" anchor="ctr"/>
          <a:lstStyle/>
          <a:p>
            <a:pPr algn="ctr"/>
            <a:r>
              <a:rPr lang="en-US" sz="2800" b="1" i="1">
                <a:latin typeface="Times New Roman" pitchFamily="18" charset="0"/>
              </a:rPr>
              <a:t>Mexicans</a:t>
            </a:r>
          </a:p>
        </p:txBody>
      </p:sp>
      <p:sp>
        <p:nvSpPr>
          <p:cNvPr id="6165" name="Oval 21"/>
          <p:cNvSpPr>
            <a:spLocks noChangeArrowheads="1"/>
          </p:cNvSpPr>
          <p:nvPr/>
        </p:nvSpPr>
        <p:spPr bwMode="auto">
          <a:xfrm>
            <a:off x="2133600" y="3429000"/>
            <a:ext cx="2743200" cy="685800"/>
          </a:xfrm>
          <a:prstGeom prst="ellipse">
            <a:avLst/>
          </a:prstGeom>
          <a:solidFill>
            <a:srgbClr val="00CC00"/>
          </a:solidFill>
          <a:ln w="9525">
            <a:solidFill>
              <a:schemeClr val="tx1"/>
            </a:solidFill>
            <a:round/>
            <a:headEnd/>
            <a:tailEnd/>
          </a:ln>
        </p:spPr>
        <p:txBody>
          <a:bodyPr wrap="none" anchor="ctr"/>
          <a:lstStyle/>
          <a:p>
            <a:pPr algn="ctr"/>
            <a:r>
              <a:rPr lang="en-US" sz="2800" b="1" i="1">
                <a:latin typeface="Times New Roman" pitchFamily="18" charset="0"/>
              </a:rPr>
              <a:t>famine</a:t>
            </a:r>
            <a:r>
              <a:rPr lang="en-US" sz="2800" i="1">
                <a:latin typeface="Times New Roman" pitchFamily="18" charset="0"/>
              </a:rPr>
              <a:t> </a:t>
            </a:r>
            <a:r>
              <a:rPr lang="en-US" sz="2800">
                <a:latin typeface="Times New Roman" pitchFamily="18" charset="0"/>
              </a:rPr>
              <a:t>/ poverty</a:t>
            </a:r>
          </a:p>
        </p:txBody>
      </p:sp>
      <p:sp>
        <p:nvSpPr>
          <p:cNvPr id="6169" name="Line 25"/>
          <p:cNvSpPr>
            <a:spLocks noChangeShapeType="1"/>
          </p:cNvSpPr>
          <p:nvPr/>
        </p:nvSpPr>
        <p:spPr bwMode="auto">
          <a:xfrm flipH="1">
            <a:off x="8229600" y="3886200"/>
            <a:ext cx="76200" cy="533400"/>
          </a:xfrm>
          <a:prstGeom prst="line">
            <a:avLst/>
          </a:prstGeom>
          <a:noFill/>
          <a:ln w="57150">
            <a:solidFill>
              <a:schemeClr val="tx1"/>
            </a:solidFill>
            <a:round/>
            <a:headEnd/>
            <a:tailEnd type="triangle" w="med" len="med"/>
          </a:ln>
        </p:spPr>
        <p:txBody>
          <a:bodyPr/>
          <a:lstStyle/>
          <a:p>
            <a:endParaRPr lang="en-US"/>
          </a:p>
        </p:txBody>
      </p:sp>
      <p:sp>
        <p:nvSpPr>
          <p:cNvPr id="6170" name="Oval 26"/>
          <p:cNvSpPr>
            <a:spLocks noChangeArrowheads="1"/>
          </p:cNvSpPr>
          <p:nvPr/>
        </p:nvSpPr>
        <p:spPr bwMode="auto">
          <a:xfrm>
            <a:off x="2667000" y="5334000"/>
            <a:ext cx="1828800" cy="1219200"/>
          </a:xfrm>
          <a:prstGeom prst="ellipse">
            <a:avLst/>
          </a:prstGeom>
          <a:solidFill>
            <a:srgbClr val="99FF99"/>
          </a:solidFill>
          <a:ln w="9525">
            <a:solidFill>
              <a:schemeClr val="tx1"/>
            </a:solidFill>
            <a:round/>
            <a:headEnd/>
            <a:tailEnd/>
          </a:ln>
        </p:spPr>
        <p:txBody>
          <a:bodyPr wrap="none" anchor="ctr"/>
          <a:lstStyle/>
          <a:p>
            <a:pPr algn="ctr">
              <a:buFontTx/>
              <a:buChar char="•"/>
            </a:pPr>
            <a:r>
              <a:rPr lang="en-US" sz="2800">
                <a:latin typeface="Times New Roman" pitchFamily="18" charset="0"/>
              </a:rPr>
              <a:t> </a:t>
            </a:r>
            <a:r>
              <a:rPr lang="en-US" sz="2800" b="1" i="1">
                <a:latin typeface="Times New Roman" pitchFamily="18" charset="0"/>
              </a:rPr>
              <a:t>Irish</a:t>
            </a:r>
          </a:p>
          <a:p>
            <a:pPr algn="ctr">
              <a:buFontTx/>
              <a:buChar char="•"/>
            </a:pPr>
            <a:r>
              <a:rPr lang="en-US" sz="2800">
                <a:latin typeface="Times New Roman" pitchFamily="18" charset="0"/>
              </a:rPr>
              <a:t> Chinese</a:t>
            </a:r>
          </a:p>
        </p:txBody>
      </p:sp>
      <p:sp>
        <p:nvSpPr>
          <p:cNvPr id="6171" name="Line 27"/>
          <p:cNvSpPr>
            <a:spLocks noChangeShapeType="1"/>
          </p:cNvSpPr>
          <p:nvPr/>
        </p:nvSpPr>
        <p:spPr bwMode="auto">
          <a:xfrm>
            <a:off x="5562600" y="2743200"/>
            <a:ext cx="533400" cy="381000"/>
          </a:xfrm>
          <a:prstGeom prst="line">
            <a:avLst/>
          </a:prstGeom>
          <a:noFill/>
          <a:ln w="57150">
            <a:solidFill>
              <a:schemeClr val="tx1"/>
            </a:solidFill>
            <a:round/>
            <a:headEnd/>
            <a:tailEnd type="triangle" w="med" len="med"/>
          </a:ln>
        </p:spPr>
        <p:txBody>
          <a:bodyPr/>
          <a:lstStyle/>
          <a:p>
            <a:endParaRPr lang="en-US"/>
          </a:p>
        </p:txBody>
      </p:sp>
      <p:sp>
        <p:nvSpPr>
          <p:cNvPr id="6172" name="Line 28"/>
          <p:cNvSpPr>
            <a:spLocks noChangeShapeType="1"/>
          </p:cNvSpPr>
          <p:nvPr/>
        </p:nvSpPr>
        <p:spPr bwMode="auto">
          <a:xfrm flipH="1">
            <a:off x="3886200" y="2895600"/>
            <a:ext cx="381000" cy="533400"/>
          </a:xfrm>
          <a:prstGeom prst="line">
            <a:avLst/>
          </a:prstGeom>
          <a:noFill/>
          <a:ln w="57150">
            <a:solidFill>
              <a:schemeClr val="tx1"/>
            </a:solidFill>
            <a:round/>
            <a:headEnd/>
            <a:tailEnd type="triangle" w="med" len="med"/>
          </a:ln>
        </p:spPr>
        <p:txBody>
          <a:bodyPr/>
          <a:lstStyle/>
          <a:p>
            <a:endParaRPr lang="en-US"/>
          </a:p>
        </p:txBody>
      </p:sp>
      <p:sp>
        <p:nvSpPr>
          <p:cNvPr id="6173" name="Line 29"/>
          <p:cNvSpPr>
            <a:spLocks noChangeShapeType="1"/>
          </p:cNvSpPr>
          <p:nvPr/>
        </p:nvSpPr>
        <p:spPr bwMode="auto">
          <a:xfrm flipH="1">
            <a:off x="2514600" y="2362200"/>
            <a:ext cx="1219200" cy="76200"/>
          </a:xfrm>
          <a:prstGeom prst="line">
            <a:avLst/>
          </a:prstGeom>
          <a:noFill/>
          <a:ln w="57150">
            <a:solidFill>
              <a:schemeClr val="tx1"/>
            </a:solidFill>
            <a:round/>
            <a:headEnd/>
            <a:tailEnd type="triangle" w="med" len="med"/>
          </a:ln>
        </p:spPr>
        <p:txBody>
          <a:bodyPr/>
          <a:lstStyle/>
          <a:p>
            <a:endParaRPr lang="en-US"/>
          </a:p>
        </p:txBody>
      </p:sp>
      <p:sp>
        <p:nvSpPr>
          <p:cNvPr id="6174" name="Line 30"/>
          <p:cNvSpPr>
            <a:spLocks noChangeShapeType="1"/>
          </p:cNvSpPr>
          <p:nvPr/>
        </p:nvSpPr>
        <p:spPr bwMode="auto">
          <a:xfrm>
            <a:off x="5791200" y="2362200"/>
            <a:ext cx="1752600" cy="0"/>
          </a:xfrm>
          <a:prstGeom prst="line">
            <a:avLst/>
          </a:prstGeom>
          <a:noFill/>
          <a:ln w="57150">
            <a:solidFill>
              <a:schemeClr val="tx1"/>
            </a:solidFill>
            <a:round/>
            <a:headEnd/>
            <a:tailEnd type="triangle" w="med" len="med"/>
          </a:ln>
        </p:spPr>
        <p:txBody>
          <a:bodyPr/>
          <a:lstStyle/>
          <a:p>
            <a:endParaRPr lang="en-US"/>
          </a:p>
        </p:txBody>
      </p:sp>
      <p:sp>
        <p:nvSpPr>
          <p:cNvPr id="6175" name="Line 31"/>
          <p:cNvSpPr>
            <a:spLocks noChangeShapeType="1"/>
          </p:cNvSpPr>
          <p:nvPr/>
        </p:nvSpPr>
        <p:spPr bwMode="auto">
          <a:xfrm flipH="1">
            <a:off x="5867400" y="4114800"/>
            <a:ext cx="457200" cy="990600"/>
          </a:xfrm>
          <a:prstGeom prst="line">
            <a:avLst/>
          </a:prstGeom>
          <a:noFill/>
          <a:ln w="57150">
            <a:solidFill>
              <a:schemeClr val="tx1"/>
            </a:solidFill>
            <a:round/>
            <a:headEnd/>
            <a:tailEnd type="triangle" w="med" len="med"/>
          </a:ln>
        </p:spPr>
        <p:txBody>
          <a:bodyPr/>
          <a:lstStyle/>
          <a:p>
            <a:endParaRPr lang="en-US"/>
          </a:p>
        </p:txBody>
      </p:sp>
      <p:sp>
        <p:nvSpPr>
          <p:cNvPr id="6176" name="Line 32"/>
          <p:cNvSpPr>
            <a:spLocks noChangeShapeType="1"/>
          </p:cNvSpPr>
          <p:nvPr/>
        </p:nvSpPr>
        <p:spPr bwMode="auto">
          <a:xfrm>
            <a:off x="3581400" y="4114800"/>
            <a:ext cx="0" cy="1219200"/>
          </a:xfrm>
          <a:prstGeom prst="line">
            <a:avLst/>
          </a:prstGeom>
          <a:noFill/>
          <a:ln w="57150">
            <a:solidFill>
              <a:schemeClr val="tx1"/>
            </a:solidFill>
            <a:round/>
            <a:headEnd/>
            <a:tailEnd type="triangle" w="med" len="med"/>
          </a:ln>
        </p:spPr>
        <p:txBody>
          <a:bodyPr/>
          <a:lstStyle/>
          <a:p>
            <a:endParaRPr lang="en-US"/>
          </a:p>
        </p:txBody>
      </p:sp>
      <p:sp>
        <p:nvSpPr>
          <p:cNvPr id="6177" name="Line 33"/>
          <p:cNvSpPr>
            <a:spLocks noChangeShapeType="1"/>
          </p:cNvSpPr>
          <p:nvPr/>
        </p:nvSpPr>
        <p:spPr bwMode="auto">
          <a:xfrm flipH="1">
            <a:off x="1295400" y="2971800"/>
            <a:ext cx="0" cy="1600200"/>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box(in)">
                                      <p:cBhvr>
                                        <p:cTn id="7" dur="500"/>
                                        <p:tgtEl>
                                          <p:spTgt spid="6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p:cTn id="12" dur="500" fill="hold"/>
                                        <p:tgtEl>
                                          <p:spTgt spid="6150"/>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6150"/>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6150"/>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173"/>
                                        </p:tgtEl>
                                        <p:attrNameLst>
                                          <p:attrName>style.visibility</p:attrName>
                                        </p:attrNameLst>
                                      </p:cBhvr>
                                      <p:to>
                                        <p:strVal val="visible"/>
                                      </p:to>
                                    </p:set>
                                    <p:animEffect transition="in" filter="box(in)">
                                      <p:cBhvr>
                                        <p:cTn id="20" dur="500"/>
                                        <p:tgtEl>
                                          <p:spTgt spid="6173"/>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6172"/>
                                        </p:tgtEl>
                                        <p:attrNameLst>
                                          <p:attrName>style.visibility</p:attrName>
                                        </p:attrNameLst>
                                      </p:cBhvr>
                                      <p:to>
                                        <p:strVal val="visible"/>
                                      </p:to>
                                    </p:set>
                                    <p:animEffect transition="in" filter="box(in)">
                                      <p:cBhvr>
                                        <p:cTn id="23" dur="500"/>
                                        <p:tgtEl>
                                          <p:spTgt spid="617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6171"/>
                                        </p:tgtEl>
                                        <p:attrNameLst>
                                          <p:attrName>style.visibility</p:attrName>
                                        </p:attrNameLst>
                                      </p:cBhvr>
                                      <p:to>
                                        <p:strVal val="visible"/>
                                      </p:to>
                                    </p:set>
                                    <p:animEffect transition="in" filter="box(in)">
                                      <p:cBhvr>
                                        <p:cTn id="26" dur="500"/>
                                        <p:tgtEl>
                                          <p:spTgt spid="6171"/>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6174"/>
                                        </p:tgtEl>
                                        <p:attrNameLst>
                                          <p:attrName>style.visibility</p:attrName>
                                        </p:attrNameLst>
                                      </p:cBhvr>
                                      <p:to>
                                        <p:strVal val="visible"/>
                                      </p:to>
                                    </p:set>
                                    <p:animEffect transition="in" filter="box(in)">
                                      <p:cBhvr>
                                        <p:cTn id="29" dur="500"/>
                                        <p:tgtEl>
                                          <p:spTgt spid="617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9" presetClass="entr" presetSubtype="0" decel="100000" fill="hold" grpId="0" nodeType="clickEffect">
                                  <p:stCondLst>
                                    <p:cond delay="0"/>
                                  </p:stCondLst>
                                  <p:childTnLst>
                                    <p:set>
                                      <p:cBhvr>
                                        <p:cTn id="33" dur="1" fill="hold">
                                          <p:stCondLst>
                                            <p:cond delay="0"/>
                                          </p:stCondLst>
                                        </p:cTn>
                                        <p:tgtEl>
                                          <p:spTgt spid="6155"/>
                                        </p:tgtEl>
                                        <p:attrNameLst>
                                          <p:attrName>style.visibility</p:attrName>
                                        </p:attrNameLst>
                                      </p:cBhvr>
                                      <p:to>
                                        <p:strVal val="visible"/>
                                      </p:to>
                                    </p:set>
                                    <p:anim calcmode="lin" valueType="num">
                                      <p:cBhvr>
                                        <p:cTn id="34" dur="500" fill="hold"/>
                                        <p:tgtEl>
                                          <p:spTgt spid="6155"/>
                                        </p:tgtEl>
                                        <p:attrNameLst>
                                          <p:attrName>ppt_w</p:attrName>
                                        </p:attrNameLst>
                                      </p:cBhvr>
                                      <p:tavLst>
                                        <p:tav tm="0">
                                          <p:val>
                                            <p:fltVal val="0"/>
                                          </p:val>
                                        </p:tav>
                                        <p:tav tm="100000">
                                          <p:val>
                                            <p:strVal val="#ppt_w"/>
                                          </p:val>
                                        </p:tav>
                                      </p:tavLst>
                                    </p:anim>
                                    <p:anim calcmode="lin" valueType="num">
                                      <p:cBhvr>
                                        <p:cTn id="35" dur="500" fill="hold"/>
                                        <p:tgtEl>
                                          <p:spTgt spid="6155"/>
                                        </p:tgtEl>
                                        <p:attrNameLst>
                                          <p:attrName>ppt_h</p:attrName>
                                        </p:attrNameLst>
                                      </p:cBhvr>
                                      <p:tavLst>
                                        <p:tav tm="0">
                                          <p:val>
                                            <p:fltVal val="0"/>
                                          </p:val>
                                        </p:tav>
                                        <p:tav tm="100000">
                                          <p:val>
                                            <p:strVal val="#ppt_h"/>
                                          </p:val>
                                        </p:tav>
                                      </p:tavLst>
                                    </p:anim>
                                    <p:anim calcmode="lin" valueType="num">
                                      <p:cBhvr>
                                        <p:cTn id="36" dur="500" fill="hold"/>
                                        <p:tgtEl>
                                          <p:spTgt spid="6155"/>
                                        </p:tgtEl>
                                        <p:attrNameLst>
                                          <p:attrName>style.rotation</p:attrName>
                                        </p:attrNameLst>
                                      </p:cBhvr>
                                      <p:tavLst>
                                        <p:tav tm="0">
                                          <p:val>
                                            <p:fltVal val="360"/>
                                          </p:val>
                                        </p:tav>
                                        <p:tav tm="100000">
                                          <p:val>
                                            <p:fltVal val="0"/>
                                          </p:val>
                                        </p:tav>
                                      </p:tavLst>
                                    </p:anim>
                                    <p:animEffect transition="in" filter="fade">
                                      <p:cBhvr>
                                        <p:cTn id="37" dur="500"/>
                                        <p:tgtEl>
                                          <p:spTgt spid="615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177"/>
                                        </p:tgtEl>
                                        <p:attrNameLst>
                                          <p:attrName>style.visibility</p:attrName>
                                        </p:attrNameLst>
                                      </p:cBhvr>
                                      <p:to>
                                        <p:strVal val="visible"/>
                                      </p:to>
                                    </p:set>
                                    <p:animEffect transition="in" filter="box(in)">
                                      <p:cBhvr>
                                        <p:cTn id="42" dur="500"/>
                                        <p:tgtEl>
                                          <p:spTgt spid="61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6159"/>
                                        </p:tgtEl>
                                        <p:attrNameLst>
                                          <p:attrName>style.visibility</p:attrName>
                                        </p:attrNameLst>
                                      </p:cBhvr>
                                      <p:to>
                                        <p:strVal val="visible"/>
                                      </p:to>
                                    </p:set>
                                    <p:anim calcmode="lin" valueType="num">
                                      <p:cBhvr>
                                        <p:cTn id="47" dur="500" fill="hold"/>
                                        <p:tgtEl>
                                          <p:spTgt spid="6159"/>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6159"/>
                                        </p:tgtEl>
                                        <p:attrNameLst>
                                          <p:attrName>ppt_y</p:attrName>
                                        </p:attrNameLst>
                                      </p:cBhvr>
                                      <p:tavLst>
                                        <p:tav tm="0">
                                          <p:val>
                                            <p:strVal val="#ppt_y"/>
                                          </p:val>
                                        </p:tav>
                                        <p:tav tm="100000">
                                          <p:val>
                                            <p:strVal val="#ppt_y"/>
                                          </p:val>
                                        </p:tav>
                                      </p:tavLst>
                                    </p:anim>
                                    <p:anim calcmode="lin" valueType="num">
                                      <p:cBhvr>
                                        <p:cTn id="49" dur="500" fill="hold"/>
                                        <p:tgtEl>
                                          <p:spTgt spid="6159"/>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615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615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0" presetClass="entr" presetSubtype="0" fill="hold" grpId="0" nodeType="clickEffect">
                                  <p:stCondLst>
                                    <p:cond delay="0"/>
                                  </p:stCondLst>
                                  <p:iterate type="lt">
                                    <p:tmPct val="10000"/>
                                  </p:iterate>
                                  <p:childTnLst>
                                    <p:set>
                                      <p:cBhvr>
                                        <p:cTn id="55" dur="1" fill="hold">
                                          <p:stCondLst>
                                            <p:cond delay="0"/>
                                          </p:stCondLst>
                                        </p:cTn>
                                        <p:tgtEl>
                                          <p:spTgt spid="6165"/>
                                        </p:tgtEl>
                                        <p:attrNameLst>
                                          <p:attrName>style.visibility</p:attrName>
                                        </p:attrNameLst>
                                      </p:cBhvr>
                                      <p:to>
                                        <p:strVal val="visible"/>
                                      </p:to>
                                    </p:set>
                                    <p:animEffect transition="in" filter="fade">
                                      <p:cBhvr>
                                        <p:cTn id="56" dur="1000"/>
                                        <p:tgtEl>
                                          <p:spTgt spid="6165"/>
                                        </p:tgtEl>
                                      </p:cBhvr>
                                    </p:animEffect>
                                    <p:anim calcmode="lin" valueType="num">
                                      <p:cBhvr>
                                        <p:cTn id="57" dur="1000" fill="hold"/>
                                        <p:tgtEl>
                                          <p:spTgt spid="6165"/>
                                        </p:tgtEl>
                                        <p:attrNameLst>
                                          <p:attrName>ppt_x</p:attrName>
                                        </p:attrNameLst>
                                      </p:cBhvr>
                                      <p:tavLst>
                                        <p:tav tm="0">
                                          <p:val>
                                            <p:strVal val="#ppt_x-.1"/>
                                          </p:val>
                                        </p:tav>
                                        <p:tav tm="100000">
                                          <p:val>
                                            <p:strVal val="#ppt_x"/>
                                          </p:val>
                                        </p:tav>
                                      </p:tavLst>
                                    </p:anim>
                                    <p:anim calcmode="lin" valueType="num">
                                      <p:cBhvr>
                                        <p:cTn id="58" dur="1000" fill="hold"/>
                                        <p:tgtEl>
                                          <p:spTgt spid="6165"/>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6176"/>
                                        </p:tgtEl>
                                        <p:attrNameLst>
                                          <p:attrName>style.visibility</p:attrName>
                                        </p:attrNameLst>
                                      </p:cBhvr>
                                      <p:to>
                                        <p:strVal val="visible"/>
                                      </p:to>
                                    </p:set>
                                    <p:animEffect transition="in" filter="box(in)">
                                      <p:cBhvr>
                                        <p:cTn id="63" dur="500"/>
                                        <p:tgtEl>
                                          <p:spTgt spid="617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4" presetClass="entr" presetSubtype="0" fill="hold" grpId="0" nodeType="clickEffect">
                                  <p:stCondLst>
                                    <p:cond delay="0"/>
                                  </p:stCondLst>
                                  <p:childTnLst>
                                    <p:set>
                                      <p:cBhvr>
                                        <p:cTn id="67" dur="1" fill="hold">
                                          <p:stCondLst>
                                            <p:cond delay="0"/>
                                          </p:stCondLst>
                                        </p:cTn>
                                        <p:tgtEl>
                                          <p:spTgt spid="6170"/>
                                        </p:tgtEl>
                                        <p:attrNameLst>
                                          <p:attrName>style.visibility</p:attrName>
                                        </p:attrNameLst>
                                      </p:cBhvr>
                                      <p:to>
                                        <p:strVal val="visible"/>
                                      </p:to>
                                    </p:set>
                                    <p:anim from="(-#ppt_w/2)" to="(#ppt_x)" calcmode="lin" valueType="num">
                                      <p:cBhvr>
                                        <p:cTn id="68" dur="600" fill="hold">
                                          <p:stCondLst>
                                            <p:cond delay="0"/>
                                          </p:stCondLst>
                                        </p:cTn>
                                        <p:tgtEl>
                                          <p:spTgt spid="6170"/>
                                        </p:tgtEl>
                                        <p:attrNameLst>
                                          <p:attrName>ppt_x</p:attrName>
                                        </p:attrNameLst>
                                      </p:cBhvr>
                                    </p:anim>
                                    <p:anim from="0" to="-1.0" calcmode="lin" valueType="num">
                                      <p:cBhvr>
                                        <p:cTn id="69" dur="200" decel="50000" autoRev="1" fill="hold">
                                          <p:stCondLst>
                                            <p:cond delay="600"/>
                                          </p:stCondLst>
                                        </p:cTn>
                                        <p:tgtEl>
                                          <p:spTgt spid="6170"/>
                                        </p:tgtEl>
                                        <p:attrNameLst>
                                          <p:attrName>xshear</p:attrName>
                                        </p:attrNameLst>
                                      </p:cBhvr>
                                    </p:anim>
                                    <p:animScale>
                                      <p:cBhvr>
                                        <p:cTn id="70" dur="200" decel="100000" autoRev="1" fill="hold">
                                          <p:stCondLst>
                                            <p:cond delay="600"/>
                                          </p:stCondLst>
                                        </p:cTn>
                                        <p:tgtEl>
                                          <p:spTgt spid="6170"/>
                                        </p:tgtEl>
                                      </p:cBhvr>
                                      <p:from x="100000" y="100000"/>
                                      <p:to x="80000" y="100000"/>
                                    </p:animScale>
                                    <p:anim by="(#ppt_h/3+#ppt_w*0.1)" calcmode="lin" valueType="num">
                                      <p:cBhvr additive="sum">
                                        <p:cTn id="71" dur="200" decel="100000" autoRev="1" fill="hold">
                                          <p:stCondLst>
                                            <p:cond delay="600"/>
                                          </p:stCondLst>
                                        </p:cTn>
                                        <p:tgtEl>
                                          <p:spTgt spid="6170"/>
                                        </p:tgtEl>
                                        <p:attrNameLst>
                                          <p:attrName>ppt_x</p:attrName>
                                        </p:attrNameLst>
                                      </p:cBhvr>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56" presetClass="entr" presetSubtype="0" fill="hold" grpId="0" nodeType="clickEffect">
                                  <p:stCondLst>
                                    <p:cond delay="0"/>
                                  </p:stCondLst>
                                  <p:iterate type="lt">
                                    <p:tmPct val="10000"/>
                                  </p:iterate>
                                  <p:childTnLst>
                                    <p:set>
                                      <p:cBhvr>
                                        <p:cTn id="75" dur="1" fill="hold">
                                          <p:stCondLst>
                                            <p:cond delay="0"/>
                                          </p:stCondLst>
                                        </p:cTn>
                                        <p:tgtEl>
                                          <p:spTgt spid="6162"/>
                                        </p:tgtEl>
                                        <p:attrNameLst>
                                          <p:attrName>style.visibility</p:attrName>
                                        </p:attrNameLst>
                                      </p:cBhvr>
                                      <p:to>
                                        <p:strVal val="visible"/>
                                      </p:to>
                                    </p:set>
                                    <p:anim by="(-#ppt_w*2)" calcmode="lin" valueType="num">
                                      <p:cBhvr rctx="PPT">
                                        <p:cTn id="76" dur="500" autoRev="1" fill="hold">
                                          <p:stCondLst>
                                            <p:cond delay="0"/>
                                          </p:stCondLst>
                                        </p:cTn>
                                        <p:tgtEl>
                                          <p:spTgt spid="6162"/>
                                        </p:tgtEl>
                                        <p:attrNameLst>
                                          <p:attrName>ppt_w</p:attrName>
                                        </p:attrNameLst>
                                      </p:cBhvr>
                                    </p:anim>
                                    <p:anim by="(#ppt_w*0.50)" calcmode="lin" valueType="num">
                                      <p:cBhvr>
                                        <p:cTn id="77" dur="500" decel="50000" autoRev="1" fill="hold">
                                          <p:stCondLst>
                                            <p:cond delay="0"/>
                                          </p:stCondLst>
                                        </p:cTn>
                                        <p:tgtEl>
                                          <p:spTgt spid="6162"/>
                                        </p:tgtEl>
                                        <p:attrNameLst>
                                          <p:attrName>ppt_x</p:attrName>
                                        </p:attrNameLst>
                                      </p:cBhvr>
                                    </p:anim>
                                    <p:anim from="(-#ppt_h/2)" to="(#ppt_y)" calcmode="lin" valueType="num">
                                      <p:cBhvr>
                                        <p:cTn id="78" dur="1000" fill="hold">
                                          <p:stCondLst>
                                            <p:cond delay="0"/>
                                          </p:stCondLst>
                                        </p:cTn>
                                        <p:tgtEl>
                                          <p:spTgt spid="6162"/>
                                        </p:tgtEl>
                                        <p:attrNameLst>
                                          <p:attrName>ppt_y</p:attrName>
                                        </p:attrNameLst>
                                      </p:cBhvr>
                                    </p:anim>
                                    <p:animRot by="21600000">
                                      <p:cBhvr>
                                        <p:cTn id="79" dur="1000" fill="hold">
                                          <p:stCondLst>
                                            <p:cond delay="0"/>
                                          </p:stCondLst>
                                        </p:cTn>
                                        <p:tgtEl>
                                          <p:spTgt spid="6162"/>
                                        </p:tgtEl>
                                        <p:attrNameLst>
                                          <p:attrName>r</p:attrName>
                                        </p:attrNameLst>
                                      </p:cBhvr>
                                    </p:animRot>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6175"/>
                                        </p:tgtEl>
                                        <p:attrNameLst>
                                          <p:attrName>style.visibility</p:attrName>
                                        </p:attrNameLst>
                                      </p:cBhvr>
                                      <p:to>
                                        <p:strVal val="visible"/>
                                      </p:to>
                                    </p:set>
                                    <p:animEffect transition="in" filter="box(in)">
                                      <p:cBhvr>
                                        <p:cTn id="84" dur="500"/>
                                        <p:tgtEl>
                                          <p:spTgt spid="6175"/>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2" presetClass="entr" presetSubtype="0" fill="hold" grpId="0" nodeType="clickEffect">
                                  <p:stCondLst>
                                    <p:cond delay="0"/>
                                  </p:stCondLst>
                                  <p:childTnLst>
                                    <p:set>
                                      <p:cBhvr>
                                        <p:cTn id="88" dur="1" fill="hold">
                                          <p:stCondLst>
                                            <p:cond delay="0"/>
                                          </p:stCondLst>
                                        </p:cTn>
                                        <p:tgtEl>
                                          <p:spTgt spid="6164"/>
                                        </p:tgtEl>
                                        <p:attrNameLst>
                                          <p:attrName>style.visibility</p:attrName>
                                        </p:attrNameLst>
                                      </p:cBhvr>
                                      <p:to>
                                        <p:strVal val="visible"/>
                                      </p:to>
                                    </p:set>
                                    <p:animScale>
                                      <p:cBhvr>
                                        <p:cTn id="89" dur="1000" decel="50000" fill="hold">
                                          <p:stCondLst>
                                            <p:cond delay="0"/>
                                          </p:stCondLst>
                                        </p:cTn>
                                        <p:tgtEl>
                                          <p:spTgt spid="61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0" dur="1000" decel="50000" fill="hold">
                                          <p:stCondLst>
                                            <p:cond delay="0"/>
                                          </p:stCondLst>
                                        </p:cTn>
                                        <p:tgtEl>
                                          <p:spTgt spid="6164"/>
                                        </p:tgtEl>
                                        <p:attrNameLst>
                                          <p:attrName>ppt_x</p:attrName>
                                          <p:attrName>ppt_y</p:attrName>
                                        </p:attrNameLst>
                                      </p:cBhvr>
                                    </p:animMotion>
                                    <p:animEffect transition="in" filter="fade">
                                      <p:cBhvr>
                                        <p:cTn id="91" dur="1000"/>
                                        <p:tgtEl>
                                          <p:spTgt spid="616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0" presetClass="entr" presetSubtype="0" decel="100000" fill="hold" grpId="0" nodeType="clickEffect">
                                  <p:stCondLst>
                                    <p:cond delay="0"/>
                                  </p:stCondLst>
                                  <p:childTnLst>
                                    <p:set>
                                      <p:cBhvr>
                                        <p:cTn id="95" dur="1" fill="hold">
                                          <p:stCondLst>
                                            <p:cond delay="0"/>
                                          </p:stCondLst>
                                        </p:cTn>
                                        <p:tgtEl>
                                          <p:spTgt spid="6153"/>
                                        </p:tgtEl>
                                        <p:attrNameLst>
                                          <p:attrName>style.visibility</p:attrName>
                                        </p:attrNameLst>
                                      </p:cBhvr>
                                      <p:to>
                                        <p:strVal val="visible"/>
                                      </p:to>
                                    </p:set>
                                    <p:anim calcmode="lin" valueType="num">
                                      <p:cBhvr>
                                        <p:cTn id="96" dur="1000" fill="hold"/>
                                        <p:tgtEl>
                                          <p:spTgt spid="6153"/>
                                        </p:tgtEl>
                                        <p:attrNameLst>
                                          <p:attrName>ppt_w</p:attrName>
                                        </p:attrNameLst>
                                      </p:cBhvr>
                                      <p:tavLst>
                                        <p:tav tm="0">
                                          <p:val>
                                            <p:strVal val="#ppt_w+.3"/>
                                          </p:val>
                                        </p:tav>
                                        <p:tav tm="100000">
                                          <p:val>
                                            <p:strVal val="#ppt_w"/>
                                          </p:val>
                                        </p:tav>
                                      </p:tavLst>
                                    </p:anim>
                                    <p:anim calcmode="lin" valueType="num">
                                      <p:cBhvr>
                                        <p:cTn id="97" dur="1000" fill="hold"/>
                                        <p:tgtEl>
                                          <p:spTgt spid="6153"/>
                                        </p:tgtEl>
                                        <p:attrNameLst>
                                          <p:attrName>ppt_h</p:attrName>
                                        </p:attrNameLst>
                                      </p:cBhvr>
                                      <p:tavLst>
                                        <p:tav tm="0">
                                          <p:val>
                                            <p:strVal val="#ppt_h"/>
                                          </p:val>
                                        </p:tav>
                                        <p:tav tm="100000">
                                          <p:val>
                                            <p:strVal val="#ppt_h"/>
                                          </p:val>
                                        </p:tav>
                                      </p:tavLst>
                                    </p:anim>
                                    <p:animEffect transition="in" filter="fade">
                                      <p:cBhvr>
                                        <p:cTn id="98" dur="1000"/>
                                        <p:tgtEl>
                                          <p:spTgt spid="6153"/>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ntr" presetSubtype="16" fill="hold" grpId="0" nodeType="clickEffect">
                                  <p:stCondLst>
                                    <p:cond delay="0"/>
                                  </p:stCondLst>
                                  <p:childTnLst>
                                    <p:set>
                                      <p:cBhvr>
                                        <p:cTn id="102" dur="1" fill="hold">
                                          <p:stCondLst>
                                            <p:cond delay="0"/>
                                          </p:stCondLst>
                                        </p:cTn>
                                        <p:tgtEl>
                                          <p:spTgt spid="6169"/>
                                        </p:tgtEl>
                                        <p:attrNameLst>
                                          <p:attrName>style.visibility</p:attrName>
                                        </p:attrNameLst>
                                      </p:cBhvr>
                                      <p:to>
                                        <p:strVal val="visible"/>
                                      </p:to>
                                    </p:set>
                                    <p:animEffect transition="in" filter="box(in)">
                                      <p:cBhvr>
                                        <p:cTn id="103" dur="500"/>
                                        <p:tgtEl>
                                          <p:spTgt spid="6169"/>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 presetClass="entr" presetSubtype="16" fill="hold" grpId="0" nodeType="clickEffect">
                                  <p:stCondLst>
                                    <p:cond delay="0"/>
                                  </p:stCondLst>
                                  <p:childTnLst>
                                    <p:set>
                                      <p:cBhvr>
                                        <p:cTn id="107" dur="1" fill="hold">
                                          <p:stCondLst>
                                            <p:cond delay="0"/>
                                          </p:stCondLst>
                                        </p:cTn>
                                        <p:tgtEl>
                                          <p:spTgt spid="6157"/>
                                        </p:tgtEl>
                                        <p:attrNameLst>
                                          <p:attrName>style.visibility</p:attrName>
                                        </p:attrNameLst>
                                      </p:cBhvr>
                                      <p:to>
                                        <p:strVal val="visible"/>
                                      </p:to>
                                    </p:set>
                                    <p:animEffect transition="in" filter="box(in)">
                                      <p:cBhvr>
                                        <p:cTn id="108" dur="500"/>
                                        <p:tgtEl>
                                          <p:spTgt spid="6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3" grpId="0" animBg="1"/>
      <p:bldP spid="6154" grpId="0" animBg="1"/>
      <p:bldP spid="6155" grpId="0" animBg="1"/>
      <p:bldP spid="6157" grpId="0" animBg="1"/>
      <p:bldP spid="6159" grpId="0" animBg="1"/>
      <p:bldP spid="6162" grpId="0" animBg="1"/>
      <p:bldP spid="6164" grpId="0" animBg="1"/>
      <p:bldP spid="6165" grpId="0" animBg="1"/>
      <p:bldP spid="6169" grpId="0" animBg="1"/>
      <p:bldP spid="6170" grpId="0" animBg="1"/>
      <p:bldP spid="6171" grpId="0" animBg="1"/>
      <p:bldP spid="6172" grpId="0" animBg="1"/>
      <p:bldP spid="6173" grpId="0" animBg="1"/>
      <p:bldP spid="6174" grpId="0" animBg="1"/>
      <p:bldP spid="6175" grpId="0" animBg="1"/>
      <p:bldP spid="6176" grpId="0" animBg="1"/>
      <p:bldP spid="61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p:cNvSpPr txBox="1">
            <a:spLocks noChangeArrowheads="1"/>
          </p:cNvSpPr>
          <p:nvPr/>
        </p:nvSpPr>
        <p:spPr bwMode="auto">
          <a:xfrm>
            <a:off x="0" y="0"/>
            <a:ext cx="9144000" cy="519113"/>
          </a:xfrm>
          <a:prstGeom prst="rect">
            <a:avLst/>
          </a:prstGeom>
          <a:noFill/>
          <a:ln w="9525">
            <a:noFill/>
            <a:miter lim="800000"/>
            <a:headEnd/>
            <a:tailEnd/>
          </a:ln>
        </p:spPr>
        <p:txBody>
          <a:bodyPr>
            <a:spAutoFit/>
          </a:bodyPr>
          <a:lstStyle/>
          <a:p>
            <a:pPr>
              <a:spcBef>
                <a:spcPct val="50000"/>
              </a:spcBef>
            </a:pPr>
            <a:r>
              <a:rPr lang="en-US" sz="2800" b="1" u="sng">
                <a:latin typeface="Times New Roman" pitchFamily="18" charset="0"/>
              </a:rPr>
              <a:t>Push Factors: Continued</a:t>
            </a:r>
          </a:p>
        </p:txBody>
      </p:sp>
      <p:sp>
        <p:nvSpPr>
          <p:cNvPr id="4099" name="Text Box 3"/>
          <p:cNvSpPr txBox="1">
            <a:spLocks noChangeArrowheads="1"/>
          </p:cNvSpPr>
          <p:nvPr/>
        </p:nvSpPr>
        <p:spPr bwMode="auto">
          <a:xfrm>
            <a:off x="0" y="762000"/>
            <a:ext cx="9144000" cy="519113"/>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I. Fleeing Persecution</a:t>
            </a:r>
          </a:p>
        </p:txBody>
      </p:sp>
      <p:sp>
        <p:nvSpPr>
          <p:cNvPr id="4100" name="Text Box 4"/>
          <p:cNvSpPr txBox="1">
            <a:spLocks noChangeArrowheads="1"/>
          </p:cNvSpPr>
          <p:nvPr/>
        </p:nvSpPr>
        <p:spPr bwMode="auto">
          <a:xfrm>
            <a:off x="0" y="2209800"/>
            <a:ext cx="9144000" cy="946150"/>
          </a:xfrm>
          <a:prstGeom prst="rect">
            <a:avLst/>
          </a:prstGeom>
          <a:noFill/>
          <a:ln w="9525">
            <a:noFill/>
            <a:miter lim="800000"/>
            <a:headEnd/>
            <a:tailEnd/>
          </a:ln>
        </p:spPr>
        <p:txBody>
          <a:bodyPr>
            <a:spAutoFit/>
          </a:bodyPr>
          <a:lstStyle/>
          <a:p>
            <a:pPr>
              <a:spcBef>
                <a:spcPct val="50000"/>
              </a:spcBef>
              <a:buFontTx/>
              <a:buChar char="•"/>
            </a:pPr>
            <a:r>
              <a:rPr lang="en-US" sz="2800">
                <a:latin typeface="Times New Roman" pitchFamily="18" charset="0"/>
              </a:rPr>
              <a:t> From 1880 – 1914 approximately three million Russian </a:t>
            </a:r>
            <a:r>
              <a:rPr lang="en-US" sz="2800" b="1" i="1">
                <a:latin typeface="Times New Roman" pitchFamily="18" charset="0"/>
              </a:rPr>
              <a:t>Jews</a:t>
            </a:r>
            <a:r>
              <a:rPr lang="en-US" sz="2800" i="1">
                <a:latin typeface="Times New Roman" pitchFamily="18" charset="0"/>
              </a:rPr>
              <a:t> </a:t>
            </a:r>
            <a:r>
              <a:rPr lang="en-US" sz="2800">
                <a:latin typeface="Times New Roman" pitchFamily="18" charset="0"/>
              </a:rPr>
              <a:t>came to the U.S. in order to escape from </a:t>
            </a:r>
            <a:r>
              <a:rPr lang="en-US" sz="2800" b="1" i="1">
                <a:latin typeface="Times New Roman" pitchFamily="18" charset="0"/>
              </a:rPr>
              <a:t>pogroms</a:t>
            </a:r>
            <a:r>
              <a:rPr lang="en-US" sz="2800">
                <a:latin typeface="Times New Roman" pitchFamily="18" charset="0"/>
              </a:rPr>
              <a:t>.</a:t>
            </a:r>
            <a:r>
              <a:rPr lang="en-US">
                <a:latin typeface="Times New Roman" pitchFamily="18" charset="0"/>
              </a:rPr>
              <a:t> </a:t>
            </a:r>
          </a:p>
        </p:txBody>
      </p:sp>
      <p:sp>
        <p:nvSpPr>
          <p:cNvPr id="4101" name="Text Box 5"/>
          <p:cNvSpPr txBox="1">
            <a:spLocks noChangeArrowheads="1"/>
          </p:cNvSpPr>
          <p:nvPr/>
        </p:nvSpPr>
        <p:spPr bwMode="auto">
          <a:xfrm>
            <a:off x="0" y="3352800"/>
            <a:ext cx="9144000" cy="519113"/>
          </a:xfrm>
          <a:prstGeom prst="rect">
            <a:avLst/>
          </a:prstGeom>
          <a:noFill/>
          <a:ln w="9525">
            <a:noFill/>
            <a:miter lim="800000"/>
            <a:headEnd/>
            <a:tailEnd/>
          </a:ln>
        </p:spPr>
        <p:txBody>
          <a:bodyPr>
            <a:spAutoFit/>
          </a:bodyPr>
          <a:lstStyle/>
          <a:p>
            <a:pPr>
              <a:spcBef>
                <a:spcPct val="50000"/>
              </a:spcBef>
            </a:pPr>
            <a:r>
              <a:rPr lang="en-US" sz="2800" b="1" u="sng">
                <a:latin typeface="Times New Roman" pitchFamily="18" charset="0"/>
              </a:rPr>
              <a:t>pogrom</a:t>
            </a:r>
            <a:r>
              <a:rPr lang="en-US">
                <a:latin typeface="Times New Roman" pitchFamily="18" charset="0"/>
              </a:rPr>
              <a:t> </a:t>
            </a:r>
            <a:r>
              <a:rPr lang="en-US" sz="2800">
                <a:latin typeface="Times New Roman" pitchFamily="18" charset="0"/>
              </a:rPr>
              <a:t>– organized </a:t>
            </a:r>
            <a:r>
              <a:rPr lang="en-US" sz="2800" b="1" i="1">
                <a:latin typeface="Times New Roman" pitchFamily="18" charset="0"/>
              </a:rPr>
              <a:t>attacks</a:t>
            </a:r>
            <a:r>
              <a:rPr lang="en-US" sz="2800">
                <a:latin typeface="Times New Roman" pitchFamily="18" charset="0"/>
              </a:rPr>
              <a:t> on </a:t>
            </a:r>
            <a:r>
              <a:rPr lang="en-US" sz="2800" b="1" i="1">
                <a:latin typeface="Times New Roman" pitchFamily="18" charset="0"/>
              </a:rPr>
              <a:t>Jewish</a:t>
            </a:r>
            <a:r>
              <a:rPr lang="en-US" sz="2800">
                <a:latin typeface="Times New Roman" pitchFamily="18" charset="0"/>
              </a:rPr>
              <a:t> villages</a:t>
            </a:r>
          </a:p>
        </p:txBody>
      </p:sp>
      <p:sp>
        <p:nvSpPr>
          <p:cNvPr id="4102" name="Text Box 6"/>
          <p:cNvSpPr txBox="1">
            <a:spLocks noChangeArrowheads="1"/>
          </p:cNvSpPr>
          <p:nvPr/>
        </p:nvSpPr>
        <p:spPr bwMode="auto">
          <a:xfrm>
            <a:off x="0" y="1447800"/>
            <a:ext cx="9144000" cy="519113"/>
          </a:xfrm>
          <a:prstGeom prst="rect">
            <a:avLst/>
          </a:prstGeom>
          <a:noFill/>
          <a:ln w="9525">
            <a:noFill/>
            <a:miter lim="800000"/>
            <a:headEnd/>
            <a:tailEnd/>
          </a:ln>
        </p:spPr>
        <p:txBody>
          <a:bodyPr>
            <a:spAutoFit/>
          </a:bodyPr>
          <a:lstStyle/>
          <a:p>
            <a:pPr>
              <a:spcBef>
                <a:spcPct val="50000"/>
              </a:spcBef>
            </a:pPr>
            <a:r>
              <a:rPr lang="en-US" sz="2800" b="1" u="sng">
                <a:latin typeface="Times New Roman" pitchFamily="18" charset="0"/>
              </a:rPr>
              <a:t>persecute</a:t>
            </a:r>
            <a:r>
              <a:rPr lang="en-US" sz="2800">
                <a:latin typeface="Times New Roman" pitchFamily="18" charset="0"/>
              </a:rPr>
              <a:t> – to </a:t>
            </a:r>
            <a:r>
              <a:rPr lang="en-US" sz="2800" b="1" i="1">
                <a:latin typeface="Times New Roman" pitchFamily="18" charset="0"/>
              </a:rPr>
              <a:t>mistreat</a:t>
            </a:r>
          </a:p>
        </p:txBody>
      </p:sp>
      <p:sp>
        <p:nvSpPr>
          <p:cNvPr id="4103" name="Text Box 7"/>
          <p:cNvSpPr txBox="1">
            <a:spLocks noChangeArrowheads="1"/>
          </p:cNvSpPr>
          <p:nvPr/>
        </p:nvSpPr>
        <p:spPr bwMode="auto">
          <a:xfrm>
            <a:off x="0" y="4267200"/>
            <a:ext cx="9144000" cy="946150"/>
          </a:xfrm>
          <a:prstGeom prst="rect">
            <a:avLst/>
          </a:prstGeom>
          <a:noFill/>
          <a:ln w="9525">
            <a:noFill/>
            <a:miter lim="800000"/>
            <a:headEnd/>
            <a:tailEnd/>
          </a:ln>
        </p:spPr>
        <p:txBody>
          <a:bodyPr>
            <a:spAutoFit/>
          </a:bodyPr>
          <a:lstStyle/>
          <a:p>
            <a:pPr>
              <a:spcBef>
                <a:spcPct val="50000"/>
              </a:spcBef>
              <a:buFontTx/>
              <a:buChar char="•"/>
            </a:pPr>
            <a:r>
              <a:rPr lang="en-US" sz="2800">
                <a:latin typeface="Times New Roman" pitchFamily="18" charset="0"/>
              </a:rPr>
              <a:t> Approximately two million </a:t>
            </a:r>
            <a:r>
              <a:rPr lang="en-US" sz="2800" b="1" i="1">
                <a:latin typeface="Times New Roman" pitchFamily="18" charset="0"/>
              </a:rPr>
              <a:t>Armenians</a:t>
            </a:r>
            <a:r>
              <a:rPr lang="en-US" sz="2800">
                <a:latin typeface="Times New Roman" pitchFamily="18" charset="0"/>
              </a:rPr>
              <a:t> were </a:t>
            </a:r>
            <a:r>
              <a:rPr lang="en-US" sz="2800" b="1" i="1">
                <a:latin typeface="Times New Roman" pitchFamily="18" charset="0"/>
              </a:rPr>
              <a:t>killed </a:t>
            </a:r>
            <a:r>
              <a:rPr lang="en-US" sz="2800">
                <a:latin typeface="Times New Roman" pitchFamily="18" charset="0"/>
              </a:rPr>
              <a:t>in the former </a:t>
            </a:r>
            <a:r>
              <a:rPr lang="en-US" sz="2800" b="1" i="1">
                <a:latin typeface="Times New Roman" pitchFamily="18" charset="0"/>
              </a:rPr>
              <a:t>Ottoman</a:t>
            </a:r>
            <a:r>
              <a:rPr lang="en-US" sz="2800">
                <a:latin typeface="Times New Roman" pitchFamily="18" charset="0"/>
              </a:rPr>
              <a:t> Empire. </a:t>
            </a:r>
            <a:endParaRPr lang="en-US">
              <a:latin typeface="Times New Roman" pitchFamily="18" charset="0"/>
            </a:endParaRPr>
          </a:p>
        </p:txBody>
      </p:sp>
      <p:sp>
        <p:nvSpPr>
          <p:cNvPr id="4104" name="Text Box 8"/>
          <p:cNvSpPr txBox="1">
            <a:spLocks noChangeArrowheads="1"/>
          </p:cNvSpPr>
          <p:nvPr/>
        </p:nvSpPr>
        <p:spPr bwMode="auto">
          <a:xfrm>
            <a:off x="0" y="5486400"/>
            <a:ext cx="9144000" cy="519113"/>
          </a:xfrm>
          <a:prstGeom prst="rect">
            <a:avLst/>
          </a:prstGeom>
          <a:noFill/>
          <a:ln w="9525">
            <a:noFill/>
            <a:miter lim="800000"/>
            <a:headEnd/>
            <a:tailEnd/>
          </a:ln>
        </p:spPr>
        <p:txBody>
          <a:bodyPr>
            <a:spAutoFit/>
          </a:bodyPr>
          <a:lstStyle/>
          <a:p>
            <a:pPr>
              <a:spcBef>
                <a:spcPct val="50000"/>
              </a:spcBef>
            </a:pPr>
            <a:r>
              <a:rPr lang="en-US" sz="2800" b="1" i="1">
                <a:latin typeface="Times New Roman" pitchFamily="18" charset="0"/>
              </a:rPr>
              <a:t>Ottoman</a:t>
            </a:r>
            <a:r>
              <a:rPr lang="en-US" sz="2800">
                <a:latin typeface="Times New Roman" pitchFamily="18" charset="0"/>
              </a:rPr>
              <a:t> Empire = modern day </a:t>
            </a:r>
            <a:r>
              <a:rPr lang="en-US" sz="2800" b="1" i="1">
                <a:latin typeface="Times New Roman" pitchFamily="18" charset="0"/>
              </a:rPr>
              <a:t>Turkey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ox(in)">
                                      <p:cBhvr>
                                        <p:cTn id="7" dur="500"/>
                                        <p:tgtEl>
                                          <p:spTgt spid="4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102">
                                            <p:txEl>
                                              <p:pRg st="0" end="0"/>
                                            </p:txEl>
                                          </p:spTgt>
                                        </p:tgtEl>
                                        <p:attrNameLst>
                                          <p:attrName>style.visibility</p:attrName>
                                        </p:attrNameLst>
                                      </p:cBhvr>
                                      <p:to>
                                        <p:strVal val="visible"/>
                                      </p:to>
                                    </p:set>
                                    <p:animEffect transition="in" filter="box(in)">
                                      <p:cBhvr>
                                        <p:cTn id="12" dur="500"/>
                                        <p:tgtEl>
                                          <p:spTgt spid="410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box(in)">
                                      <p:cBhvr>
                                        <p:cTn id="17" dur="500"/>
                                        <p:tgtEl>
                                          <p:spTgt spid="41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101">
                                            <p:txEl>
                                              <p:pRg st="0" end="0"/>
                                            </p:txEl>
                                          </p:spTgt>
                                        </p:tgtEl>
                                        <p:attrNameLst>
                                          <p:attrName>style.visibility</p:attrName>
                                        </p:attrNameLst>
                                      </p:cBhvr>
                                      <p:to>
                                        <p:strVal val="visible"/>
                                      </p:to>
                                    </p:set>
                                    <p:animEffect transition="in" filter="box(in)">
                                      <p:cBhvr>
                                        <p:cTn id="22" dur="500"/>
                                        <p:tgtEl>
                                          <p:spTgt spid="410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103"/>
                                        </p:tgtEl>
                                        <p:attrNameLst>
                                          <p:attrName>style.visibility</p:attrName>
                                        </p:attrNameLst>
                                      </p:cBhvr>
                                      <p:to>
                                        <p:strVal val="visible"/>
                                      </p:to>
                                    </p:set>
                                    <p:animEffect transition="in" filter="box(in)">
                                      <p:cBhvr>
                                        <p:cTn id="27" dur="500"/>
                                        <p:tgtEl>
                                          <p:spTgt spid="410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104"/>
                                        </p:tgtEl>
                                        <p:attrNameLst>
                                          <p:attrName>style.visibility</p:attrName>
                                        </p:attrNameLst>
                                      </p:cBhvr>
                                      <p:to>
                                        <p:strVal val="visible"/>
                                      </p:to>
                                    </p:set>
                                    <p:animEffect transition="in" filter="box(in)">
                                      <p:cBhvr>
                                        <p:cTn id="32"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p:bldP spid="4103" grpId="0"/>
      <p:bldP spid="41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noChangeArrowheads="1"/>
          </p:cNvPicPr>
          <p:nvPr/>
        </p:nvPicPr>
        <p:blipFill>
          <a:blip r:embed="rId2"/>
          <a:srcRect t="7756"/>
          <a:stretch>
            <a:fillRect/>
          </a:stretch>
        </p:blipFill>
        <p:spPr bwMode="auto">
          <a:xfrm>
            <a:off x="0" y="0"/>
            <a:ext cx="9159875" cy="6324600"/>
          </a:xfrm>
          <a:prstGeom prst="rect">
            <a:avLst/>
          </a:prstGeom>
          <a:noFill/>
          <a:ln w="9525">
            <a:noFill/>
            <a:miter lim="800000"/>
            <a:headEnd/>
            <a:tailEnd/>
          </a:ln>
        </p:spPr>
      </p:pic>
      <p:sp>
        <p:nvSpPr>
          <p:cNvPr id="19458" name="Rectangle 5"/>
          <p:cNvSpPr>
            <a:spLocks noChangeArrowheads="1"/>
          </p:cNvSpPr>
          <p:nvPr/>
        </p:nvSpPr>
        <p:spPr bwMode="auto">
          <a:xfrm>
            <a:off x="0" y="6324600"/>
            <a:ext cx="9144000" cy="519113"/>
          </a:xfrm>
          <a:prstGeom prst="rect">
            <a:avLst/>
          </a:prstGeom>
          <a:noFill/>
          <a:ln w="9525">
            <a:noFill/>
            <a:miter lim="800000"/>
            <a:headEnd/>
            <a:tailEnd/>
          </a:ln>
        </p:spPr>
        <p:txBody>
          <a:bodyPr anchor="ctr">
            <a:spAutoFit/>
          </a:bodyPr>
          <a:lstStyle/>
          <a:p>
            <a:pPr algn="ctr"/>
            <a:r>
              <a:rPr lang="en-US" sz="2800" i="1">
                <a:latin typeface="Times New Roman" pitchFamily="18" charset="0"/>
              </a:rPr>
              <a:t>Jewish refugees at port of Liverpool, 1882</a:t>
            </a:r>
            <a:r>
              <a:rPr lang="en-US"/>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p:cNvPicPr>
            <a:picLocks noChangeAspect="1" noChangeArrowheads="1"/>
          </p:cNvPicPr>
          <p:nvPr/>
        </p:nvPicPr>
        <p:blipFill>
          <a:blip r:embed="rId2"/>
          <a:srcRect/>
          <a:stretch>
            <a:fillRect/>
          </a:stretch>
        </p:blipFill>
        <p:spPr bwMode="auto">
          <a:xfrm>
            <a:off x="914400" y="0"/>
            <a:ext cx="7313613" cy="5207000"/>
          </a:xfrm>
          <a:prstGeom prst="rect">
            <a:avLst/>
          </a:prstGeom>
          <a:noFill/>
          <a:ln w="9525">
            <a:noFill/>
            <a:miter lim="800000"/>
            <a:headEnd/>
            <a:tailEnd/>
          </a:ln>
        </p:spPr>
      </p:pic>
      <p:sp>
        <p:nvSpPr>
          <p:cNvPr id="20482" name="Text Box 5"/>
          <p:cNvSpPr txBox="1">
            <a:spLocks noChangeArrowheads="1"/>
          </p:cNvSpPr>
          <p:nvPr/>
        </p:nvSpPr>
        <p:spPr bwMode="auto">
          <a:xfrm>
            <a:off x="0" y="5121275"/>
            <a:ext cx="9144000" cy="1736725"/>
          </a:xfrm>
          <a:prstGeom prst="rect">
            <a:avLst/>
          </a:prstGeom>
          <a:noFill/>
          <a:ln w="9525">
            <a:noFill/>
            <a:miter lim="800000"/>
            <a:headEnd/>
            <a:tailEnd/>
          </a:ln>
        </p:spPr>
        <p:txBody>
          <a:bodyPr>
            <a:spAutoFit/>
          </a:bodyPr>
          <a:lstStyle/>
          <a:p>
            <a:pPr>
              <a:spcBef>
                <a:spcPct val="50000"/>
              </a:spcBef>
            </a:pPr>
            <a:r>
              <a:rPr lang="en-US" sz="2700" i="1">
                <a:latin typeface="Times New Roman" pitchFamily="18" charset="0"/>
              </a:rPr>
              <a:t>“Scenes like this were common all over…Armenia…in 1915. Death in its several forms—massacre, starvation, exhaustion—destroyed the larger part of the refugees.”                                      – U.S. Ambassador Morgenthou</a:t>
            </a:r>
            <a:endParaRPr lang="en-US" sz="27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p:cNvPicPr>
            <a:picLocks noChangeAspect="1" noChangeArrowheads="1"/>
          </p:cNvPicPr>
          <p:nvPr/>
        </p:nvPicPr>
        <p:blipFill>
          <a:blip r:embed="rId2"/>
          <a:srcRect/>
          <a:stretch>
            <a:fillRect/>
          </a:stretch>
        </p:blipFill>
        <p:spPr bwMode="auto">
          <a:xfrm>
            <a:off x="0" y="6350"/>
            <a:ext cx="4524375" cy="6851650"/>
          </a:xfrm>
          <a:prstGeom prst="rect">
            <a:avLst/>
          </a:prstGeom>
          <a:noFill/>
          <a:ln w="9525">
            <a:noFill/>
            <a:miter lim="800000"/>
            <a:headEnd/>
            <a:tailEnd/>
          </a:ln>
        </p:spPr>
      </p:pic>
      <p:sp>
        <p:nvSpPr>
          <p:cNvPr id="21506" name="Text Box 5"/>
          <p:cNvSpPr txBox="1">
            <a:spLocks noChangeArrowheads="1"/>
          </p:cNvSpPr>
          <p:nvPr/>
        </p:nvSpPr>
        <p:spPr bwMode="auto">
          <a:xfrm>
            <a:off x="4495800" y="3776663"/>
            <a:ext cx="4648200" cy="3081337"/>
          </a:xfrm>
          <a:prstGeom prst="rect">
            <a:avLst/>
          </a:prstGeom>
          <a:noFill/>
          <a:ln w="9525">
            <a:noFill/>
            <a:miter lim="800000"/>
            <a:headEnd/>
            <a:tailEnd/>
          </a:ln>
        </p:spPr>
        <p:txBody>
          <a:bodyPr>
            <a:spAutoFit/>
          </a:bodyPr>
          <a:lstStyle/>
          <a:p>
            <a:pPr>
              <a:spcBef>
                <a:spcPct val="50000"/>
              </a:spcBef>
            </a:pPr>
            <a:r>
              <a:rPr lang="en-US" sz="2800" i="1">
                <a:latin typeface="Times New Roman" pitchFamily="18" charset="0"/>
              </a:rPr>
              <a:t>Fundraising poster for the American Committee for Relief in the Near East - the United States contributed a significant amount of aid to help Armenians during the Armenian Genocide.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3"/>
          <p:cNvSpPr txBox="1">
            <a:spLocks noChangeArrowheads="1"/>
          </p:cNvSpPr>
          <p:nvPr/>
        </p:nvSpPr>
        <p:spPr bwMode="auto">
          <a:xfrm>
            <a:off x="0" y="0"/>
            <a:ext cx="9144000" cy="519113"/>
          </a:xfrm>
          <a:prstGeom prst="rect">
            <a:avLst/>
          </a:prstGeom>
          <a:noFill/>
          <a:ln w="9525">
            <a:noFill/>
            <a:miter lim="800000"/>
            <a:headEnd/>
            <a:tailEnd/>
          </a:ln>
        </p:spPr>
        <p:txBody>
          <a:bodyPr>
            <a:spAutoFit/>
          </a:bodyPr>
          <a:lstStyle/>
          <a:p>
            <a:pPr>
              <a:spcBef>
                <a:spcPct val="50000"/>
              </a:spcBef>
            </a:pPr>
            <a:r>
              <a:rPr lang="en-US" sz="2800" b="1">
                <a:latin typeface="Franklin Gothic Demi" pitchFamily="34" charset="0"/>
              </a:rPr>
              <a:t>II. Famine / Poverty</a:t>
            </a:r>
          </a:p>
        </p:txBody>
      </p:sp>
      <p:sp>
        <p:nvSpPr>
          <p:cNvPr id="3076" name="Rectangle 4"/>
          <p:cNvSpPr>
            <a:spLocks noChangeArrowheads="1"/>
          </p:cNvSpPr>
          <p:nvPr/>
        </p:nvSpPr>
        <p:spPr bwMode="auto">
          <a:xfrm>
            <a:off x="0" y="609600"/>
            <a:ext cx="9144000" cy="946150"/>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rPr>
              <a:t>• In the 1840’s, over </a:t>
            </a:r>
            <a:r>
              <a:rPr lang="en-US" sz="2800" b="1" i="1">
                <a:latin typeface="Times New Roman" pitchFamily="18" charset="0"/>
              </a:rPr>
              <a:t>1 million</a:t>
            </a:r>
            <a:r>
              <a:rPr lang="en-US" sz="2800">
                <a:latin typeface="Times New Roman" pitchFamily="18" charset="0"/>
              </a:rPr>
              <a:t> people died in</a:t>
            </a:r>
            <a:r>
              <a:rPr lang="en-US" sz="2800" i="1">
                <a:latin typeface="Times New Roman" pitchFamily="18" charset="0"/>
              </a:rPr>
              <a:t> </a:t>
            </a:r>
            <a:r>
              <a:rPr lang="en-US" sz="2800" b="1" i="1">
                <a:latin typeface="Times New Roman" pitchFamily="18" charset="0"/>
              </a:rPr>
              <a:t>Ireland</a:t>
            </a:r>
            <a:r>
              <a:rPr lang="en-US" sz="2800">
                <a:latin typeface="Times New Roman" pitchFamily="18" charset="0"/>
              </a:rPr>
              <a:t> due to the Irish Potato Famine.</a:t>
            </a:r>
            <a:r>
              <a:rPr lang="en-US">
                <a:latin typeface="Times New Roman" pitchFamily="18" charset="0"/>
              </a:rPr>
              <a:t> </a:t>
            </a:r>
          </a:p>
        </p:txBody>
      </p:sp>
      <p:sp>
        <p:nvSpPr>
          <p:cNvPr id="3077" name="Text Box 5"/>
          <p:cNvSpPr txBox="1">
            <a:spLocks noChangeArrowheads="1"/>
          </p:cNvSpPr>
          <p:nvPr/>
        </p:nvSpPr>
        <p:spPr bwMode="auto">
          <a:xfrm>
            <a:off x="76200" y="1676400"/>
            <a:ext cx="9144000" cy="946150"/>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rPr>
              <a:t>• As a result, over </a:t>
            </a:r>
            <a:r>
              <a:rPr lang="en-US" sz="2800" b="1" i="1">
                <a:latin typeface="Times New Roman" pitchFamily="18" charset="0"/>
              </a:rPr>
              <a:t>1.5 million Irish</a:t>
            </a:r>
            <a:r>
              <a:rPr lang="en-US" sz="2800">
                <a:latin typeface="Times New Roman" pitchFamily="18" charset="0"/>
              </a:rPr>
              <a:t> immigrants came to the U.S. by 1860.</a:t>
            </a:r>
          </a:p>
        </p:txBody>
      </p:sp>
      <p:pic>
        <p:nvPicPr>
          <p:cNvPr id="3078" name="Picture 6"/>
          <p:cNvPicPr>
            <a:picLocks noChangeAspect="1" noChangeArrowheads="1"/>
          </p:cNvPicPr>
          <p:nvPr/>
        </p:nvPicPr>
        <p:blipFill>
          <a:blip r:embed="rId2"/>
          <a:srcRect/>
          <a:stretch>
            <a:fillRect/>
          </a:stretch>
        </p:blipFill>
        <p:spPr bwMode="auto">
          <a:xfrm>
            <a:off x="2744788" y="3038475"/>
            <a:ext cx="6399212" cy="3819525"/>
          </a:xfrm>
          <a:prstGeom prst="rect">
            <a:avLst/>
          </a:prstGeom>
          <a:noFill/>
          <a:ln w="9525">
            <a:noFill/>
            <a:miter lim="800000"/>
            <a:headEnd/>
            <a:tailEnd/>
          </a:ln>
        </p:spPr>
      </p:pic>
      <p:sp>
        <p:nvSpPr>
          <p:cNvPr id="3079" name="Rectangle 7"/>
          <p:cNvSpPr>
            <a:spLocks noChangeArrowheads="1"/>
          </p:cNvSpPr>
          <p:nvPr/>
        </p:nvSpPr>
        <p:spPr bwMode="auto">
          <a:xfrm>
            <a:off x="0" y="5057775"/>
            <a:ext cx="2743200" cy="1800225"/>
          </a:xfrm>
          <a:prstGeom prst="rect">
            <a:avLst/>
          </a:prstGeom>
          <a:noFill/>
          <a:ln w="9525">
            <a:noFill/>
            <a:miter lim="800000"/>
            <a:headEnd/>
            <a:tailEnd/>
          </a:ln>
        </p:spPr>
        <p:txBody>
          <a:bodyPr anchor="ctr">
            <a:spAutoFit/>
          </a:bodyPr>
          <a:lstStyle/>
          <a:p>
            <a:r>
              <a:rPr lang="en-US" sz="2800" b="1" i="1">
                <a:latin typeface="Times New Roman" pitchFamily="18" charset="0"/>
              </a:rPr>
              <a:t>Irish immigrants arriving in the United States in 1902.</a:t>
            </a:r>
            <a:r>
              <a:rPr lang="en-US"/>
              <a:t> </a:t>
            </a:r>
          </a:p>
        </p:txBody>
      </p:sp>
      <p:sp>
        <p:nvSpPr>
          <p:cNvPr id="9" name="Rectangle 8"/>
          <p:cNvSpPr>
            <a:spLocks noChangeArrowheads="1"/>
          </p:cNvSpPr>
          <p:nvPr/>
        </p:nvSpPr>
        <p:spPr bwMode="auto">
          <a:xfrm>
            <a:off x="0" y="3038475"/>
            <a:ext cx="2743200" cy="954088"/>
          </a:xfrm>
          <a:prstGeom prst="rect">
            <a:avLst/>
          </a:prstGeom>
          <a:noFill/>
          <a:ln w="9525">
            <a:noFill/>
            <a:miter lim="800000"/>
            <a:headEnd/>
            <a:tailEnd/>
          </a:ln>
        </p:spPr>
        <p:txBody>
          <a:bodyPr>
            <a:spAutoFit/>
          </a:bodyPr>
          <a:lstStyle/>
          <a:p>
            <a:pPr algn="ctr"/>
            <a:r>
              <a:rPr lang="en-US" sz="2800" b="1" i="1">
                <a:latin typeface="Times New Roman" pitchFamily="18" charset="0"/>
                <a:cs typeface="Times New Roman" pitchFamily="18" charset="0"/>
                <a:hlinkClick r:id="rId3"/>
              </a:rPr>
              <a:t>The Irish Potato Famine (2:04)</a:t>
            </a:r>
            <a:endParaRPr lang="en-US" sz="2800" b="1" i="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ox(in)">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box(in)">
                                      <p:cBhvr>
                                        <p:cTn id="12" dur="500"/>
                                        <p:tgtEl>
                                          <p:spTgt spid="30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79"/>
                                        </p:tgtEl>
                                        <p:attrNameLst>
                                          <p:attrName>style.visibility</p:attrName>
                                        </p:attrNameLst>
                                      </p:cBhvr>
                                      <p:to>
                                        <p:strVal val="visible"/>
                                      </p:to>
                                    </p:set>
                                    <p:animEffect transition="in" filter="box(in)">
                                      <p:cBhvr>
                                        <p:cTn id="17" dur="500"/>
                                        <p:tgtEl>
                                          <p:spTgt spid="3079"/>
                                        </p:tgtEl>
                                      </p:cBhvr>
                                    </p:animEffect>
                                  </p:childTnLst>
                                </p:cTn>
                              </p:par>
                              <p:par>
                                <p:cTn id="18" presetID="4" presetClass="entr" presetSubtype="16" fill="hold" nodeType="withEffect">
                                  <p:stCondLst>
                                    <p:cond delay="0"/>
                                  </p:stCondLst>
                                  <p:childTnLst>
                                    <p:set>
                                      <p:cBhvr>
                                        <p:cTn id="19" dur="1" fill="hold">
                                          <p:stCondLst>
                                            <p:cond delay="0"/>
                                          </p:stCondLst>
                                        </p:cTn>
                                        <p:tgtEl>
                                          <p:spTgt spid="3078"/>
                                        </p:tgtEl>
                                        <p:attrNameLst>
                                          <p:attrName>style.visibility</p:attrName>
                                        </p:attrNameLst>
                                      </p:cBhvr>
                                      <p:to>
                                        <p:strVal val="visible"/>
                                      </p:to>
                                    </p:set>
                                    <p:animEffect transition="in" filter="box(in)">
                                      <p:cBhvr>
                                        <p:cTn id="20" dur="500"/>
                                        <p:tgtEl>
                                          <p:spTgt spid="307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P spid="3079"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6"/>
          <p:cNvPicPr>
            <a:picLocks noChangeAspect="1" noChangeArrowheads="1"/>
          </p:cNvPicPr>
          <p:nvPr/>
        </p:nvPicPr>
        <p:blipFill>
          <a:blip r:embed="rId2"/>
          <a:srcRect/>
          <a:stretch>
            <a:fillRect/>
          </a:stretch>
        </p:blipFill>
        <p:spPr bwMode="auto">
          <a:xfrm>
            <a:off x="0" y="838200"/>
            <a:ext cx="9140825" cy="5522913"/>
          </a:xfrm>
          <a:prstGeom prst="rect">
            <a:avLst/>
          </a:prstGeom>
          <a:noFill/>
          <a:ln w="9525">
            <a:noFill/>
            <a:miter lim="800000"/>
            <a:headEnd/>
            <a:tailEnd/>
          </a:ln>
        </p:spPr>
      </p:pic>
      <p:sp>
        <p:nvSpPr>
          <p:cNvPr id="23554" name="Text Box 7"/>
          <p:cNvSpPr txBox="1">
            <a:spLocks noChangeArrowheads="1"/>
          </p:cNvSpPr>
          <p:nvPr/>
        </p:nvSpPr>
        <p:spPr bwMode="auto">
          <a:xfrm>
            <a:off x="0" y="6338888"/>
            <a:ext cx="9144000" cy="519112"/>
          </a:xfrm>
          <a:prstGeom prst="rect">
            <a:avLst/>
          </a:prstGeom>
          <a:noFill/>
          <a:ln w="9525">
            <a:noFill/>
            <a:miter lim="800000"/>
            <a:headEnd/>
            <a:tailEnd/>
          </a:ln>
        </p:spPr>
        <p:txBody>
          <a:bodyPr>
            <a:spAutoFit/>
          </a:bodyPr>
          <a:lstStyle/>
          <a:p>
            <a:pPr algn="ctr">
              <a:spcBef>
                <a:spcPct val="50000"/>
              </a:spcBef>
            </a:pPr>
            <a:r>
              <a:rPr lang="en-US" sz="2800" i="1">
                <a:latin typeface="Times New Roman" pitchFamily="18" charset="0"/>
              </a:rPr>
              <a:t>c.1910-1920; refugees of the Mexican Revolution</a:t>
            </a:r>
          </a:p>
        </p:txBody>
      </p:sp>
      <p:sp>
        <p:nvSpPr>
          <p:cNvPr id="23555" name="Text Box 8"/>
          <p:cNvSpPr txBox="1">
            <a:spLocks noChangeArrowheads="1"/>
          </p:cNvSpPr>
          <p:nvPr/>
        </p:nvSpPr>
        <p:spPr bwMode="auto">
          <a:xfrm>
            <a:off x="0" y="0"/>
            <a:ext cx="9144000" cy="519113"/>
          </a:xfrm>
          <a:prstGeom prst="rect">
            <a:avLst/>
          </a:prstGeom>
          <a:noFill/>
          <a:ln w="9525">
            <a:noFill/>
            <a:miter lim="800000"/>
            <a:headEnd/>
            <a:tailEnd/>
          </a:ln>
        </p:spPr>
        <p:txBody>
          <a:bodyPr>
            <a:spAutoFit/>
          </a:bodyPr>
          <a:lstStyle/>
          <a:p>
            <a:pPr>
              <a:spcBef>
                <a:spcPct val="50000"/>
              </a:spcBef>
            </a:pPr>
            <a:r>
              <a:rPr lang="en-US" sz="2800">
                <a:latin typeface="Franklin Gothic Demi" pitchFamily="34" charset="0"/>
              </a:rPr>
              <a:t>III. Political Turmoil</a:t>
            </a:r>
          </a:p>
        </p:txBody>
      </p:sp>
      <p:sp>
        <p:nvSpPr>
          <p:cNvPr id="13321" name="Text Box 9"/>
          <p:cNvSpPr txBox="1">
            <a:spLocks noChangeArrowheads="1"/>
          </p:cNvSpPr>
          <p:nvPr/>
        </p:nvSpPr>
        <p:spPr bwMode="auto">
          <a:xfrm>
            <a:off x="0" y="609600"/>
            <a:ext cx="9144000" cy="955675"/>
          </a:xfrm>
          <a:prstGeom prst="rect">
            <a:avLst/>
          </a:prstGeom>
          <a:solidFill>
            <a:srgbClr val="FFFFCC"/>
          </a:solidFill>
          <a:ln w="9525">
            <a:solidFill>
              <a:srgbClr val="FFFFCC"/>
            </a:solidFill>
            <a:miter lim="800000"/>
            <a:headEnd/>
            <a:tailEnd/>
          </a:ln>
        </p:spPr>
        <p:txBody>
          <a:bodyPr>
            <a:spAutoFit/>
          </a:bodyPr>
          <a:lstStyle/>
          <a:p>
            <a:pPr>
              <a:spcBef>
                <a:spcPct val="50000"/>
              </a:spcBef>
              <a:buFontTx/>
              <a:buChar char="•"/>
            </a:pPr>
            <a:r>
              <a:rPr lang="en-US" sz="2800">
                <a:latin typeface="Times New Roman" pitchFamily="18" charset="0"/>
              </a:rPr>
              <a:t> Thousands of </a:t>
            </a:r>
            <a:r>
              <a:rPr lang="en-US" sz="2800" b="1" i="1">
                <a:latin typeface="Times New Roman" pitchFamily="18" charset="0"/>
              </a:rPr>
              <a:t>Mexicans</a:t>
            </a:r>
            <a:r>
              <a:rPr lang="en-US" sz="2800">
                <a:latin typeface="Times New Roman" pitchFamily="18" charset="0"/>
              </a:rPr>
              <a:t> came to the U.S. in order to escape from </a:t>
            </a:r>
            <a:r>
              <a:rPr lang="en-US" sz="2800" b="1" i="1">
                <a:latin typeface="Times New Roman" pitchFamily="18" charset="0"/>
              </a:rPr>
              <a:t>violence</a:t>
            </a:r>
            <a:r>
              <a:rPr lang="en-US" sz="2800">
                <a:latin typeface="Times New Roman" pitchFamily="18" charset="0"/>
              </a:rPr>
              <a:t> during the </a:t>
            </a:r>
            <a:r>
              <a:rPr lang="en-US" sz="2800" b="1" i="1">
                <a:latin typeface="Times New Roman" pitchFamily="18" charset="0"/>
              </a:rPr>
              <a:t>Mexican Revolution</a:t>
            </a:r>
            <a:r>
              <a:rPr lang="en-US" sz="280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box(in)">
                                      <p:cBhvr>
                                        <p:cTn id="7" dur="5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084321721765c1e78434b475a698ad93964e1a"/>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641</Words>
  <Application>Microsoft Office PowerPoint</Application>
  <PresentationFormat>On-screen Show (4:3)</PresentationFormat>
  <Paragraphs>87</Paragraphs>
  <Slides>16</Slides>
  <Notes>1</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16</vt:i4>
      </vt:variant>
    </vt:vector>
  </HeadingPairs>
  <TitlesOfParts>
    <vt:vector size="22" baseType="lpstr">
      <vt:lpstr>Arial</vt:lpstr>
      <vt:lpstr>Arial Black</vt:lpstr>
      <vt:lpstr>Elephant</vt:lpstr>
      <vt:lpstr>Franklin Gothic Demi</vt:lpstr>
      <vt:lpstr>Times New Roman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SeaChange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Berlin</dc:creator>
  <cp:lastModifiedBy>Teacher</cp:lastModifiedBy>
  <cp:revision>54</cp:revision>
  <dcterms:created xsi:type="dcterms:W3CDTF">2008-11-30T23:56:16Z</dcterms:created>
  <dcterms:modified xsi:type="dcterms:W3CDTF">2011-09-14T15:05:35Z</dcterms:modified>
</cp:coreProperties>
</file>