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2"/>
  </p:notesMasterIdLst>
  <p:handoutMasterIdLst>
    <p:handoutMasterId r:id="rId13"/>
  </p:handoutMasterIdLst>
  <p:sldIdLst>
    <p:sldId id="259" r:id="rId2"/>
    <p:sldId id="264" r:id="rId3"/>
    <p:sldId id="266" r:id="rId4"/>
    <p:sldId id="265" r:id="rId5"/>
    <p:sldId id="267" r:id="rId6"/>
    <p:sldId id="268" r:id="rId7"/>
    <p:sldId id="269" r:id="rId8"/>
    <p:sldId id="270" r:id="rId9"/>
    <p:sldId id="271" r:id="rId10"/>
    <p:sldId id="272" r:id="rId1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98" d="100"/>
          <a:sy n="98" d="100"/>
        </p:scale>
        <p:origin x="110" y="91"/>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5/27/2019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5/27/2019</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dirty="0"/>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5/27/2019</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5/27/2019</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5/27/2019</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5/27/2019</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5/27/2019</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5/27/2019</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5/27/2019</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156: communism in china</a:t>
            </a:r>
          </a:p>
        </p:txBody>
      </p:sp>
      <p:sp>
        <p:nvSpPr>
          <p:cNvPr id="3" name="Subtitle 2"/>
          <p:cNvSpPr>
            <a:spLocks noGrp="1"/>
          </p:cNvSpPr>
          <p:nvPr>
            <p:ph type="subTitle" idx="1"/>
          </p:nvPr>
        </p:nvSpPr>
        <p:spPr/>
        <p:txBody>
          <a:bodyPr/>
          <a:lstStyle/>
          <a:p>
            <a:r>
              <a:rPr lang="en-US"/>
              <a:t>How it played into the Cold War narrative</a:t>
            </a:r>
            <a:endParaRPr lang="en-US"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C15E91-96FC-487B-AA15-AA718C2BBB65}"/>
              </a:ext>
            </a:extLst>
          </p:cNvPr>
          <p:cNvSpPr>
            <a:spLocks noGrp="1"/>
          </p:cNvSpPr>
          <p:nvPr>
            <p:ph type="title"/>
          </p:nvPr>
        </p:nvSpPr>
        <p:spPr/>
        <p:txBody>
          <a:bodyPr/>
          <a:lstStyle/>
          <a:p>
            <a:r>
              <a:rPr lang="en-US" dirty="0"/>
              <a:t>China’s role in the cold war</a:t>
            </a:r>
          </a:p>
        </p:txBody>
      </p:sp>
      <p:sp>
        <p:nvSpPr>
          <p:cNvPr id="8" name="Text Placeholder 7">
            <a:extLst>
              <a:ext uri="{FF2B5EF4-FFF2-40B4-BE49-F238E27FC236}">
                <a16:creationId xmlns:a16="http://schemas.microsoft.com/office/drawing/2014/main" id="{4EB9020F-4922-40DD-B722-A737662A195E}"/>
              </a:ext>
            </a:extLst>
          </p:cNvPr>
          <p:cNvSpPr>
            <a:spLocks noGrp="1"/>
          </p:cNvSpPr>
          <p:nvPr>
            <p:ph type="body" idx="1"/>
          </p:nvPr>
        </p:nvSpPr>
        <p:spPr/>
        <p:txBody>
          <a:bodyPr/>
          <a:lstStyle/>
          <a:p>
            <a:r>
              <a:rPr lang="en-US" sz="2000" dirty="0"/>
              <a:t>Support of the North Koreans during the Korean War</a:t>
            </a:r>
          </a:p>
        </p:txBody>
      </p:sp>
      <p:pic>
        <p:nvPicPr>
          <p:cNvPr id="13" name="Content Placeholder 12">
            <a:extLst>
              <a:ext uri="{FF2B5EF4-FFF2-40B4-BE49-F238E27FC236}">
                <a16:creationId xmlns:a16="http://schemas.microsoft.com/office/drawing/2014/main" id="{6056B7F1-0584-49C9-BC7C-3143F2A3FA6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83951" y="2717800"/>
            <a:ext cx="2437710" cy="3556000"/>
          </a:xfrm>
        </p:spPr>
      </p:pic>
      <p:sp>
        <p:nvSpPr>
          <p:cNvPr id="10" name="Text Placeholder 9">
            <a:extLst>
              <a:ext uri="{FF2B5EF4-FFF2-40B4-BE49-F238E27FC236}">
                <a16:creationId xmlns:a16="http://schemas.microsoft.com/office/drawing/2014/main" id="{58742558-3EE1-4A4F-864D-A7358E76119C}"/>
              </a:ext>
            </a:extLst>
          </p:cNvPr>
          <p:cNvSpPr>
            <a:spLocks noGrp="1"/>
          </p:cNvSpPr>
          <p:nvPr>
            <p:ph type="body" sz="quarter" idx="3"/>
          </p:nvPr>
        </p:nvSpPr>
        <p:spPr/>
        <p:txBody>
          <a:bodyPr/>
          <a:lstStyle/>
          <a:p>
            <a:r>
              <a:rPr lang="en-US" dirty="0"/>
              <a:t>The Red Scare</a:t>
            </a:r>
          </a:p>
        </p:txBody>
      </p:sp>
      <p:pic>
        <p:nvPicPr>
          <p:cNvPr id="15" name="Content Placeholder 14">
            <a:extLst>
              <a:ext uri="{FF2B5EF4-FFF2-40B4-BE49-F238E27FC236}">
                <a16:creationId xmlns:a16="http://schemas.microsoft.com/office/drawing/2014/main" id="{2A2A2E62-DB71-41FA-8338-05B523D135A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37169" y="2717800"/>
            <a:ext cx="4097700" cy="3556000"/>
          </a:xfrm>
        </p:spPr>
      </p:pic>
    </p:spTree>
    <p:extLst>
      <p:ext uri="{BB962C8B-B14F-4D97-AF65-F5344CB8AC3E}">
        <p14:creationId xmlns:p14="http://schemas.microsoft.com/office/powerpoint/2010/main" val="26848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CAB1-F719-42DE-9482-D777AD60018C}"/>
              </a:ext>
            </a:extLst>
          </p:cNvPr>
          <p:cNvSpPr>
            <a:spLocks noGrp="1"/>
          </p:cNvSpPr>
          <p:nvPr>
            <p:ph type="title"/>
          </p:nvPr>
        </p:nvSpPr>
        <p:spPr/>
        <p:txBody>
          <a:bodyPr/>
          <a:lstStyle/>
          <a:p>
            <a:r>
              <a:rPr lang="en-US" dirty="0"/>
              <a:t>Let’s pretend America becomes collectivized. </a:t>
            </a:r>
          </a:p>
        </p:txBody>
      </p:sp>
      <p:graphicFrame>
        <p:nvGraphicFramePr>
          <p:cNvPr id="4" name="Content Placeholder 3">
            <a:extLst>
              <a:ext uri="{FF2B5EF4-FFF2-40B4-BE49-F238E27FC236}">
                <a16:creationId xmlns:a16="http://schemas.microsoft.com/office/drawing/2014/main" id="{D1170E27-8BC6-4AAF-AE96-74517C0A73DE}"/>
              </a:ext>
            </a:extLst>
          </p:cNvPr>
          <p:cNvGraphicFramePr>
            <a:graphicFrameLocks noGrp="1"/>
          </p:cNvGraphicFramePr>
          <p:nvPr>
            <p:ph idx="1"/>
            <p:extLst>
              <p:ext uri="{D42A27DB-BD31-4B8C-83A1-F6EECF244321}">
                <p14:modId xmlns:p14="http://schemas.microsoft.com/office/powerpoint/2010/main" val="165939845"/>
              </p:ext>
            </p:extLst>
          </p:nvPr>
        </p:nvGraphicFramePr>
        <p:xfrm>
          <a:off x="914400" y="1803400"/>
          <a:ext cx="10360026" cy="4937760"/>
        </p:xfrm>
        <a:graphic>
          <a:graphicData uri="http://schemas.openxmlformats.org/drawingml/2006/table">
            <a:tbl>
              <a:tblPr firstRow="1" bandRow="1">
                <a:tableStyleId>{D03447BB-5D67-496B-8E87-E561075AD55C}</a:tableStyleId>
              </a:tblPr>
              <a:tblGrid>
                <a:gridCol w="5180013">
                  <a:extLst>
                    <a:ext uri="{9D8B030D-6E8A-4147-A177-3AD203B41FA5}">
                      <a16:colId xmlns:a16="http://schemas.microsoft.com/office/drawing/2014/main" val="3769188191"/>
                    </a:ext>
                  </a:extLst>
                </a:gridCol>
                <a:gridCol w="5180013">
                  <a:extLst>
                    <a:ext uri="{9D8B030D-6E8A-4147-A177-3AD203B41FA5}">
                      <a16:colId xmlns:a16="http://schemas.microsoft.com/office/drawing/2014/main" val="1071550587"/>
                    </a:ext>
                  </a:extLst>
                </a:gridCol>
              </a:tblGrid>
              <a:tr h="370840">
                <a:tc>
                  <a:txBody>
                    <a:bodyPr/>
                    <a:lstStyle/>
                    <a:p>
                      <a:r>
                        <a:rPr lang="en-US" dirty="0"/>
                        <a:t>How do the schools change? </a:t>
                      </a:r>
                    </a:p>
                    <a:p>
                      <a:endParaRPr lang="en-US" dirty="0"/>
                    </a:p>
                    <a:p>
                      <a:endParaRPr lang="en-US" dirty="0"/>
                    </a:p>
                    <a:p>
                      <a:endParaRPr lang="en-US" dirty="0"/>
                    </a:p>
                    <a:p>
                      <a:endParaRPr lang="en-US" dirty="0"/>
                    </a:p>
                    <a:p>
                      <a:endParaRPr lang="en-US" dirty="0"/>
                    </a:p>
                  </a:txBody>
                  <a:tcPr/>
                </a:tc>
                <a:tc>
                  <a:txBody>
                    <a:bodyPr/>
                    <a:lstStyle/>
                    <a:p>
                      <a:r>
                        <a:rPr lang="en-US" dirty="0"/>
                        <a:t>How does the media change? </a:t>
                      </a:r>
                    </a:p>
                  </a:txBody>
                  <a:tcPr/>
                </a:tc>
                <a:extLst>
                  <a:ext uri="{0D108BD9-81ED-4DB2-BD59-A6C34878D82A}">
                    <a16:rowId xmlns:a16="http://schemas.microsoft.com/office/drawing/2014/main" val="4269103434"/>
                  </a:ext>
                </a:extLst>
              </a:tr>
              <a:tr h="370840">
                <a:tc>
                  <a:txBody>
                    <a:bodyPr/>
                    <a:lstStyle/>
                    <a:p>
                      <a:endParaRPr lang="en-US" dirty="0"/>
                    </a:p>
                    <a:p>
                      <a:r>
                        <a:rPr lang="en-US" dirty="0"/>
                        <a:t>How does the job market change? </a:t>
                      </a:r>
                    </a:p>
                    <a:p>
                      <a:endParaRPr lang="en-US" dirty="0"/>
                    </a:p>
                    <a:p>
                      <a:endParaRPr lang="en-US" dirty="0"/>
                    </a:p>
                    <a:p>
                      <a:endParaRPr lang="en-US" dirty="0"/>
                    </a:p>
                    <a:p>
                      <a:endParaRPr lang="en-US" dirty="0"/>
                    </a:p>
                  </a:txBody>
                  <a:tcPr/>
                </a:tc>
                <a:tc>
                  <a:txBody>
                    <a:bodyPr/>
                    <a:lstStyle/>
                    <a:p>
                      <a:endParaRPr lang="en-US" dirty="0"/>
                    </a:p>
                    <a:p>
                      <a:r>
                        <a:rPr lang="en-US" dirty="0"/>
                        <a:t>What happens to the farms? </a:t>
                      </a:r>
                    </a:p>
                  </a:txBody>
                  <a:tcPr/>
                </a:tc>
                <a:extLst>
                  <a:ext uri="{0D108BD9-81ED-4DB2-BD59-A6C34878D82A}">
                    <a16:rowId xmlns:a16="http://schemas.microsoft.com/office/drawing/2014/main" val="3492312081"/>
                  </a:ext>
                </a:extLst>
              </a:tr>
            </a:tbl>
          </a:graphicData>
        </a:graphic>
      </p:graphicFrame>
    </p:spTree>
    <p:extLst>
      <p:ext uri="{BB962C8B-B14F-4D97-AF65-F5344CB8AC3E}">
        <p14:creationId xmlns:p14="http://schemas.microsoft.com/office/powerpoint/2010/main" val="386134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F8C5-BDAD-443B-BF4A-D49985BB895D}"/>
              </a:ext>
            </a:extLst>
          </p:cNvPr>
          <p:cNvSpPr>
            <a:spLocks noGrp="1"/>
          </p:cNvSpPr>
          <p:nvPr>
            <p:ph type="title"/>
          </p:nvPr>
        </p:nvSpPr>
        <p:spPr/>
        <p:txBody>
          <a:bodyPr/>
          <a:lstStyle/>
          <a:p>
            <a:r>
              <a:rPr lang="en-US" dirty="0"/>
              <a:t>Here’s a modern example of this….</a:t>
            </a:r>
          </a:p>
        </p:txBody>
      </p:sp>
      <p:pic>
        <p:nvPicPr>
          <p:cNvPr id="4" name="Content Placeholder 3">
            <a:extLst>
              <a:ext uri="{FF2B5EF4-FFF2-40B4-BE49-F238E27FC236}">
                <a16:creationId xmlns:a16="http://schemas.microsoft.com/office/drawing/2014/main" id="{7578BF8A-BEEF-4D9D-954F-7E81FD4B23A0}"/>
              </a:ext>
            </a:extLst>
          </p:cNvPr>
          <p:cNvPicPr>
            <a:picLocks noGrp="1" noChangeAspect="1"/>
          </p:cNvPicPr>
          <p:nvPr>
            <p:ph idx="1"/>
          </p:nvPr>
        </p:nvPicPr>
        <p:blipFill>
          <a:blip r:embed="rId2"/>
          <a:stretch>
            <a:fillRect/>
          </a:stretch>
        </p:blipFill>
        <p:spPr>
          <a:xfrm>
            <a:off x="3259527" y="1971877"/>
            <a:ext cx="5669771" cy="4133446"/>
          </a:xfrm>
          <a:prstGeom prst="rect">
            <a:avLst/>
          </a:prstGeom>
        </p:spPr>
      </p:pic>
    </p:spTree>
    <p:extLst>
      <p:ext uri="{BB962C8B-B14F-4D97-AF65-F5344CB8AC3E}">
        <p14:creationId xmlns:p14="http://schemas.microsoft.com/office/powerpoint/2010/main" val="37742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FD20-3F66-4EE5-9676-9D56F6752FBA}"/>
              </a:ext>
            </a:extLst>
          </p:cNvPr>
          <p:cNvSpPr>
            <a:spLocks noGrp="1"/>
          </p:cNvSpPr>
          <p:nvPr>
            <p:ph type="title"/>
          </p:nvPr>
        </p:nvSpPr>
        <p:spPr/>
        <p:txBody>
          <a:bodyPr/>
          <a:lstStyle/>
          <a:p>
            <a:r>
              <a:rPr lang="en-US" dirty="0"/>
              <a:t>Chinese Citizens Kind Of Grateful To Not Have Access To All Of Internet….</a:t>
            </a:r>
          </a:p>
        </p:txBody>
      </p:sp>
      <p:pic>
        <p:nvPicPr>
          <p:cNvPr id="4" name="Content Placeholder 3">
            <a:extLst>
              <a:ext uri="{FF2B5EF4-FFF2-40B4-BE49-F238E27FC236}">
                <a16:creationId xmlns:a16="http://schemas.microsoft.com/office/drawing/2014/main" id="{8CFBDD1C-DBE8-49E8-9339-6640EA2C4C85}"/>
              </a:ext>
            </a:extLst>
          </p:cNvPr>
          <p:cNvPicPr>
            <a:picLocks noGrp="1" noChangeAspect="1"/>
          </p:cNvPicPr>
          <p:nvPr>
            <p:ph idx="1"/>
          </p:nvPr>
        </p:nvPicPr>
        <p:blipFill>
          <a:blip r:embed="rId2"/>
          <a:stretch>
            <a:fillRect/>
          </a:stretch>
        </p:blipFill>
        <p:spPr>
          <a:xfrm>
            <a:off x="2284412" y="2121388"/>
            <a:ext cx="6477000" cy="3822212"/>
          </a:xfrm>
          <a:prstGeom prst="rect">
            <a:avLst/>
          </a:prstGeom>
        </p:spPr>
      </p:pic>
      <p:sp>
        <p:nvSpPr>
          <p:cNvPr id="5" name="TextBox 4">
            <a:extLst>
              <a:ext uri="{FF2B5EF4-FFF2-40B4-BE49-F238E27FC236}">
                <a16:creationId xmlns:a16="http://schemas.microsoft.com/office/drawing/2014/main" id="{21E237CE-B6E9-4756-87A0-1E9BEEF51440}"/>
              </a:ext>
            </a:extLst>
          </p:cNvPr>
          <p:cNvSpPr txBox="1"/>
          <p:nvPr/>
        </p:nvSpPr>
        <p:spPr>
          <a:xfrm>
            <a:off x="1751012" y="6414700"/>
            <a:ext cx="7853432" cy="276999"/>
          </a:xfrm>
          <a:prstGeom prst="rect">
            <a:avLst/>
          </a:prstGeom>
          <a:noFill/>
          <a:ln>
            <a:solidFill>
              <a:schemeClr val="bg2"/>
            </a:solidFill>
          </a:ln>
        </p:spPr>
        <p:txBody>
          <a:bodyPr wrap="none" rtlCol="0" anchor="ctr" anchorCtr="1">
            <a:spAutoFit/>
          </a:bodyPr>
          <a:lstStyle/>
          <a:p>
            <a:r>
              <a:rPr lang="en-US" sz="1200" i="1" dirty="0"/>
              <a:t>Source: https://www.theonion.com/chinese-citizens-kind-of-grateful-to-not-have-access-to-1819577547</a:t>
            </a:r>
          </a:p>
        </p:txBody>
      </p:sp>
    </p:spTree>
    <p:extLst>
      <p:ext uri="{BB962C8B-B14F-4D97-AF65-F5344CB8AC3E}">
        <p14:creationId xmlns:p14="http://schemas.microsoft.com/office/powerpoint/2010/main" val="64997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6E1C-6312-46B4-B172-B739043DF8A8}"/>
              </a:ext>
            </a:extLst>
          </p:cNvPr>
          <p:cNvSpPr>
            <a:spLocks noGrp="1"/>
          </p:cNvSpPr>
          <p:nvPr>
            <p:ph type="title"/>
          </p:nvPr>
        </p:nvSpPr>
        <p:spPr/>
        <p:txBody>
          <a:bodyPr/>
          <a:lstStyle/>
          <a:p>
            <a:r>
              <a:rPr lang="en-US" dirty="0"/>
              <a:t>This article was satire. Take a historiography moment…. </a:t>
            </a:r>
          </a:p>
        </p:txBody>
      </p:sp>
      <p:pic>
        <p:nvPicPr>
          <p:cNvPr id="5" name="Content Placeholder 4">
            <a:extLst>
              <a:ext uri="{FF2B5EF4-FFF2-40B4-BE49-F238E27FC236}">
                <a16:creationId xmlns:a16="http://schemas.microsoft.com/office/drawing/2014/main" id="{E53BEE3D-A584-4BE8-A66E-FB06130B609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8812" y="2209799"/>
            <a:ext cx="5486400" cy="4496777"/>
          </a:xfrm>
        </p:spPr>
      </p:pic>
    </p:spTree>
    <p:extLst>
      <p:ext uri="{BB962C8B-B14F-4D97-AF65-F5344CB8AC3E}">
        <p14:creationId xmlns:p14="http://schemas.microsoft.com/office/powerpoint/2010/main" val="135267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7A48-0B7F-4999-956C-193CBA6E345D}"/>
              </a:ext>
            </a:extLst>
          </p:cNvPr>
          <p:cNvSpPr>
            <a:spLocks noGrp="1"/>
          </p:cNvSpPr>
          <p:nvPr>
            <p:ph type="title"/>
          </p:nvPr>
        </p:nvSpPr>
        <p:spPr>
          <a:xfrm>
            <a:off x="6399134" y="1905000"/>
            <a:ext cx="5180251" cy="762000"/>
          </a:xfrm>
        </p:spPr>
        <p:txBody>
          <a:bodyPr>
            <a:normAutofit fontScale="90000"/>
          </a:bodyPr>
          <a:lstStyle/>
          <a:p>
            <a:r>
              <a:rPr lang="en-US" dirty="0"/>
              <a:t>As for the story of communism in china</a:t>
            </a:r>
          </a:p>
        </p:txBody>
      </p:sp>
      <p:pic>
        <p:nvPicPr>
          <p:cNvPr id="7" name="Picture Placeholder 6">
            <a:extLst>
              <a:ext uri="{FF2B5EF4-FFF2-40B4-BE49-F238E27FC236}">
                <a16:creationId xmlns:a16="http://schemas.microsoft.com/office/drawing/2014/main" id="{CAC11B2E-9372-4B5F-9161-13968B900A7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88" r="6688"/>
          <a:stretch>
            <a:fillRect/>
          </a:stretch>
        </p:blipFill>
        <p:spPr>
          <a:xfrm>
            <a:off x="1217612" y="1905000"/>
            <a:ext cx="3300542" cy="3810682"/>
          </a:xfrm>
        </p:spPr>
      </p:pic>
      <p:sp>
        <p:nvSpPr>
          <p:cNvPr id="5" name="Text Placeholder 4">
            <a:extLst>
              <a:ext uri="{FF2B5EF4-FFF2-40B4-BE49-F238E27FC236}">
                <a16:creationId xmlns:a16="http://schemas.microsoft.com/office/drawing/2014/main" id="{281AC578-4BB7-4773-B320-A0742BB6B965}"/>
              </a:ext>
            </a:extLst>
          </p:cNvPr>
          <p:cNvSpPr>
            <a:spLocks noGrp="1"/>
          </p:cNvSpPr>
          <p:nvPr>
            <p:ph type="body" sz="half" idx="2"/>
          </p:nvPr>
        </p:nvSpPr>
        <p:spPr>
          <a:xfrm>
            <a:off x="6399134" y="2971800"/>
            <a:ext cx="5180251" cy="3352800"/>
          </a:xfrm>
        </p:spPr>
        <p:txBody>
          <a:bodyPr>
            <a:noAutofit/>
          </a:bodyPr>
          <a:lstStyle/>
          <a:p>
            <a:r>
              <a:rPr lang="en-US" sz="2400" dirty="0"/>
              <a:t>On October 1, 1949, Chinese Communist leader Mao </a:t>
            </a:r>
            <a:r>
              <a:rPr lang="en-US" sz="2400"/>
              <a:t>Zedong</a:t>
            </a:r>
            <a:r>
              <a:rPr lang="en-US" sz="2400" dirty="0"/>
              <a:t> declared the creation of the People’s Republic of China (PRC). The announcement ended the costly full-scale civil war between the Chinese Communist Party (CCP) and the Nationalist Party. These nationalists left China and established Taiwan</a:t>
            </a:r>
          </a:p>
        </p:txBody>
      </p:sp>
    </p:spTree>
    <p:extLst>
      <p:ext uri="{BB962C8B-B14F-4D97-AF65-F5344CB8AC3E}">
        <p14:creationId xmlns:p14="http://schemas.microsoft.com/office/powerpoint/2010/main" val="4339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B909-341F-4AF8-A053-7A0714972F13}"/>
              </a:ext>
            </a:extLst>
          </p:cNvPr>
          <p:cNvSpPr>
            <a:spLocks noGrp="1"/>
          </p:cNvSpPr>
          <p:nvPr>
            <p:ph type="title"/>
          </p:nvPr>
        </p:nvSpPr>
        <p:spPr>
          <a:xfrm>
            <a:off x="6399134" y="990600"/>
            <a:ext cx="5180251" cy="838200"/>
          </a:xfrm>
        </p:spPr>
        <p:txBody>
          <a:bodyPr/>
          <a:lstStyle/>
          <a:p>
            <a:r>
              <a:rPr lang="en-US" dirty="0"/>
              <a:t>Mao zedong</a:t>
            </a:r>
          </a:p>
        </p:txBody>
      </p:sp>
      <p:pic>
        <p:nvPicPr>
          <p:cNvPr id="6" name="Picture Placeholder 5">
            <a:extLst>
              <a:ext uri="{FF2B5EF4-FFF2-40B4-BE49-F238E27FC236}">
                <a16:creationId xmlns:a16="http://schemas.microsoft.com/office/drawing/2014/main" id="{BA19A42C-B987-4B7D-87DC-7CFCF882D28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804" b="4804"/>
          <a:stretch>
            <a:fillRect/>
          </a:stretch>
        </p:blipFill>
        <p:spPr/>
      </p:pic>
      <p:sp>
        <p:nvSpPr>
          <p:cNvPr id="4" name="Text Placeholder 3">
            <a:extLst>
              <a:ext uri="{FF2B5EF4-FFF2-40B4-BE49-F238E27FC236}">
                <a16:creationId xmlns:a16="http://schemas.microsoft.com/office/drawing/2014/main" id="{E2BBCE8A-6A57-4449-A4BC-C40FDA25CFE5}"/>
              </a:ext>
            </a:extLst>
          </p:cNvPr>
          <p:cNvSpPr>
            <a:spLocks noGrp="1"/>
          </p:cNvSpPr>
          <p:nvPr>
            <p:ph type="body" sz="half" idx="2"/>
          </p:nvPr>
        </p:nvSpPr>
        <p:spPr>
          <a:xfrm>
            <a:off x="6399134" y="2057400"/>
            <a:ext cx="5180251" cy="3886200"/>
          </a:xfrm>
        </p:spPr>
        <p:txBody>
          <a:bodyPr>
            <a:noAutofit/>
          </a:bodyPr>
          <a:lstStyle/>
          <a:p>
            <a:r>
              <a:rPr lang="en-US" dirty="0"/>
              <a:t>Mao Zedong (December 26, 1893- September 9, 1976) was the principal Chinese Marxist theorist, soldier, and statesman who led his country’s communist revolution. Mao was the leader of the Chinese Communist Party (CCP) from 1935 until his death, and he was chairman (chief of state) of the People’s Republic of China from 1949 to 1959 and chairman of the party also until his death. He gained control by getting the support of peasants and executing his enemies. </a:t>
            </a:r>
          </a:p>
        </p:txBody>
      </p:sp>
    </p:spTree>
    <p:extLst>
      <p:ext uri="{BB962C8B-B14F-4D97-AF65-F5344CB8AC3E}">
        <p14:creationId xmlns:p14="http://schemas.microsoft.com/office/powerpoint/2010/main" val="48543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74F23D9-201C-4777-9ADB-EB35DA702113}"/>
              </a:ext>
            </a:extLst>
          </p:cNvPr>
          <p:cNvSpPr>
            <a:spLocks noGrp="1"/>
          </p:cNvSpPr>
          <p:nvPr>
            <p:ph type="title"/>
          </p:nvPr>
        </p:nvSpPr>
        <p:spPr/>
        <p:txBody>
          <a:bodyPr/>
          <a:lstStyle/>
          <a:p>
            <a:r>
              <a:rPr lang="en-US" dirty="0"/>
              <a:t>The great leap forward (1958-1960)</a:t>
            </a:r>
          </a:p>
        </p:txBody>
      </p:sp>
      <p:pic>
        <p:nvPicPr>
          <p:cNvPr id="14" name="Content Placeholder 13">
            <a:extLst>
              <a:ext uri="{FF2B5EF4-FFF2-40B4-BE49-F238E27FC236}">
                <a16:creationId xmlns:a16="http://schemas.microsoft.com/office/drawing/2014/main" id="{B73E6FBA-7DF3-49EB-B4C9-30F303EC11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58" r="3448" b="5667"/>
          <a:stretch/>
        </p:blipFill>
        <p:spPr>
          <a:xfrm>
            <a:off x="1217612" y="1538287"/>
            <a:ext cx="5181600" cy="3567113"/>
          </a:xfrm>
        </p:spPr>
      </p:pic>
      <p:sp>
        <p:nvSpPr>
          <p:cNvPr id="12" name="Text Placeholder 11">
            <a:extLst>
              <a:ext uri="{FF2B5EF4-FFF2-40B4-BE49-F238E27FC236}">
                <a16:creationId xmlns:a16="http://schemas.microsoft.com/office/drawing/2014/main" id="{38F40D3B-FA32-445E-99C4-A3A7BC089F0B}"/>
              </a:ext>
            </a:extLst>
          </p:cNvPr>
          <p:cNvSpPr>
            <a:spLocks noGrp="1"/>
          </p:cNvSpPr>
          <p:nvPr>
            <p:ph type="body" sz="half" idx="2"/>
          </p:nvPr>
        </p:nvSpPr>
        <p:spPr/>
        <p:txBody>
          <a:bodyPr/>
          <a:lstStyle/>
          <a:p>
            <a:r>
              <a:rPr lang="en-US" dirty="0"/>
              <a:t>The Great Leap Forward was a campaign undertaken by the Chinese communists between 1958 and early 1960 to organize its vast population, especially in large-scale rural communes, to meet China’s industrial and agricultural problems. It was a failure of remarkable proportions, with an estimated 55 million people losing their lives. </a:t>
            </a:r>
          </a:p>
        </p:txBody>
      </p:sp>
    </p:spTree>
    <p:extLst>
      <p:ext uri="{BB962C8B-B14F-4D97-AF65-F5344CB8AC3E}">
        <p14:creationId xmlns:p14="http://schemas.microsoft.com/office/powerpoint/2010/main" val="190980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6155-6552-4F3A-8F3C-69FBC2B8F37A}"/>
              </a:ext>
            </a:extLst>
          </p:cNvPr>
          <p:cNvSpPr>
            <a:spLocks noGrp="1"/>
          </p:cNvSpPr>
          <p:nvPr>
            <p:ph type="title"/>
          </p:nvPr>
        </p:nvSpPr>
        <p:spPr>
          <a:xfrm>
            <a:off x="7821163" y="482600"/>
            <a:ext cx="3961368" cy="889000"/>
          </a:xfrm>
        </p:spPr>
        <p:txBody>
          <a:bodyPr/>
          <a:lstStyle/>
          <a:p>
            <a:r>
              <a:rPr lang="en-US" dirty="0"/>
              <a:t>The cultural revolution </a:t>
            </a:r>
          </a:p>
        </p:txBody>
      </p:sp>
      <p:pic>
        <p:nvPicPr>
          <p:cNvPr id="6" name="Content Placeholder 5">
            <a:extLst>
              <a:ext uri="{FF2B5EF4-FFF2-40B4-BE49-F238E27FC236}">
                <a16:creationId xmlns:a16="http://schemas.microsoft.com/office/drawing/2014/main" id="{978F150E-AC0D-4F71-87C3-FE36576C9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12" y="1828800"/>
            <a:ext cx="6386286" cy="3352800"/>
          </a:xfrm>
        </p:spPr>
      </p:pic>
      <p:sp>
        <p:nvSpPr>
          <p:cNvPr id="4" name="Text Placeholder 3">
            <a:extLst>
              <a:ext uri="{FF2B5EF4-FFF2-40B4-BE49-F238E27FC236}">
                <a16:creationId xmlns:a16="http://schemas.microsoft.com/office/drawing/2014/main" id="{BAE903A8-AB3E-45B6-9CED-BC392805E83C}"/>
              </a:ext>
            </a:extLst>
          </p:cNvPr>
          <p:cNvSpPr>
            <a:spLocks noGrp="1"/>
          </p:cNvSpPr>
          <p:nvPr>
            <p:ph type="body" sz="half" idx="2"/>
          </p:nvPr>
        </p:nvSpPr>
        <p:spPr>
          <a:xfrm>
            <a:off x="7618412" y="1447800"/>
            <a:ext cx="4570413" cy="4927600"/>
          </a:xfrm>
        </p:spPr>
        <p:txBody>
          <a:bodyPr>
            <a:normAutofit/>
          </a:bodyPr>
          <a:lstStyle/>
          <a:p>
            <a:r>
              <a:rPr lang="en-US" sz="2200" dirty="0"/>
              <a:t>In 1966, Mao Zedong launched the Cultural Revolution in order to reassert his authority over the Chinese government. Believing that current Communist leaders were taking the party, and China itself, in the wrong direction, Mao called on the nation’s youth to purge the “impure” elements of Chinese society and revive the revolutionary spirit. It resulted in economic calamity and 1.5 million people losing their lives.</a:t>
            </a:r>
          </a:p>
        </p:txBody>
      </p:sp>
    </p:spTree>
    <p:extLst>
      <p:ext uri="{BB962C8B-B14F-4D97-AF65-F5344CB8AC3E}">
        <p14:creationId xmlns:p14="http://schemas.microsoft.com/office/powerpoint/2010/main" val="19621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34</TotalTime>
  <Words>397</Words>
  <Application>Microsoft Office PowerPoint</Application>
  <PresentationFormat>Custom</PresentationFormat>
  <Paragraphs>30</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Century Gothic</vt:lpstr>
      <vt:lpstr>Crimson landscape design template</vt:lpstr>
      <vt:lpstr>Day 156: communism in china</vt:lpstr>
      <vt:lpstr>Let’s pretend America becomes collectivized. </vt:lpstr>
      <vt:lpstr>Here’s a modern example of this….</vt:lpstr>
      <vt:lpstr>Chinese Citizens Kind Of Grateful To Not Have Access To All Of Internet….</vt:lpstr>
      <vt:lpstr>This article was satire. Take a historiography moment…. </vt:lpstr>
      <vt:lpstr>As for the story of communism in china</vt:lpstr>
      <vt:lpstr>Mao zedong</vt:lpstr>
      <vt:lpstr>The great leap forward (1958-1960)</vt:lpstr>
      <vt:lpstr>The cultural revolution </vt:lpstr>
      <vt:lpstr>China’s role in the cold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156: communism in china</dc:title>
  <dc:creator>Anthony Salciccioli</dc:creator>
  <cp:lastModifiedBy>Anthony Salciccioli</cp:lastModifiedBy>
  <cp:revision>6</cp:revision>
  <dcterms:created xsi:type="dcterms:W3CDTF">2018-05-31T00:54:07Z</dcterms:created>
  <dcterms:modified xsi:type="dcterms:W3CDTF">2019-05-27T22:37:06Z</dcterms:modified>
</cp:coreProperties>
</file>