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Garamond"/>
      <p:regular r:id="rId17"/>
      <p:bold r:id="rId18"/>
      <p:italic r:id="rId19"/>
      <p:boldItalic r:id="rId20"/>
    </p:embeddedFont>
    <p:embeddedFont>
      <p:font typeface="Balthazar"/>
      <p:regular r:id="rId21"/>
    </p:embeddedFont>
    <p:embeddedFont>
      <p:font typeface="Lustria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boldItalic.fntdata"/><Relationship Id="rId11" Type="http://schemas.openxmlformats.org/officeDocument/2006/relationships/slide" Target="slides/slide6.xml"/><Relationship Id="rId22" Type="http://schemas.openxmlformats.org/officeDocument/2006/relationships/font" Target="fonts/Lustria-regular.fntdata"/><Relationship Id="rId10" Type="http://schemas.openxmlformats.org/officeDocument/2006/relationships/slide" Target="slides/slide5.xml"/><Relationship Id="rId21" Type="http://schemas.openxmlformats.org/officeDocument/2006/relationships/font" Target="fonts/Balthazar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Garamond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Garamond-italic.fntdata"/><Relationship Id="rId6" Type="http://schemas.openxmlformats.org/officeDocument/2006/relationships/slide" Target="slides/slide1.xml"/><Relationship Id="rId18" Type="http://schemas.openxmlformats.org/officeDocument/2006/relationships/font" Target="fonts/Garamon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" type="subTitle"/>
          </p:nvPr>
        </p:nvSpPr>
        <p:spPr>
          <a:xfrm>
            <a:off x="4673600" y="2927350"/>
            <a:ext cx="4013200" cy="18224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14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33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716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4304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4304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4304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4304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4304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/>
          <p:nvPr>
            <p:ph type="ctrTitle"/>
          </p:nvPr>
        </p:nvSpPr>
        <p:spPr>
          <a:xfrm>
            <a:off x="685800" y="990600"/>
            <a:ext cx="8229600" cy="1904999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2438400" y="6248400"/>
            <a:ext cx="2130424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5791200" y="6248400"/>
            <a:ext cx="2897186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76200" y="624840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2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xfrm>
            <a:off x="457200" y="274637"/>
            <a:ext cx="8229600" cy="1143000"/>
          </a:xfrm>
          <a:prstGeom prst="roundRect">
            <a:avLst>
              <a:gd fmla="val 4680" name="adj"/>
            </a:avLst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42875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47319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6256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6256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6256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62559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62559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42875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47319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6256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6256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6256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62559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62559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2438400" y="6248400"/>
            <a:ext cx="2130424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5791200" y="6248400"/>
            <a:ext cx="2897186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2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xfrm>
            <a:off x="722312" y="4406900"/>
            <a:ext cx="7772400" cy="1362075"/>
          </a:xfrm>
          <a:prstGeom prst="roundRect">
            <a:avLst>
              <a:gd fmla="val 4680" name="adj"/>
            </a:avLst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2438400" y="6248400"/>
            <a:ext cx="2130424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5791200" y="6248400"/>
            <a:ext cx="2897186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2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fmla="val 4680" name="adj"/>
            </a:avLst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14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33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716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4304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4304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4304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4304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4304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2438400" y="6248400"/>
            <a:ext cx="2130424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5791200" y="6248400"/>
            <a:ext cx="2897186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2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fmla="val 4680" name="adj"/>
            </a:avLst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838200" y="2362200"/>
            <a:ext cx="3770312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14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33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716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4304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4304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4304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4304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4304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760912" y="2362200"/>
            <a:ext cx="3770311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14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33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716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4304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4304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4304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4304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4304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2438400" y="6248400"/>
            <a:ext cx="2130424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5791200" y="6248400"/>
            <a:ext cx="2897186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2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xfrm>
            <a:off x="6705600" y="762000"/>
            <a:ext cx="1981199" cy="5324474"/>
          </a:xfrm>
          <a:prstGeom prst="roundRect">
            <a:avLst>
              <a:gd fmla="val 4680" name="adj"/>
            </a:avLst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51" name="Shape 51"/>
          <p:cNvSpPr txBox="1"/>
          <p:nvPr/>
        </p:nvSpPr>
        <p:spPr>
          <a:xfrm rot="5400000">
            <a:off x="5061119" y="2460794"/>
            <a:ext cx="5270161" cy="1926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 rot="5400000">
            <a:off x="995362" y="528637"/>
            <a:ext cx="5324474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14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33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716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4304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4304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4304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4304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4304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2438400" y="6248400"/>
            <a:ext cx="2130424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5791200" y="6248400"/>
            <a:ext cx="2897186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2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fmla="val 4680" name="adj"/>
            </a:avLst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 rot="5400000">
            <a:off x="2822574" y="377824"/>
            <a:ext cx="3724275" cy="7693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14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33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716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4304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4304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4304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4304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4304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2438400" y="6248400"/>
            <a:ext cx="2130424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5791200" y="6248400"/>
            <a:ext cx="2897186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2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1792288" y="4800600"/>
            <a:ext cx="5486399" cy="566737"/>
          </a:xfrm>
          <a:prstGeom prst="roundRect">
            <a:avLst>
              <a:gd fmla="val 4680" name="adj"/>
            </a:avLst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2438400" y="6248400"/>
            <a:ext cx="2130424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5791200" y="6248400"/>
            <a:ext cx="2897186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2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xfrm>
            <a:off x="457200" y="273050"/>
            <a:ext cx="3008313" cy="1162049"/>
          </a:xfrm>
          <a:prstGeom prst="roundRect">
            <a:avLst>
              <a:gd fmla="val 4680" name="adj"/>
            </a:avLst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240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4605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4605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4605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4605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4605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2438400" y="6248400"/>
            <a:ext cx="2130424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5791200" y="6248400"/>
            <a:ext cx="2897186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2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0" type="dt"/>
          </p:nvPr>
        </p:nvSpPr>
        <p:spPr>
          <a:xfrm>
            <a:off x="2438400" y="6248400"/>
            <a:ext cx="2130424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5791200" y="6248400"/>
            <a:ext cx="2897186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2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fmla="val 4680" name="adj"/>
            </a:avLst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2438400" y="6248400"/>
            <a:ext cx="2130424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5791200" y="6248400"/>
            <a:ext cx="2897186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2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0"/>
            <a:ext cx="5867400" cy="6858000"/>
            <a:chOff x="0" y="0"/>
            <a:chExt cx="5867400" cy="6858000"/>
          </a:xfrm>
        </p:grpSpPr>
        <p:sp>
          <p:nvSpPr>
            <p:cNvPr id="7" name="Shape 7"/>
            <p:cNvSpPr txBox="1"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685800" y="990600"/>
              <a:ext cx="5181600" cy="1904999"/>
            </a:xfrm>
            <a:prstGeom prst="roundRect">
              <a:avLst>
                <a:gd fmla="val 108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Shape 9"/>
          <p:cNvGrpSpPr/>
          <p:nvPr/>
        </p:nvGrpSpPr>
        <p:grpSpPr>
          <a:xfrm>
            <a:off x="3632199" y="4889500"/>
            <a:ext cx="4876800" cy="319087"/>
            <a:chOff x="3632199" y="4889500"/>
            <a:chExt cx="4876800" cy="319087"/>
          </a:xfrm>
        </p:grpSpPr>
        <p:sp>
          <p:nvSpPr>
            <p:cNvPr id="10" name="Shape 10"/>
            <p:cNvSpPr/>
            <p:nvPr/>
          </p:nvSpPr>
          <p:spPr>
            <a:xfrm flipH="1">
              <a:off x="3632199" y="4889500"/>
              <a:ext cx="4625975" cy="317500"/>
            </a:xfrm>
            <a:prstGeom prst="roundRect">
              <a:avLst>
                <a:gd fmla="val 0" name="adj"/>
              </a:avLst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8248650" y="4889500"/>
              <a:ext cx="260350" cy="319087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Shape 12"/>
          <p:cNvSpPr/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fmla="val 4680" name="adj"/>
            </a:avLst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14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33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716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4304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4304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4304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4304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4304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2438400" y="6248400"/>
            <a:ext cx="2130424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5791200" y="6248400"/>
            <a:ext cx="2897186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6200" y="624840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2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hape 24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25" name="Shape 25"/>
            <p:cNvGrpSpPr/>
            <p:nvPr/>
          </p:nvGrpSpPr>
          <p:grpSpPr>
            <a:xfrm>
              <a:off x="0" y="0"/>
              <a:ext cx="3200399" cy="6858000"/>
              <a:chOff x="0" y="0"/>
              <a:chExt cx="3200399" cy="6858000"/>
            </a:xfrm>
          </p:grpSpPr>
          <p:sp>
            <p:nvSpPr>
              <p:cNvPr id="26" name="Shape 26"/>
              <p:cNvSpPr txBox="1"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457200" y="0"/>
                <a:ext cx="2743199" cy="1166811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lnTo>
                      <a:pt x="120000" y="78367"/>
                    </a:lnTo>
                    <a:lnTo>
                      <a:pt x="26388" y="78693"/>
                    </a:lnTo>
                    <a:lnTo>
                      <a:pt x="24583" y="78367"/>
                    </a:lnTo>
                    <a:lnTo>
                      <a:pt x="21388" y="79836"/>
                    </a:lnTo>
                    <a:cubicBezTo>
                      <a:pt x="20138" y="81306"/>
                      <a:pt x="18263" y="83755"/>
                      <a:pt x="17083" y="86693"/>
                    </a:cubicBezTo>
                    <a:cubicBezTo>
                      <a:pt x="15902" y="89632"/>
                      <a:pt x="14930" y="93714"/>
                      <a:pt x="14305" y="97469"/>
                    </a:cubicBezTo>
                    <a:cubicBezTo>
                      <a:pt x="13680" y="101224"/>
                      <a:pt x="13472" y="104979"/>
                      <a:pt x="13333" y="108734"/>
                    </a:cubicBezTo>
                    <a:lnTo>
                      <a:pt x="13333" y="120000"/>
                    </a:lnTo>
                    <a:lnTo>
                      <a:pt x="0" y="120000"/>
                    </a:lnTo>
                    <a:lnTo>
                      <a:pt x="0" y="78367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Shape 28"/>
            <p:cNvGrpSpPr/>
            <p:nvPr/>
          </p:nvGrpSpPr>
          <p:grpSpPr>
            <a:xfrm>
              <a:off x="228599" y="1981200"/>
              <a:ext cx="7391400" cy="319087"/>
              <a:chOff x="228599" y="1981200"/>
              <a:chExt cx="7391400" cy="319087"/>
            </a:xfrm>
          </p:grpSpPr>
          <p:sp>
            <p:nvSpPr>
              <p:cNvPr id="29" name="Shape 29"/>
              <p:cNvSpPr/>
              <p:nvPr/>
            </p:nvSpPr>
            <p:spPr>
              <a:xfrm>
                <a:off x="609600" y="1981200"/>
                <a:ext cx="7010400" cy="317500"/>
              </a:xfrm>
              <a:prstGeom prst="roundRect">
                <a:avLst>
                  <a:gd fmla="val 0" name="adj"/>
                </a:avLst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Shape 30"/>
              <p:cNvSpPr/>
              <p:nvPr/>
            </p:nvSpPr>
            <p:spPr>
              <a:xfrm flipH="1">
                <a:off x="228599" y="1981200"/>
                <a:ext cx="393700" cy="319087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" name="Shape 31"/>
          <p:cNvSpPr/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fmla="val 4680" name="adj"/>
            </a:avLst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14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33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716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4304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4304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4304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4304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4304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2438400" y="6248400"/>
            <a:ext cx="2130424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5791200" y="6248400"/>
            <a:ext cx="2897186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2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ctrTitle"/>
          </p:nvPr>
        </p:nvSpPr>
        <p:spPr>
          <a:xfrm>
            <a:off x="685800" y="990600"/>
            <a:ext cx="8229600" cy="1904999"/>
          </a:xfrm>
          <a:prstGeom prst="roundRect">
            <a:avLst>
              <a:gd fmla="val 10800" name="adj"/>
            </a:avLst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althazar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Balthazar"/>
                <a:ea typeface="Balthazar"/>
                <a:cs typeface="Balthazar"/>
                <a:sym typeface="Balthazar"/>
              </a:rPr>
              <a:t>The Holy Roman Empire</a:t>
            </a:r>
          </a:p>
        </p:txBody>
      </p:sp>
      <p:sp>
        <p:nvSpPr>
          <p:cNvPr id="105" name="Shape 105"/>
          <p:cNvSpPr txBox="1"/>
          <p:nvPr>
            <p:ph idx="1" type="subTitle"/>
          </p:nvPr>
        </p:nvSpPr>
        <p:spPr>
          <a:xfrm>
            <a:off x="4673600" y="2927350"/>
            <a:ext cx="4013200" cy="18224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 of the Holy Roman Emperor"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2362200"/>
            <a:ext cx="3086099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5105400" y="6491287"/>
            <a:ext cx="30480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ustria"/>
              <a:buNone/>
            </a:pPr>
            <a:r>
              <a:rPr b="0" i="0" lang="en-US" sz="1800" u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11</a:t>
            </a:r>
            <a:r>
              <a:rPr b="0" baseline="30000" i="0" lang="en-US" sz="1800" u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th</a:t>
            </a:r>
            <a:r>
              <a:rPr b="0" i="0" lang="en-US" sz="1800" u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c. imperial crown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Balthazar"/>
              <a:buNone/>
            </a:pPr>
            <a:r>
              <a:rPr b="1" i="0" lang="en-US" sz="3100" u="none" cap="none" strike="noStrike">
                <a:solidFill>
                  <a:schemeClr val="dk2"/>
                </a:solidFill>
                <a:latin typeface="Balthazar"/>
                <a:ea typeface="Balthazar"/>
                <a:cs typeface="Balthazar"/>
                <a:sym typeface="Balthazar"/>
              </a:rPr>
              <a:t>History of the Holy Roman Empire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838200" y="2362200"/>
            <a:ext cx="3770311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800 – </a:t>
            </a:r>
            <a:r>
              <a:rPr b="1" i="0" lang="en-US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Charlemagne</a:t>
            </a:r>
            <a:r>
              <a:rPr b="0" i="0" lang="en-US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crowned “emperor” by Pope Leo III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Garamond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Charlemagne = king of the </a:t>
            </a:r>
            <a:r>
              <a:rPr b="1" i="0" lang="en-US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Franks</a:t>
            </a:r>
            <a:r>
              <a:rPr b="0" i="0" lang="en-US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a Germanic tribe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Garamond"/>
              <a:buChar char="–"/>
            </a:pPr>
            <a:r>
              <a:rPr b="1" i="0" lang="en-US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Carolingians</a:t>
            </a:r>
            <a:r>
              <a:rPr b="0" i="0" lang="en-US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believe the title of Roman emperor in the west had been suspended, not ended, with Rome’s fall in 476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Garamond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est. church backing for HRE &amp; Carolingians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4760912" y="2362200"/>
            <a:ext cx="3770311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n December 23 and 24, 800, Pope Leo III crowned Charles as Emperor in Rome"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1375" y="2362200"/>
            <a:ext cx="4183061" cy="42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Balthazar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Balthazar"/>
                <a:ea typeface="Balthazar"/>
                <a:cs typeface="Balthazar"/>
                <a:sym typeface="Balthazar"/>
              </a:rPr>
              <a:t>What powers did the Holy Roman Emperor have?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50837" lvl="0" marL="3508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Very little … from the later Middle Ages forward his power was mostly symbolic.  Most real legal and administrative power was held in the territorial and municipal levels.</a:t>
            </a:r>
          </a:p>
          <a:p>
            <a:pPr indent="-350837" lvl="0" marL="350837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Peace of Westphalia (1648) gave almost complete sovereignty to the ≈300 states of the HRE.  Henceforward the HRE primarily existed in name only.  Habsburg emperors focused on consolidating their own states in Austria, etc.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Balthazar"/>
              <a:buNone/>
            </a:pPr>
            <a:r>
              <a:rPr b="1" i="0" lang="en-US" sz="3100" u="none" cap="none" strike="noStrike">
                <a:solidFill>
                  <a:schemeClr val="dk2"/>
                </a:solidFill>
                <a:latin typeface="Balthazar"/>
                <a:ea typeface="Balthazar"/>
                <a:cs typeface="Balthazar"/>
                <a:sym typeface="Balthazar"/>
              </a:rPr>
              <a:t>Voltaire’s Famous Quote (1756)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“This agglomeration which was called and still calls itself the Holy Roman Empire was neither holy, nor Roman, nor an empire in any way.”</a:t>
            </a:r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ISH_12_273"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0"/>
            <a:ext cx="7997825" cy="686276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1752600" y="5562600"/>
            <a:ext cx="3124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 in 1500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mplete map of Europe year 1600"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0"/>
            <a:ext cx="8686800" cy="6846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1447800" y="6248400"/>
            <a:ext cx="2666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 in 1600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:Holy Roman Empire 1648.svg"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4925"/>
            <a:ext cx="8610599" cy="682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457200" y="5791200"/>
            <a:ext cx="4419599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“patchwork carpet” of Holy Roman Empire, 1648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ISH_18_404"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0"/>
            <a:ext cx="8153399" cy="68103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1752600" y="5562600"/>
            <a:ext cx="3124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 in 1714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Balthazar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Balthazar"/>
                <a:ea typeface="Balthazar"/>
                <a:cs typeface="Balthazar"/>
                <a:sym typeface="Balthazar"/>
              </a:rPr>
              <a:t>What is the Holy Roman Empire?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political entity that covered a large portion of Europe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centered on Germany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A.D. 800-1806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Balthazar"/>
              <a:buNone/>
            </a:pPr>
            <a:r>
              <a:rPr b="1" i="0" lang="en-US" sz="3100" u="none" cap="none" strike="noStrike">
                <a:solidFill>
                  <a:schemeClr val="dk2"/>
                </a:solidFill>
                <a:latin typeface="Balthazar"/>
                <a:ea typeface="Balthazar"/>
                <a:cs typeface="Balthazar"/>
                <a:sym typeface="Balthazar"/>
              </a:rPr>
              <a:t>History of the Holy Roman Empire</a:t>
            </a:r>
            <a:r>
              <a:rPr b="1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838200" y="2362200"/>
            <a:ext cx="3124199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476 – fall of the Roman Empire to Germanic tribes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4760912" y="2362200"/>
            <a:ext cx="3770311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ISH_05_111"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0" y="2098675"/>
            <a:ext cx="5486399" cy="475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ISH_08_180"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3400"/>
            <a:ext cx="9144000" cy="5757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