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75E2B6-3ECB-42BF-B405-3077D72060A2}"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75E2B6-3ECB-42BF-B405-3077D72060A2}"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75E2B6-3ECB-42BF-B405-3077D72060A2}"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75E2B6-3ECB-42BF-B405-3077D72060A2}"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75E2B6-3ECB-42BF-B405-3077D72060A2}"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75E2B6-3ECB-42BF-B405-3077D72060A2}" type="datetimeFigureOut">
              <a:rPr lang="en-US" smtClean="0"/>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75E2B6-3ECB-42BF-B405-3077D72060A2}" type="datetimeFigureOut">
              <a:rPr lang="en-US" smtClean="0"/>
              <a:t>1/17/2010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75E2B6-3ECB-42BF-B405-3077D72060A2}" type="datetimeFigureOut">
              <a:rPr lang="en-US" smtClean="0"/>
              <a:t>1/17/2010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5E2B6-3ECB-42BF-B405-3077D72060A2}" type="datetimeFigureOut">
              <a:rPr lang="en-US" smtClean="0"/>
              <a:t>1/17/2010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75E2B6-3ECB-42BF-B405-3077D72060A2}" type="datetimeFigureOut">
              <a:rPr lang="en-US" smtClean="0"/>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75E2B6-3ECB-42BF-B405-3077D72060A2}" type="datetimeFigureOut">
              <a:rPr lang="en-US" smtClean="0"/>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A6B35-B661-4ED3-B92F-3702204C135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5E2B6-3ECB-42BF-B405-3077D72060A2}" type="datetimeFigureOut">
              <a:rPr lang="en-US" smtClean="0"/>
              <a:t>1/17/2010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A6B35-B661-4ED3-B92F-3702204C13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1"/>
            <a:ext cx="8001000" cy="2838450"/>
          </a:xfrm>
        </p:spPr>
        <p:txBody>
          <a:bodyPr>
            <a:normAutofit/>
          </a:bodyPr>
          <a:lstStyle/>
          <a:p>
            <a:r>
              <a:rPr lang="en-US" dirty="0" smtClean="0"/>
              <a:t>POLITICAL INSTITUTIONS OF GREAT BRITAIN</a:t>
            </a:r>
            <a:br>
              <a:rPr lang="en-US" dirty="0" smtClean="0"/>
            </a:br>
            <a:r>
              <a:rPr lang="en-US" dirty="0" smtClean="0"/>
              <a:t>(cont.)</a:t>
            </a:r>
            <a:endParaRPr lang="en-US" dirty="0"/>
          </a:p>
        </p:txBody>
      </p:sp>
      <p:sp>
        <p:nvSpPr>
          <p:cNvPr id="3" name="Subtitle 2"/>
          <p:cNvSpPr>
            <a:spLocks noGrp="1"/>
          </p:cNvSpPr>
          <p:nvPr>
            <p:ph type="subTitle" idx="1"/>
          </p:nvPr>
        </p:nvSpPr>
        <p:spPr>
          <a:xfrm>
            <a:off x="1447800" y="4876800"/>
            <a:ext cx="6400800" cy="1752600"/>
          </a:xfrm>
        </p:spPr>
        <p:txBody>
          <a:bodyPr/>
          <a:lstStyle/>
          <a:p>
            <a:r>
              <a:rPr lang="en-US" dirty="0" smtClean="0"/>
              <a:t>Tariq </a:t>
            </a:r>
            <a:r>
              <a:rPr lang="en-US" dirty="0" err="1" smtClean="0"/>
              <a:t>Elagamy</a:t>
            </a:r>
            <a:endParaRPr lang="en-US" dirty="0"/>
          </a:p>
        </p:txBody>
      </p:sp>
      <p:pic>
        <p:nvPicPr>
          <p:cNvPr id="16386" name="Picture 2" descr="http://www.screenhead.com/wp-content/uploads/2007/05/austin-powers-shagadelic.jpg"/>
          <p:cNvPicPr>
            <a:picLocks noChangeAspect="1" noChangeArrowheads="1"/>
          </p:cNvPicPr>
          <p:nvPr/>
        </p:nvPicPr>
        <p:blipFill>
          <a:blip r:embed="rId2" cstate="print"/>
          <a:srcRect/>
          <a:stretch>
            <a:fillRect/>
          </a:stretch>
        </p:blipFill>
        <p:spPr bwMode="auto">
          <a:xfrm>
            <a:off x="6219825" y="2686049"/>
            <a:ext cx="2924175" cy="4171951"/>
          </a:xfrm>
          <a:prstGeom prst="rect">
            <a:avLst/>
          </a:prstGeom>
          <a:noFill/>
        </p:spPr>
      </p:pic>
      <p:pic>
        <p:nvPicPr>
          <p:cNvPr id="16388" name="Picture 4" descr="http://www.scene-stealers.com/wp-content/uploads/2007/10/michael_mckean_r_j_parnell_christopher_guest_david_kaff_harry_shearer_this_is_spinal_tap_001.jpg"/>
          <p:cNvPicPr>
            <a:picLocks noChangeAspect="1" noChangeArrowheads="1"/>
          </p:cNvPicPr>
          <p:nvPr/>
        </p:nvPicPr>
        <p:blipFill>
          <a:blip r:embed="rId3" cstate="print"/>
          <a:srcRect/>
          <a:stretch>
            <a:fillRect/>
          </a:stretch>
        </p:blipFill>
        <p:spPr bwMode="auto">
          <a:xfrm rot="793350">
            <a:off x="514470" y="2820609"/>
            <a:ext cx="3005779" cy="284797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50000">
              <a:schemeClr val="accent1">
                <a:tint val="44500"/>
                <a:satMod val="160000"/>
              </a:schemeClr>
            </a:gs>
            <a:gs pos="100000">
              <a:schemeClr val="accent1">
                <a:tint val="23500"/>
                <a:satMod val="160000"/>
              </a:schemeClr>
            </a:gs>
          </a:gsLst>
          <a:lin ang="60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Electoral Systems</a:t>
            </a:r>
            <a:endParaRPr lang="en-US" dirty="0"/>
          </a:p>
        </p:txBody>
      </p:sp>
      <p:sp>
        <p:nvSpPr>
          <p:cNvPr id="3" name="Content Placeholder 2"/>
          <p:cNvSpPr>
            <a:spLocks noGrp="1"/>
          </p:cNvSpPr>
          <p:nvPr>
            <p:ph idx="1"/>
          </p:nvPr>
        </p:nvSpPr>
        <p:spPr>
          <a:xfrm>
            <a:off x="457200" y="1600200"/>
            <a:ext cx="5029200" cy="4724400"/>
          </a:xfrm>
        </p:spPr>
        <p:txBody>
          <a:bodyPr>
            <a:normAutofit fontScale="92500" lnSpcReduction="10000"/>
          </a:bodyPr>
          <a:lstStyle/>
          <a:p>
            <a:r>
              <a:rPr lang="en-US" dirty="0" smtClean="0"/>
              <a:t>Based on the First-Past-The-Post system.</a:t>
            </a:r>
          </a:p>
          <a:p>
            <a:pPr lvl="1"/>
            <a:r>
              <a:rPr lang="en-US" dirty="0" smtClean="0"/>
              <a:t>Election determined by the highest polling candidates.</a:t>
            </a:r>
          </a:p>
          <a:p>
            <a:pPr lvl="1"/>
            <a:r>
              <a:rPr lang="en-US" dirty="0" smtClean="0"/>
              <a:t>The term First Past The Post is in reference to a horse race; meaning that the first one to pass the post, or finish line, is the winner.</a:t>
            </a:r>
          </a:p>
          <a:p>
            <a:pPr lvl="1"/>
            <a:r>
              <a:rPr lang="en-US" dirty="0" smtClean="0"/>
              <a:t>Can be used for single and multiple member elections. </a:t>
            </a:r>
            <a:endParaRPr lang="en-US" dirty="0"/>
          </a:p>
        </p:txBody>
      </p:sp>
      <p:pic>
        <p:nvPicPr>
          <p:cNvPr id="14338" name="Picture 2" descr="File:Pic race 1 12192005.jpg"/>
          <p:cNvPicPr>
            <a:picLocks noChangeAspect="1" noChangeArrowheads="1"/>
          </p:cNvPicPr>
          <p:nvPr/>
        </p:nvPicPr>
        <p:blipFill>
          <a:blip r:embed="rId2" cstate="print"/>
          <a:srcRect/>
          <a:stretch>
            <a:fillRect/>
          </a:stretch>
        </p:blipFill>
        <p:spPr bwMode="auto">
          <a:xfrm>
            <a:off x="5638800" y="2209800"/>
            <a:ext cx="3048000" cy="344150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50000">
              <a:schemeClr val="accent1">
                <a:tint val="44500"/>
                <a:satMod val="160000"/>
              </a:schemeClr>
            </a:gs>
            <a:gs pos="100000">
              <a:schemeClr val="accent1">
                <a:tint val="23500"/>
                <a:satMod val="160000"/>
              </a:schemeClr>
            </a:gs>
          </a:gsLst>
          <a:lin ang="180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1143000"/>
          </a:xfrm>
        </p:spPr>
        <p:txBody>
          <a:bodyPr/>
          <a:lstStyle/>
          <a:p>
            <a:r>
              <a:rPr lang="en-US" dirty="0" smtClean="0"/>
              <a:t>Electoral Systems (cont.)</a:t>
            </a:r>
            <a:endParaRPr lang="en-US" dirty="0"/>
          </a:p>
        </p:txBody>
      </p:sp>
      <p:sp>
        <p:nvSpPr>
          <p:cNvPr id="3" name="Content Placeholder 2"/>
          <p:cNvSpPr>
            <a:spLocks noGrp="1"/>
          </p:cNvSpPr>
          <p:nvPr>
            <p:ph idx="1"/>
          </p:nvPr>
        </p:nvSpPr>
        <p:spPr>
          <a:xfrm>
            <a:off x="457200" y="1600200"/>
            <a:ext cx="5715000" cy="4876800"/>
          </a:xfrm>
        </p:spPr>
        <p:txBody>
          <a:bodyPr>
            <a:normAutofit fontScale="92500" lnSpcReduction="20000"/>
          </a:bodyPr>
          <a:lstStyle/>
          <a:p>
            <a:r>
              <a:rPr lang="en-US" dirty="0"/>
              <a:t>In a single member </a:t>
            </a:r>
            <a:r>
              <a:rPr lang="en-US" dirty="0" smtClean="0"/>
              <a:t>election, </a:t>
            </a:r>
            <a:r>
              <a:rPr lang="en-US" dirty="0"/>
              <a:t>the candidate with the highest number, not necessarily a majority, of votes is elected</a:t>
            </a:r>
            <a:r>
              <a:rPr lang="en-US" dirty="0" smtClean="0"/>
              <a:t>.</a:t>
            </a:r>
          </a:p>
          <a:p>
            <a:r>
              <a:rPr lang="en-US" dirty="0"/>
              <a:t>In a multiple member </a:t>
            </a:r>
            <a:r>
              <a:rPr lang="en-US" dirty="0" smtClean="0"/>
              <a:t>ballot </a:t>
            </a:r>
            <a:r>
              <a:rPr lang="en-US" dirty="0"/>
              <a:t>the first number of candidates, in order of highest vote, corresponding to the number of positions to be filled are elected</a:t>
            </a:r>
            <a:r>
              <a:rPr lang="en-US" dirty="0" smtClean="0"/>
              <a:t>.</a:t>
            </a:r>
          </a:p>
          <a:p>
            <a:pPr lvl="1"/>
            <a:r>
              <a:rPr lang="en-US" dirty="0" smtClean="0"/>
              <a:t>If there are four vacancies, then the first four candidates with the highest votes are elected.</a:t>
            </a:r>
            <a:endParaRPr lang="en-US" dirty="0"/>
          </a:p>
        </p:txBody>
      </p:sp>
      <p:pic>
        <p:nvPicPr>
          <p:cNvPr id="4098" name="Picture 2" descr="http://www.prsa.org.au/ballot.jpg"/>
          <p:cNvPicPr>
            <a:picLocks noChangeAspect="1" noChangeArrowheads="1"/>
          </p:cNvPicPr>
          <p:nvPr/>
        </p:nvPicPr>
        <p:blipFill>
          <a:blip r:embed="rId2" cstate="print"/>
          <a:srcRect/>
          <a:stretch>
            <a:fillRect/>
          </a:stretch>
        </p:blipFill>
        <p:spPr bwMode="auto">
          <a:xfrm>
            <a:off x="6238330" y="457200"/>
            <a:ext cx="2677070" cy="6172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50000">
              <a:schemeClr val="accent1">
                <a:tint val="44500"/>
                <a:satMod val="160000"/>
              </a:schemeClr>
            </a:gs>
            <a:gs pos="100000">
              <a:schemeClr val="accent1">
                <a:tint val="23500"/>
                <a:satMod val="160000"/>
              </a:schemeClr>
            </a:gs>
          </a:gsLst>
          <a:lin ang="156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Parties</a:t>
            </a:r>
            <a:endParaRPr lang="en-US" dirty="0"/>
          </a:p>
        </p:txBody>
      </p:sp>
      <p:sp>
        <p:nvSpPr>
          <p:cNvPr id="3" name="Content Placeholder 2"/>
          <p:cNvSpPr>
            <a:spLocks noGrp="1"/>
          </p:cNvSpPr>
          <p:nvPr>
            <p:ph idx="1"/>
          </p:nvPr>
        </p:nvSpPr>
        <p:spPr>
          <a:xfrm>
            <a:off x="457200" y="1600200"/>
            <a:ext cx="5410200" cy="5257800"/>
          </a:xfrm>
        </p:spPr>
        <p:txBody>
          <a:bodyPr>
            <a:normAutofit fontScale="77500" lnSpcReduction="20000"/>
          </a:bodyPr>
          <a:lstStyle/>
          <a:p>
            <a:r>
              <a:rPr lang="en-US" dirty="0" smtClean="0"/>
              <a:t>There are three main parties, and many minor ones.  The UK has a two party system, much like the US.</a:t>
            </a:r>
          </a:p>
          <a:p>
            <a:r>
              <a:rPr lang="en-US" dirty="0" smtClean="0"/>
              <a:t>Main:</a:t>
            </a:r>
          </a:p>
          <a:p>
            <a:pPr lvl="1"/>
            <a:r>
              <a:rPr lang="en-US" dirty="0" err="1" smtClean="0"/>
              <a:t>Labour</a:t>
            </a:r>
            <a:r>
              <a:rPr lang="en-US" dirty="0" smtClean="0"/>
              <a:t> Party: Centrist to Democratic Socialist.  Has the most seats in House of Commons with 355.</a:t>
            </a:r>
          </a:p>
          <a:p>
            <a:pPr lvl="1"/>
            <a:r>
              <a:rPr lang="en-US" dirty="0" smtClean="0"/>
              <a:t>Conservative Party: Centrist to right-wing.  2</a:t>
            </a:r>
            <a:r>
              <a:rPr lang="en-US" baseline="30000" dirty="0" smtClean="0"/>
              <a:t>nd</a:t>
            </a:r>
            <a:r>
              <a:rPr lang="en-US" dirty="0" smtClean="0"/>
              <a:t> most seats in House of Commons with 197.</a:t>
            </a:r>
          </a:p>
          <a:p>
            <a:pPr lvl="1"/>
            <a:r>
              <a:rPr lang="en-US" dirty="0" smtClean="0"/>
              <a:t>Liberal Democrats: Centrist to center-left.  3</a:t>
            </a:r>
            <a:r>
              <a:rPr lang="en-US" baseline="30000" dirty="0" smtClean="0"/>
              <a:t>rd</a:t>
            </a:r>
            <a:r>
              <a:rPr lang="en-US" dirty="0" smtClean="0"/>
              <a:t> most seats in House of Commons with 63.  Not nearly as big as the </a:t>
            </a:r>
            <a:r>
              <a:rPr lang="en-US" dirty="0" err="1" smtClean="0"/>
              <a:t>Labour</a:t>
            </a:r>
            <a:r>
              <a:rPr lang="en-US" dirty="0" smtClean="0"/>
              <a:t> or Conservative parties.</a:t>
            </a:r>
            <a:endParaRPr lang="en-US" dirty="0"/>
          </a:p>
        </p:txBody>
      </p:sp>
      <p:pic>
        <p:nvPicPr>
          <p:cNvPr id="3076" name="Picture 4" descr="Labour logo"/>
          <p:cNvPicPr>
            <a:picLocks noChangeAspect="1" noChangeArrowheads="1"/>
          </p:cNvPicPr>
          <p:nvPr/>
        </p:nvPicPr>
        <p:blipFill>
          <a:blip r:embed="rId2" cstate="print"/>
          <a:srcRect/>
          <a:stretch>
            <a:fillRect/>
          </a:stretch>
        </p:blipFill>
        <p:spPr bwMode="auto">
          <a:xfrm>
            <a:off x="6096000" y="2971800"/>
            <a:ext cx="2381250" cy="514351"/>
          </a:xfrm>
          <a:prstGeom prst="rect">
            <a:avLst/>
          </a:prstGeom>
          <a:noFill/>
        </p:spPr>
      </p:pic>
      <p:pic>
        <p:nvPicPr>
          <p:cNvPr id="3078" name="Picture 6" descr="Conservative Party logo"/>
          <p:cNvPicPr>
            <a:picLocks noChangeAspect="1" noChangeArrowheads="1"/>
          </p:cNvPicPr>
          <p:nvPr/>
        </p:nvPicPr>
        <p:blipFill>
          <a:blip r:embed="rId3" cstate="print"/>
          <a:srcRect/>
          <a:stretch>
            <a:fillRect/>
          </a:stretch>
        </p:blipFill>
        <p:spPr bwMode="auto">
          <a:xfrm>
            <a:off x="5777407" y="3733800"/>
            <a:ext cx="3366593" cy="781051"/>
          </a:xfrm>
          <a:prstGeom prst="rect">
            <a:avLst/>
          </a:prstGeom>
          <a:noFill/>
        </p:spPr>
      </p:pic>
      <p:pic>
        <p:nvPicPr>
          <p:cNvPr id="3080" name="Picture 8" descr="Lib Dems logo"/>
          <p:cNvPicPr>
            <a:picLocks noChangeAspect="1" noChangeArrowheads="1"/>
          </p:cNvPicPr>
          <p:nvPr/>
        </p:nvPicPr>
        <p:blipFill>
          <a:blip r:embed="rId4" cstate="print"/>
          <a:srcRect/>
          <a:stretch>
            <a:fillRect/>
          </a:stretch>
        </p:blipFill>
        <p:spPr bwMode="auto">
          <a:xfrm>
            <a:off x="6172200" y="4724400"/>
            <a:ext cx="2381250" cy="10953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Parties (cont.)</a:t>
            </a:r>
            <a:endParaRPr lang="en-US" dirty="0"/>
          </a:p>
        </p:txBody>
      </p:sp>
      <p:sp>
        <p:nvSpPr>
          <p:cNvPr id="3" name="Content Placeholder 2"/>
          <p:cNvSpPr>
            <a:spLocks noGrp="1"/>
          </p:cNvSpPr>
          <p:nvPr>
            <p:ph idx="1"/>
          </p:nvPr>
        </p:nvSpPr>
        <p:spPr>
          <a:xfrm>
            <a:off x="457200" y="1600200"/>
            <a:ext cx="5638800" cy="5029200"/>
          </a:xfrm>
        </p:spPr>
        <p:txBody>
          <a:bodyPr>
            <a:normAutofit fontScale="92500" lnSpcReduction="10000"/>
          </a:bodyPr>
          <a:lstStyle/>
          <a:p>
            <a:r>
              <a:rPr lang="en-US" dirty="0" smtClean="0"/>
              <a:t>Minor:</a:t>
            </a:r>
          </a:p>
          <a:p>
            <a:pPr lvl="1"/>
            <a:r>
              <a:rPr lang="en-US" dirty="0" smtClean="0"/>
              <a:t>Democratic Party: Described as ‘right wing’ or ‘hard right,’ but claims to be centrist.</a:t>
            </a:r>
          </a:p>
          <a:p>
            <a:pPr lvl="1"/>
            <a:r>
              <a:rPr lang="en-US" dirty="0" smtClean="0"/>
              <a:t>Equal Parenting Alliance: Aims to bring reform to the Family Law System of England and Wales.  Argues that non-resident parents should be able to spend 100 days and nights with kids.</a:t>
            </a:r>
          </a:p>
          <a:p>
            <a:pPr lvl="1"/>
            <a:r>
              <a:rPr lang="en-US" dirty="0"/>
              <a:t>Official Monster Raving Loony </a:t>
            </a:r>
            <a:r>
              <a:rPr lang="en-US" dirty="0" smtClean="0"/>
              <a:t>Party: Obviously a joke party, founded by musician David </a:t>
            </a:r>
            <a:r>
              <a:rPr lang="en-US" dirty="0" err="1" smtClean="0"/>
              <a:t>Sutch</a:t>
            </a:r>
            <a:r>
              <a:rPr lang="en-US" dirty="0" smtClean="0"/>
              <a:t>.   </a:t>
            </a:r>
            <a:endParaRPr lang="en-US" dirty="0"/>
          </a:p>
        </p:txBody>
      </p:sp>
      <p:pic>
        <p:nvPicPr>
          <p:cNvPr id="2050" name="Picture 2" descr="http://upload.wikimedia.org/wikipedia/commons/6/61/Lordsutch01a.jpg"/>
          <p:cNvPicPr>
            <a:picLocks noChangeAspect="1" noChangeArrowheads="1"/>
          </p:cNvPicPr>
          <p:nvPr/>
        </p:nvPicPr>
        <p:blipFill>
          <a:blip r:embed="rId2" cstate="print"/>
          <a:srcRect/>
          <a:stretch>
            <a:fillRect/>
          </a:stretch>
        </p:blipFill>
        <p:spPr bwMode="auto">
          <a:xfrm rot="1005019">
            <a:off x="6498697" y="3759264"/>
            <a:ext cx="2143125" cy="2581276"/>
          </a:xfrm>
          <a:prstGeom prst="rect">
            <a:avLst/>
          </a:prstGeom>
          <a:noFill/>
        </p:spPr>
      </p:pic>
      <p:cxnSp>
        <p:nvCxnSpPr>
          <p:cNvPr id="6" name="Straight Arrow Connector 5"/>
          <p:cNvCxnSpPr/>
          <p:nvPr/>
        </p:nvCxnSpPr>
        <p:spPr>
          <a:xfrm flipV="1">
            <a:off x="5486400" y="5715000"/>
            <a:ext cx="685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0"/>
              </a:schemeClr>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3" name="Content Placeholder 2"/>
          <p:cNvSpPr>
            <a:spLocks noGrp="1"/>
          </p:cNvSpPr>
          <p:nvPr>
            <p:ph idx="1"/>
          </p:nvPr>
        </p:nvSpPr>
        <p:spPr>
          <a:xfrm>
            <a:off x="457200" y="1600201"/>
            <a:ext cx="8229600" cy="1828800"/>
          </a:xfrm>
        </p:spPr>
        <p:txBody>
          <a:bodyPr>
            <a:normAutofit fontScale="85000" lnSpcReduction="10000"/>
          </a:bodyPr>
          <a:lstStyle/>
          <a:p>
            <a:r>
              <a:rPr lang="en-US" dirty="0" smtClean="0"/>
              <a:t>Leadership in Great Britain mainly comes from the royal family (mainly king or queen) and its prime ministers.  But it can also come from leaders of political parties, either in power or opposition.  </a:t>
            </a:r>
          </a:p>
          <a:p>
            <a:pPr>
              <a:buNone/>
            </a:pPr>
            <a:endParaRPr lang="en-US" dirty="0"/>
          </a:p>
        </p:txBody>
      </p:sp>
      <p:pic>
        <p:nvPicPr>
          <p:cNvPr id="1026" name="Picture 2" descr="Smiling elderly lady with grey hair wearing a matching hat and dress"/>
          <p:cNvPicPr>
            <a:picLocks noChangeAspect="1" noChangeArrowheads="1"/>
          </p:cNvPicPr>
          <p:nvPr/>
        </p:nvPicPr>
        <p:blipFill>
          <a:blip r:embed="rId2" cstate="print"/>
          <a:srcRect/>
          <a:stretch>
            <a:fillRect/>
          </a:stretch>
        </p:blipFill>
        <p:spPr bwMode="auto">
          <a:xfrm>
            <a:off x="762000" y="3657600"/>
            <a:ext cx="2057400" cy="2850970"/>
          </a:xfrm>
          <a:prstGeom prst="rect">
            <a:avLst/>
          </a:prstGeom>
          <a:noFill/>
        </p:spPr>
      </p:pic>
      <p:pic>
        <p:nvPicPr>
          <p:cNvPr id="1028" name="Picture 4" descr="Head and shoulders of a smiling man in a suit with dark, greying hair and rounded face with square jaw"/>
          <p:cNvPicPr>
            <a:picLocks noChangeAspect="1" noChangeArrowheads="1"/>
          </p:cNvPicPr>
          <p:nvPr/>
        </p:nvPicPr>
        <p:blipFill>
          <a:blip r:embed="rId3" cstate="print"/>
          <a:srcRect/>
          <a:stretch>
            <a:fillRect/>
          </a:stretch>
        </p:blipFill>
        <p:spPr bwMode="auto">
          <a:xfrm>
            <a:off x="3810000" y="3657600"/>
            <a:ext cx="1905000" cy="2819401"/>
          </a:xfrm>
          <a:prstGeom prst="rect">
            <a:avLst/>
          </a:prstGeom>
          <a:noFill/>
        </p:spPr>
      </p:pic>
      <p:pic>
        <p:nvPicPr>
          <p:cNvPr id="1030" name="Picture 6" descr="http://upload.wikimedia.org/wikipedia/commons/thumb/5/53/Davidcameron.jpg/225px-Davidcameron.jpg"/>
          <p:cNvPicPr>
            <a:picLocks noChangeAspect="1" noChangeArrowheads="1"/>
          </p:cNvPicPr>
          <p:nvPr/>
        </p:nvPicPr>
        <p:blipFill>
          <a:blip r:embed="rId4" cstate="print"/>
          <a:srcRect/>
          <a:stretch>
            <a:fillRect/>
          </a:stretch>
        </p:blipFill>
        <p:spPr bwMode="auto">
          <a:xfrm>
            <a:off x="6324600" y="3581400"/>
            <a:ext cx="2143125" cy="289560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349</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POLITICAL INSTITUTIONS OF GREAT BRITAIN (cont.)</vt:lpstr>
      <vt:lpstr>Electoral Systems</vt:lpstr>
      <vt:lpstr>Electoral Systems (cont.)</vt:lpstr>
      <vt:lpstr>Political Parties</vt:lpstr>
      <vt:lpstr>Political Parties (cont.)</vt:lpstr>
      <vt:lpstr>Leadership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INSTITUTIONS OF GREAT BRITAIN (cont.)</dc:title>
  <dc:creator>HALAL</dc:creator>
  <cp:lastModifiedBy>HALAL</cp:lastModifiedBy>
  <cp:revision>7</cp:revision>
  <dcterms:created xsi:type="dcterms:W3CDTF">2010-01-17T19:46:19Z</dcterms:created>
  <dcterms:modified xsi:type="dcterms:W3CDTF">2010-01-17T20:39:06Z</dcterms:modified>
</cp:coreProperties>
</file>