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81" r:id="rId3"/>
    <p:sldId id="284" r:id="rId4"/>
    <p:sldId id="282" r:id="rId5"/>
    <p:sldId id="257" r:id="rId6"/>
    <p:sldId id="265" r:id="rId7"/>
    <p:sldId id="258" r:id="rId8"/>
    <p:sldId id="259" r:id="rId9"/>
    <p:sldId id="271" r:id="rId10"/>
    <p:sldId id="267" r:id="rId11"/>
    <p:sldId id="272" r:id="rId12"/>
    <p:sldId id="285" r:id="rId13"/>
    <p:sldId id="260" r:id="rId14"/>
    <p:sldId id="273" r:id="rId15"/>
    <p:sldId id="274" r:id="rId16"/>
    <p:sldId id="268" r:id="rId17"/>
    <p:sldId id="275" r:id="rId18"/>
    <p:sldId id="261" r:id="rId19"/>
    <p:sldId id="269" r:id="rId20"/>
    <p:sldId id="262" r:id="rId21"/>
    <p:sldId id="276" r:id="rId22"/>
    <p:sldId id="277" r:id="rId23"/>
    <p:sldId id="263" r:id="rId24"/>
    <p:sldId id="270" r:id="rId25"/>
    <p:sldId id="279" r:id="rId26"/>
    <p:sldId id="280" r:id="rId27"/>
    <p:sldId id="264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350"/>
    <a:srgbClr val="BF504D"/>
    <a:srgbClr val="B243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224F0-9EFB-4134-8577-F454AC910780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9FAAE-62C6-4D6B-85F1-7A00BCD88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02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FCA8EA-8C68-4455-9816-CFE2D9A859E5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0F035-B4D1-48A7-BAA6-E8F3A390E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088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C32-83C6-4102-BED4-D470554EB45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3184-66C1-4E10-812A-1088327B9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941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C32-83C6-4102-BED4-D470554EB45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3184-66C1-4E10-812A-1088327B9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940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C32-83C6-4102-BED4-D470554EB45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3184-66C1-4E10-812A-1088327B9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534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C32-83C6-4102-BED4-D470554EB45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3184-66C1-4E10-812A-1088327B9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27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C32-83C6-4102-BED4-D470554EB45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3184-66C1-4E10-812A-1088327B9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139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C32-83C6-4102-BED4-D470554EB45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3184-66C1-4E10-812A-1088327B9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496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C32-83C6-4102-BED4-D470554EB45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3184-66C1-4E10-812A-1088327B9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51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C32-83C6-4102-BED4-D470554EB45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3184-66C1-4E10-812A-1088327B9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4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C32-83C6-4102-BED4-D470554EB45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3184-66C1-4E10-812A-1088327B9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9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C32-83C6-4102-BED4-D470554EB45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3184-66C1-4E10-812A-1088327B9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08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C32-83C6-4102-BED4-D470554EB45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3184-66C1-4E10-812A-1088327B9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226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20000"/>
                <a:lumOff val="80000"/>
              </a:schemeClr>
            </a:gs>
            <a:gs pos="40000">
              <a:schemeClr val="accent4">
                <a:lumMod val="40000"/>
                <a:lumOff val="60000"/>
              </a:schemeClr>
            </a:gs>
            <a:gs pos="100000">
              <a:schemeClr val="accent4">
                <a:lumMod val="59000"/>
                <a:lumOff val="41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05C32-83C6-4102-BED4-D470554EB45C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63184-66C1-4E10-812A-1088327B9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8253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828800"/>
            <a:ext cx="9144000" cy="758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u="sng" dirty="0">
                <a:solidFill>
                  <a:srgbClr val="FF0000"/>
                </a:solidFill>
                <a:ea typeface="Calibri"/>
                <a:cs typeface="Times New Roman"/>
              </a:rPr>
              <a:t>Class Notes: Naming and Writing Formulas</a:t>
            </a:r>
          </a:p>
        </p:txBody>
      </p:sp>
    </p:spTree>
    <p:extLst>
      <p:ext uri="{BB962C8B-B14F-4D97-AF65-F5344CB8AC3E}">
        <p14:creationId xmlns:p14="http://schemas.microsoft.com/office/powerpoint/2010/main" val="270038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0"/>
            <a:ext cx="8382000" cy="7427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3. Total (-) = total (+). Write total (+) under the </a:t>
            </a:r>
            <a:r>
              <a:rPr lang="en-US" sz="4000" dirty="0" err="1">
                <a:solidFill>
                  <a:prstClr val="black"/>
                </a:solidFill>
                <a:ea typeface="Calibri"/>
                <a:cs typeface="Times New Roman"/>
              </a:rPr>
              <a:t>cation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 (left side)</a:t>
            </a:r>
          </a:p>
          <a:p>
            <a:pPr lvl="0">
              <a:lnSpc>
                <a:spcPct val="115000"/>
              </a:lnSpc>
            </a:pP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4. Divide the total (+) by the # of </a:t>
            </a:r>
            <a:r>
              <a:rPr lang="en-US" sz="4000" dirty="0" err="1">
                <a:solidFill>
                  <a:prstClr val="black"/>
                </a:solidFill>
                <a:ea typeface="Calibri"/>
                <a:cs typeface="Times New Roman"/>
              </a:rPr>
              <a:t>cations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 (subscript).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Write the (+) charge above the </a:t>
            </a:r>
            <a:r>
              <a:rPr lang="en-US" sz="4000" dirty="0" err="1">
                <a:solidFill>
                  <a:prstClr val="black"/>
                </a:solidFill>
                <a:ea typeface="Calibri"/>
                <a:cs typeface="Times New Roman"/>
              </a:rPr>
              <a:t>cation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. The (+) charge = the roman numeral</a:t>
            </a:r>
          </a:p>
          <a:p>
            <a:pPr lvl="0">
              <a:lnSpc>
                <a:spcPct val="115000"/>
              </a:lnSpc>
            </a:pP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1587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2670331"/>
            <a:ext cx="9067800" cy="758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4000" b="1" u="sng" dirty="0">
                <a:solidFill>
                  <a:srgbClr val="FF0000"/>
                </a:solidFill>
                <a:ea typeface="Calibri"/>
                <a:cs typeface="Times New Roman"/>
              </a:rPr>
              <a:t>Ionic Compounds with </a:t>
            </a:r>
            <a:r>
              <a:rPr lang="en-US" sz="4000" b="1" u="sng" dirty="0" err="1">
                <a:solidFill>
                  <a:srgbClr val="FF0000"/>
                </a:solidFill>
                <a:ea typeface="Calibri"/>
                <a:cs typeface="Times New Roman"/>
              </a:rPr>
              <a:t>Polyatomics</a:t>
            </a:r>
            <a:endParaRPr lang="en-US" sz="4000" b="1" u="sng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96880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534400" cy="64008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Polyatomic Ions </a:t>
            </a:r>
            <a:r>
              <a:rPr lang="en-US" sz="3600" dirty="0">
                <a:solidFill>
                  <a:schemeClr val="bg1"/>
                </a:solidFill>
              </a:rPr>
              <a:t>= a group of atoms which behave as a unit and carry a charge</a:t>
            </a:r>
          </a:p>
          <a:p>
            <a:endParaRPr lang="en-US" sz="3600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Be able to recognize </a:t>
            </a:r>
            <a:r>
              <a:rPr lang="en-US" sz="3600" dirty="0" err="1">
                <a:solidFill>
                  <a:schemeClr val="bg1"/>
                </a:solidFill>
              </a:rPr>
              <a:t>polyatomics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</a:p>
          <a:p>
            <a:endParaRPr lang="en-US" sz="3600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-all anions except ammonium NH</a:t>
            </a:r>
            <a:r>
              <a:rPr lang="en-US" sz="3600" baseline="-25000" dirty="0">
                <a:solidFill>
                  <a:schemeClr val="bg1"/>
                </a:solidFill>
              </a:rPr>
              <a:t>4</a:t>
            </a:r>
            <a:r>
              <a:rPr lang="en-US" sz="3600" baseline="30000" dirty="0">
                <a:solidFill>
                  <a:schemeClr val="bg1"/>
                </a:solidFill>
              </a:rPr>
              <a:t>+</a:t>
            </a:r>
          </a:p>
          <a:p>
            <a:r>
              <a:rPr lang="en-US" sz="3600" dirty="0">
                <a:solidFill>
                  <a:schemeClr val="bg1"/>
                </a:solidFill>
              </a:rPr>
              <a:t>-all but 3 end in –</a:t>
            </a:r>
            <a:r>
              <a:rPr lang="en-US" sz="3600" dirty="0" err="1">
                <a:solidFill>
                  <a:schemeClr val="bg1"/>
                </a:solidFill>
              </a:rPr>
              <a:t>ite</a:t>
            </a:r>
            <a:r>
              <a:rPr lang="en-US" sz="3600" dirty="0">
                <a:solidFill>
                  <a:schemeClr val="bg1"/>
                </a:solidFill>
              </a:rPr>
              <a:t> or –ate	(exceptions: CN- cyanide, OH- hydroxide, ammonium)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214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31161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Ionic Compounds with </a:t>
            </a:r>
            <a:r>
              <a:rPr lang="en-US" sz="3600" b="1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Polyatomics</a:t>
            </a:r>
            <a:endParaRPr lang="en-US" sz="36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-contains atoms of 3 or more different elements</a:t>
            </a:r>
          </a:p>
          <a:p>
            <a:r>
              <a:rPr lang="en-US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-contain 1 or more polyatomic ions</a:t>
            </a:r>
          </a:p>
          <a:p>
            <a:r>
              <a:rPr lang="en-US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	</a:t>
            </a:r>
          </a:p>
          <a:p>
            <a:endParaRPr lang="en-US" sz="3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850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600200"/>
            <a:ext cx="8458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b="1" dirty="0">
                <a:solidFill>
                  <a:prstClr val="black"/>
                </a:solidFill>
              </a:rPr>
              <a:t>*Writing the formulas from the name</a:t>
            </a: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-same as for a binary ionic</a:t>
            </a: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-treat the polyatomic as </a:t>
            </a:r>
            <a:r>
              <a:rPr lang="en-US" sz="3600" b="1" dirty="0">
                <a:solidFill>
                  <a:prstClr val="black"/>
                </a:solidFill>
              </a:rPr>
              <a:t>ONE </a:t>
            </a:r>
            <a:r>
              <a:rPr lang="en-US" sz="3600" dirty="0">
                <a:solidFill>
                  <a:prstClr val="black"/>
                </a:solidFill>
              </a:rPr>
              <a:t>ion</a:t>
            </a:r>
            <a:endParaRPr lang="en-US" sz="3600" b="1" dirty="0">
              <a:solidFill>
                <a:prstClr val="black"/>
              </a:solidFill>
            </a:endParaRP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-write the formulas for the two ions showing charges</a:t>
            </a: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- </a:t>
            </a:r>
            <a:r>
              <a:rPr lang="en-US" sz="3600" dirty="0" err="1">
                <a:solidFill>
                  <a:prstClr val="black"/>
                </a:solidFill>
              </a:rPr>
              <a:t>criss-cross</a:t>
            </a:r>
            <a:r>
              <a:rPr lang="en-US" sz="3600" dirty="0">
                <a:solidFill>
                  <a:prstClr val="black"/>
                </a:solidFill>
              </a:rPr>
              <a:t> charges</a:t>
            </a:r>
          </a:p>
          <a:p>
            <a:pPr lvl="0"/>
            <a:endParaRPr lang="en-US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59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u="sng" dirty="0">
                <a:solidFill>
                  <a:srgbClr val="FFFF00"/>
                </a:solidFill>
              </a:rPr>
              <a:t>Examples of Ionics with polyatomic ions</a:t>
            </a: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Aluminum nitrate =      </a:t>
            </a: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      Nickel (I) sulfite = </a:t>
            </a:r>
          </a:p>
          <a:p>
            <a:pPr lvl="0"/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Iron (III) phosphate = </a:t>
            </a:r>
          </a:p>
          <a:p>
            <a:pPr lvl="0"/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 Calcium hydroxide =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14800" y="762000"/>
            <a:ext cx="3810000" cy="4688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endParaRPr lang="en-US" sz="3600" dirty="0">
              <a:solidFill>
                <a:schemeClr val="bg1"/>
              </a:solidFill>
            </a:endParaRPr>
          </a:p>
          <a:p>
            <a:pPr>
              <a:spcAft>
                <a:spcPts val="800"/>
              </a:spcAft>
            </a:pPr>
            <a:r>
              <a:rPr lang="en-US" sz="3600" dirty="0">
                <a:solidFill>
                  <a:schemeClr val="bg1"/>
                </a:solidFill>
              </a:rPr>
              <a:t>Al(NO</a:t>
            </a:r>
            <a:r>
              <a:rPr lang="en-US" sz="3600" baseline="-25000" dirty="0">
                <a:solidFill>
                  <a:schemeClr val="bg1"/>
                </a:solidFill>
              </a:rPr>
              <a:t>3</a:t>
            </a:r>
            <a:r>
              <a:rPr lang="en-US" sz="3600" dirty="0">
                <a:solidFill>
                  <a:schemeClr val="bg1"/>
                </a:solidFill>
              </a:rPr>
              <a:t>)</a:t>
            </a:r>
            <a:r>
              <a:rPr lang="en-US" sz="3600" baseline="-25000" dirty="0">
                <a:solidFill>
                  <a:schemeClr val="bg1"/>
                </a:solidFill>
              </a:rPr>
              <a:t>3</a:t>
            </a:r>
          </a:p>
          <a:p>
            <a:pPr>
              <a:spcAft>
                <a:spcPts val="800"/>
              </a:spcAft>
            </a:pPr>
            <a:endParaRPr lang="en-US" sz="3600" baseline="-25000" dirty="0">
              <a:solidFill>
                <a:schemeClr val="bg1"/>
              </a:solidFill>
            </a:endParaRPr>
          </a:p>
          <a:p>
            <a:pPr>
              <a:spcAft>
                <a:spcPts val="800"/>
              </a:spcAft>
            </a:pPr>
            <a:r>
              <a:rPr lang="en-US" sz="3600" dirty="0">
                <a:solidFill>
                  <a:schemeClr val="bg1"/>
                </a:solidFill>
              </a:rPr>
              <a:t>Ni</a:t>
            </a:r>
            <a:r>
              <a:rPr lang="en-US" sz="3600" baseline="-25000" dirty="0">
                <a:solidFill>
                  <a:schemeClr val="bg1"/>
                </a:solidFill>
              </a:rPr>
              <a:t>2</a:t>
            </a:r>
            <a:r>
              <a:rPr lang="en-US" sz="3600" dirty="0">
                <a:solidFill>
                  <a:schemeClr val="bg1"/>
                </a:solidFill>
              </a:rPr>
              <a:t>SO</a:t>
            </a:r>
            <a:r>
              <a:rPr lang="en-US" sz="3600" baseline="-25000" dirty="0">
                <a:solidFill>
                  <a:schemeClr val="bg1"/>
                </a:solidFill>
              </a:rPr>
              <a:t>3</a:t>
            </a:r>
          </a:p>
          <a:p>
            <a:pPr>
              <a:spcAft>
                <a:spcPts val="800"/>
              </a:spcAft>
            </a:pPr>
            <a:endParaRPr lang="en-US" sz="3600" baseline="-25000" dirty="0">
              <a:solidFill>
                <a:schemeClr val="bg1"/>
              </a:solidFill>
            </a:endParaRPr>
          </a:p>
          <a:p>
            <a:pPr>
              <a:spcAft>
                <a:spcPts val="800"/>
              </a:spcAft>
            </a:pPr>
            <a:r>
              <a:rPr lang="en-US" sz="3600" dirty="0">
                <a:solidFill>
                  <a:schemeClr val="bg1"/>
                </a:solidFill>
              </a:rPr>
              <a:t>FePO</a:t>
            </a:r>
            <a:r>
              <a:rPr lang="en-US" sz="3600" baseline="-25000" dirty="0">
                <a:solidFill>
                  <a:schemeClr val="bg1"/>
                </a:solidFill>
              </a:rPr>
              <a:t>4</a:t>
            </a:r>
          </a:p>
          <a:p>
            <a:pPr>
              <a:spcAft>
                <a:spcPts val="800"/>
              </a:spcAft>
            </a:pPr>
            <a:endParaRPr lang="en-US" sz="3600" baseline="-25000" dirty="0">
              <a:solidFill>
                <a:schemeClr val="bg1"/>
              </a:solidFill>
            </a:endParaRPr>
          </a:p>
          <a:p>
            <a:pPr>
              <a:spcAft>
                <a:spcPts val="800"/>
              </a:spcAft>
            </a:pPr>
            <a:r>
              <a:rPr lang="en-US" sz="3600" dirty="0" err="1">
                <a:solidFill>
                  <a:schemeClr val="bg1"/>
                </a:solidFill>
              </a:rPr>
              <a:t>Ca</a:t>
            </a:r>
            <a:r>
              <a:rPr lang="en-US" sz="3600" dirty="0">
                <a:solidFill>
                  <a:schemeClr val="bg1"/>
                </a:solidFill>
              </a:rPr>
              <a:t>(OH)</a:t>
            </a:r>
            <a:r>
              <a:rPr lang="en-US" sz="3600" baseline="-25000" dirty="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7793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6823"/>
            <a:ext cx="86106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b="1" dirty="0">
                <a:solidFill>
                  <a:prstClr val="black"/>
                </a:solidFill>
              </a:rPr>
              <a:t>Writing the name from the formula</a:t>
            </a: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-name the </a:t>
            </a:r>
            <a:r>
              <a:rPr lang="en-US" sz="3600" dirty="0" err="1">
                <a:solidFill>
                  <a:prstClr val="black"/>
                </a:solidFill>
              </a:rPr>
              <a:t>cation</a:t>
            </a:r>
            <a:r>
              <a:rPr lang="en-US" sz="3600" dirty="0">
                <a:solidFill>
                  <a:prstClr val="black"/>
                </a:solidFill>
              </a:rPr>
              <a:t> first</a:t>
            </a: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-Write the name of the polyatomic</a:t>
            </a:r>
          </a:p>
          <a:p>
            <a:pPr lvl="0"/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Mg</a:t>
            </a:r>
            <a:r>
              <a:rPr lang="en-US" sz="3600" baseline="-25000" dirty="0">
                <a:solidFill>
                  <a:prstClr val="black"/>
                </a:solidFill>
              </a:rPr>
              <a:t>3</a:t>
            </a:r>
            <a:r>
              <a:rPr lang="en-US" sz="3600" dirty="0">
                <a:solidFill>
                  <a:prstClr val="black"/>
                </a:solidFill>
              </a:rPr>
              <a:t>(PO</a:t>
            </a:r>
            <a:r>
              <a:rPr lang="en-US" sz="3600" baseline="-25000" dirty="0">
                <a:solidFill>
                  <a:prstClr val="black"/>
                </a:solidFill>
              </a:rPr>
              <a:t>4</a:t>
            </a:r>
            <a:r>
              <a:rPr lang="en-US" sz="3600" dirty="0">
                <a:solidFill>
                  <a:prstClr val="black"/>
                </a:solidFill>
              </a:rPr>
              <a:t>)</a:t>
            </a:r>
            <a:r>
              <a:rPr lang="en-US" sz="3600" baseline="-25000" dirty="0">
                <a:solidFill>
                  <a:prstClr val="black"/>
                </a:solidFill>
              </a:rPr>
              <a:t>2</a:t>
            </a:r>
            <a:r>
              <a:rPr lang="en-US" sz="3600" dirty="0">
                <a:solidFill>
                  <a:prstClr val="black"/>
                </a:solidFill>
              </a:rPr>
              <a:t> = </a:t>
            </a:r>
          </a:p>
          <a:p>
            <a:pPr lvl="0"/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  </a:t>
            </a: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        </a:t>
            </a:r>
            <a:r>
              <a:rPr lang="en-US" sz="3600" dirty="0" err="1">
                <a:solidFill>
                  <a:prstClr val="black"/>
                </a:solidFill>
              </a:rPr>
              <a:t>NaCN</a:t>
            </a:r>
            <a:r>
              <a:rPr lang="en-US" sz="3600" dirty="0">
                <a:solidFill>
                  <a:prstClr val="black"/>
                </a:solidFill>
              </a:rPr>
              <a:t> = </a:t>
            </a:r>
          </a:p>
          <a:p>
            <a:pPr lvl="0"/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    NH</a:t>
            </a:r>
            <a:r>
              <a:rPr lang="en-US" sz="3600" baseline="-25000" dirty="0">
                <a:solidFill>
                  <a:prstClr val="black"/>
                </a:solidFill>
              </a:rPr>
              <a:t>4</a:t>
            </a:r>
            <a:r>
              <a:rPr lang="en-US" sz="3600" dirty="0">
                <a:solidFill>
                  <a:prstClr val="black"/>
                </a:solidFill>
              </a:rPr>
              <a:t>NO</a:t>
            </a:r>
            <a:r>
              <a:rPr lang="en-US" sz="3600" baseline="-25000" dirty="0">
                <a:solidFill>
                  <a:prstClr val="black"/>
                </a:solidFill>
              </a:rPr>
              <a:t>2</a:t>
            </a:r>
            <a:r>
              <a:rPr lang="en-US" sz="3600" dirty="0">
                <a:solidFill>
                  <a:prstClr val="black"/>
                </a:solidFill>
              </a:rPr>
              <a:t> = </a:t>
            </a:r>
          </a:p>
          <a:p>
            <a:pPr lvl="0"/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      NH</a:t>
            </a:r>
            <a:r>
              <a:rPr lang="en-US" sz="3600" baseline="-25000" dirty="0">
                <a:solidFill>
                  <a:prstClr val="black"/>
                </a:solidFill>
              </a:rPr>
              <a:t>4</a:t>
            </a:r>
            <a:r>
              <a:rPr lang="en-US" sz="3600" dirty="0">
                <a:solidFill>
                  <a:prstClr val="black"/>
                </a:solidFill>
              </a:rPr>
              <a:t>Cl   =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4600" y="2232814"/>
            <a:ext cx="6400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Magnesium Phosphate</a:t>
            </a: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Sodium Cyanide</a:t>
            </a:r>
          </a:p>
          <a:p>
            <a:endParaRPr lang="en-US" sz="3600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Ammonium Nitrite</a:t>
            </a:r>
          </a:p>
          <a:p>
            <a:endParaRPr lang="en-US" sz="3600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Ammonium Chloride</a:t>
            </a:r>
          </a:p>
        </p:txBody>
      </p:sp>
    </p:spTree>
    <p:extLst>
      <p:ext uri="{BB962C8B-B14F-4D97-AF65-F5344CB8AC3E}">
        <p14:creationId xmlns:p14="http://schemas.microsoft.com/office/powerpoint/2010/main" val="2671959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2670331"/>
            <a:ext cx="6858000" cy="758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4000" b="1" u="sng" dirty="0">
                <a:solidFill>
                  <a:srgbClr val="FF0000"/>
                </a:solidFill>
                <a:ea typeface="Calibri"/>
                <a:cs typeface="Times New Roman"/>
              </a:rPr>
              <a:t>Binary Molecular Compounds</a:t>
            </a:r>
          </a:p>
        </p:txBody>
      </p:sp>
    </p:spTree>
    <p:extLst>
      <p:ext uri="{BB962C8B-B14F-4D97-AF65-F5344CB8AC3E}">
        <p14:creationId xmlns:p14="http://schemas.microsoft.com/office/powerpoint/2010/main" val="1319018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0632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Binary Molecular Compounds</a:t>
            </a:r>
          </a:p>
          <a:p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-contain </a:t>
            </a:r>
            <a:r>
              <a:rPr lang="en-US" sz="4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2 nonmetals</a:t>
            </a:r>
          </a:p>
          <a:p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-composed of </a:t>
            </a:r>
            <a:r>
              <a:rPr lang="en-US" sz="4000" b="1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molecules</a:t>
            </a:r>
          </a:p>
          <a:p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	therefore ionic charges </a:t>
            </a:r>
            <a:r>
              <a:rPr lang="en-US" sz="4000" i="1" u="sng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involved</a:t>
            </a:r>
          </a:p>
          <a:p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-elements can combine in more than one way </a:t>
            </a:r>
          </a:p>
          <a:p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			CO	          CO</a:t>
            </a:r>
            <a:r>
              <a:rPr lang="en-US" sz="4000" baseline="-25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2</a:t>
            </a:r>
          </a:p>
          <a:p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Therefore, we need a way to distinguish between them</a:t>
            </a:r>
          </a:p>
        </p:txBody>
      </p:sp>
    </p:spTree>
    <p:extLst>
      <p:ext uri="{BB962C8B-B14F-4D97-AF65-F5344CB8AC3E}">
        <p14:creationId xmlns:p14="http://schemas.microsoft.com/office/powerpoint/2010/main" val="1909289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0678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000" b="1" u="sng" dirty="0">
                <a:solidFill>
                  <a:prstClr val="black"/>
                </a:solidFill>
              </a:rPr>
              <a:t>Prefixes </a:t>
            </a:r>
            <a:r>
              <a:rPr lang="en-US" sz="4000" dirty="0">
                <a:solidFill>
                  <a:prstClr val="black"/>
                </a:solidFill>
              </a:rPr>
              <a:t>= use to show numbers of each atom in the </a:t>
            </a:r>
            <a:r>
              <a:rPr lang="en-US" sz="4000" b="1" dirty="0">
                <a:solidFill>
                  <a:prstClr val="black"/>
                </a:solidFill>
              </a:rPr>
              <a:t>molecule</a:t>
            </a:r>
            <a:r>
              <a:rPr lang="en-US" sz="4000" dirty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en-US" sz="4000" dirty="0">
                <a:solidFill>
                  <a:prstClr val="black"/>
                </a:solidFill>
              </a:rPr>
              <a:t>(</a:t>
            </a:r>
            <a:r>
              <a:rPr lang="en-US" sz="4000" b="1" dirty="0">
                <a:solidFill>
                  <a:prstClr val="black"/>
                </a:solidFill>
              </a:rPr>
              <a:t>never</a:t>
            </a:r>
            <a:r>
              <a:rPr lang="en-US" sz="4000" dirty="0">
                <a:solidFill>
                  <a:prstClr val="black"/>
                </a:solidFill>
              </a:rPr>
              <a:t> used with metal/ionic compounds)</a:t>
            </a:r>
          </a:p>
          <a:p>
            <a:pPr lvl="0"/>
            <a:endParaRPr lang="en-US" sz="4000" dirty="0">
              <a:solidFill>
                <a:prstClr val="black"/>
              </a:solidFill>
            </a:endParaRPr>
          </a:p>
          <a:p>
            <a:pPr lvl="0"/>
            <a:r>
              <a:rPr lang="en-US" sz="4000" dirty="0">
                <a:solidFill>
                  <a:prstClr val="black"/>
                </a:solidFill>
              </a:rPr>
              <a:t>-all binary compounds end in </a:t>
            </a:r>
            <a:r>
              <a:rPr lang="en-US" sz="4000" b="1" dirty="0">
                <a:solidFill>
                  <a:prstClr val="black"/>
                </a:solidFill>
              </a:rPr>
              <a:t>–”ide”</a:t>
            </a:r>
          </a:p>
          <a:p>
            <a:pPr lvl="0"/>
            <a:endParaRPr lang="en-US" sz="4000" b="1" dirty="0">
              <a:solidFill>
                <a:prstClr val="black"/>
              </a:solidFill>
            </a:endParaRPr>
          </a:p>
          <a:p>
            <a:pPr lvl="0"/>
            <a:r>
              <a:rPr lang="en-US" sz="4000" b="1" dirty="0">
                <a:solidFill>
                  <a:prstClr val="black"/>
                </a:solidFill>
              </a:rPr>
              <a:t>*memorize:</a:t>
            </a:r>
            <a:r>
              <a:rPr lang="en-US" sz="4000" dirty="0">
                <a:solidFill>
                  <a:prstClr val="black"/>
                </a:solidFill>
              </a:rPr>
              <a:t> mono = 1			</a:t>
            </a:r>
            <a:r>
              <a:rPr lang="en-US" sz="4000" dirty="0" err="1">
                <a:solidFill>
                  <a:prstClr val="black"/>
                </a:solidFill>
              </a:rPr>
              <a:t>hexa</a:t>
            </a:r>
            <a:r>
              <a:rPr lang="en-US" sz="4000" dirty="0">
                <a:solidFill>
                  <a:prstClr val="black"/>
                </a:solidFill>
              </a:rPr>
              <a:t> = 6</a:t>
            </a:r>
          </a:p>
          <a:p>
            <a:pPr lvl="0"/>
            <a:r>
              <a:rPr lang="en-US" sz="4000" b="1" dirty="0">
                <a:solidFill>
                  <a:prstClr val="black"/>
                </a:solidFill>
              </a:rPr>
              <a:t>			</a:t>
            </a:r>
            <a:r>
              <a:rPr lang="en-US" sz="4000" dirty="0">
                <a:solidFill>
                  <a:prstClr val="black"/>
                </a:solidFill>
              </a:rPr>
              <a:t>di       = 2			</a:t>
            </a:r>
            <a:r>
              <a:rPr lang="en-US" sz="4000" dirty="0" err="1">
                <a:solidFill>
                  <a:prstClr val="black"/>
                </a:solidFill>
              </a:rPr>
              <a:t>hepta</a:t>
            </a:r>
            <a:r>
              <a:rPr lang="en-US" sz="4000" dirty="0">
                <a:solidFill>
                  <a:prstClr val="black"/>
                </a:solidFill>
              </a:rPr>
              <a:t> = 7</a:t>
            </a:r>
          </a:p>
          <a:p>
            <a:pPr lvl="0"/>
            <a:r>
              <a:rPr lang="en-US" sz="4000" b="1" dirty="0">
                <a:solidFill>
                  <a:prstClr val="black"/>
                </a:solidFill>
              </a:rPr>
              <a:t>			</a:t>
            </a:r>
            <a:r>
              <a:rPr lang="en-US" sz="4000" dirty="0">
                <a:solidFill>
                  <a:prstClr val="black"/>
                </a:solidFill>
              </a:rPr>
              <a:t>tri       = 3		</a:t>
            </a:r>
            <a:r>
              <a:rPr lang="en-US" sz="4000" dirty="0" err="1">
                <a:solidFill>
                  <a:prstClr val="black"/>
                </a:solidFill>
              </a:rPr>
              <a:t>octa</a:t>
            </a:r>
            <a:r>
              <a:rPr lang="en-US" sz="4000" dirty="0">
                <a:solidFill>
                  <a:prstClr val="black"/>
                </a:solidFill>
              </a:rPr>
              <a:t>    = 8</a:t>
            </a:r>
          </a:p>
          <a:p>
            <a:pPr lvl="0"/>
            <a:r>
              <a:rPr lang="en-US" sz="4000" dirty="0">
                <a:solidFill>
                  <a:prstClr val="black"/>
                </a:solidFill>
              </a:rPr>
              <a:t>			tetra   = 4		</a:t>
            </a:r>
            <a:r>
              <a:rPr lang="en-US" sz="4000" dirty="0" err="1">
                <a:solidFill>
                  <a:prstClr val="black"/>
                </a:solidFill>
              </a:rPr>
              <a:t>nona</a:t>
            </a:r>
            <a:r>
              <a:rPr lang="en-US" sz="4000" dirty="0">
                <a:solidFill>
                  <a:prstClr val="black"/>
                </a:solidFill>
              </a:rPr>
              <a:t>   = 9</a:t>
            </a:r>
          </a:p>
          <a:p>
            <a:pPr lvl="0"/>
            <a:r>
              <a:rPr lang="en-US" sz="4000" dirty="0">
                <a:solidFill>
                  <a:prstClr val="black"/>
                </a:solidFill>
              </a:rPr>
              <a:t>			</a:t>
            </a:r>
            <a:r>
              <a:rPr lang="en-US" sz="4000" dirty="0" err="1">
                <a:solidFill>
                  <a:prstClr val="black"/>
                </a:solidFill>
              </a:rPr>
              <a:t>penta</a:t>
            </a:r>
            <a:r>
              <a:rPr lang="en-US" sz="4000" dirty="0">
                <a:solidFill>
                  <a:prstClr val="black"/>
                </a:solidFill>
              </a:rPr>
              <a:t>  = 5		</a:t>
            </a:r>
            <a:r>
              <a:rPr lang="en-US" sz="4000" dirty="0" err="1">
                <a:solidFill>
                  <a:prstClr val="black"/>
                </a:solidFill>
              </a:rPr>
              <a:t>deca</a:t>
            </a:r>
            <a:r>
              <a:rPr lang="en-US" sz="4000" dirty="0">
                <a:solidFill>
                  <a:prstClr val="black"/>
                </a:solidFill>
              </a:rPr>
              <a:t>    = 10</a:t>
            </a:r>
          </a:p>
        </p:txBody>
      </p:sp>
    </p:spTree>
    <p:extLst>
      <p:ext uri="{BB962C8B-B14F-4D97-AF65-F5344CB8AC3E}">
        <p14:creationId xmlns:p14="http://schemas.microsoft.com/office/powerpoint/2010/main" val="312699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>
            <a:normAutofit fontScale="92500" lnSpcReduction="20000"/>
          </a:bodyPr>
          <a:lstStyle/>
          <a:p>
            <a:r>
              <a:rPr lang="en-US" sz="3600" b="1" u="sng" dirty="0">
                <a:solidFill>
                  <a:schemeClr val="bg1"/>
                </a:solidFill>
              </a:rPr>
              <a:t>2 ways to determine the charge on an ion:</a:t>
            </a:r>
          </a:p>
          <a:p>
            <a:pPr marL="0" lv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1. By group in the P.T. </a:t>
            </a:r>
          </a:p>
          <a:p>
            <a:r>
              <a:rPr lang="en-US" u="sng" dirty="0">
                <a:solidFill>
                  <a:schemeClr val="bg1"/>
                </a:solidFill>
              </a:rPr>
              <a:t>Representative Metals</a:t>
            </a:r>
          </a:p>
          <a:p>
            <a:r>
              <a:rPr lang="en-US" dirty="0">
                <a:solidFill>
                  <a:schemeClr val="bg1"/>
                </a:solidFill>
              </a:rPr>
              <a:t>-Metallic elements on left are (+)</a:t>
            </a:r>
          </a:p>
          <a:p>
            <a:r>
              <a:rPr lang="en-US" dirty="0">
                <a:solidFill>
                  <a:schemeClr val="bg1"/>
                </a:solidFill>
              </a:rPr>
              <a:t>-charge number is the same as column number</a:t>
            </a:r>
          </a:p>
          <a:p>
            <a:r>
              <a:rPr lang="en-US" dirty="0">
                <a:solidFill>
                  <a:schemeClr val="bg1"/>
                </a:solidFill>
              </a:rPr>
              <a:t>Ex. Column 1A = 1+</a:t>
            </a:r>
          </a:p>
          <a:p>
            <a:r>
              <a:rPr lang="en-US" dirty="0">
                <a:solidFill>
                  <a:schemeClr val="bg1"/>
                </a:solidFill>
              </a:rPr>
              <a:t>Column 2A = 2+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u="sng" dirty="0">
                <a:solidFill>
                  <a:schemeClr val="bg1"/>
                </a:solidFill>
              </a:rPr>
              <a:t>Representative Nonmetals</a:t>
            </a:r>
          </a:p>
          <a:p>
            <a:r>
              <a:rPr lang="en-US" dirty="0">
                <a:solidFill>
                  <a:schemeClr val="bg1"/>
                </a:solidFill>
              </a:rPr>
              <a:t>-nonmetallic elements on the right are (-)</a:t>
            </a:r>
          </a:p>
          <a:p>
            <a:r>
              <a:rPr lang="en-US" dirty="0">
                <a:solidFill>
                  <a:schemeClr val="bg1"/>
                </a:solidFill>
              </a:rPr>
              <a:t>-group 0 charge is 0</a:t>
            </a:r>
          </a:p>
          <a:p>
            <a:r>
              <a:rPr lang="en-US" dirty="0">
                <a:solidFill>
                  <a:schemeClr val="bg1"/>
                </a:solidFill>
              </a:rPr>
              <a:t>-other charge numbers counted back from 0</a:t>
            </a:r>
          </a:p>
          <a:p>
            <a:r>
              <a:rPr lang="en-US" dirty="0">
                <a:solidFill>
                  <a:schemeClr val="bg1"/>
                </a:solidFill>
              </a:rPr>
              <a:t>Ex. Column 7A = 1-</a:t>
            </a:r>
          </a:p>
          <a:p>
            <a:r>
              <a:rPr lang="en-US" dirty="0">
                <a:solidFill>
                  <a:schemeClr val="bg1"/>
                </a:solidFill>
              </a:rPr>
              <a:t>Column 6A = 2-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82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1143000"/>
            <a:ext cx="8915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Naming</a:t>
            </a:r>
          </a:p>
          <a:p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-be on the lookout for </a:t>
            </a:r>
            <a:r>
              <a:rPr lang="en-US" sz="4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2 nonmetals</a:t>
            </a:r>
          </a:p>
          <a:p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</a:t>
            </a:r>
            <a:r>
              <a:rPr lang="en-US" sz="4000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subscripts are the prefixes</a:t>
            </a:r>
          </a:p>
          <a:p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-don’t put mono- in front of 1</a:t>
            </a:r>
            <a:r>
              <a:rPr lang="en-US" sz="4000" baseline="30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st</a:t>
            </a:r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element</a:t>
            </a:r>
          </a:p>
          <a:p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-drop first vowel if two vowels together, except (</a:t>
            </a:r>
            <a:r>
              <a:rPr lang="en-US" sz="4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46648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2673" y="1228398"/>
            <a:ext cx="6248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000" dirty="0">
                <a:solidFill>
                  <a:prstClr val="black"/>
                </a:solidFill>
              </a:rPr>
              <a:t>CBr</a:t>
            </a:r>
            <a:r>
              <a:rPr lang="en-US" sz="4000" baseline="-25000" dirty="0">
                <a:solidFill>
                  <a:prstClr val="black"/>
                </a:solidFill>
              </a:rPr>
              <a:t>4</a:t>
            </a:r>
            <a:r>
              <a:rPr lang="en-US" sz="4000" dirty="0">
                <a:solidFill>
                  <a:prstClr val="black"/>
                </a:solidFill>
              </a:rPr>
              <a:t> =</a:t>
            </a:r>
          </a:p>
          <a:p>
            <a:pPr lvl="0"/>
            <a:r>
              <a:rPr lang="en-US" sz="4000" dirty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en-US" sz="4000" dirty="0">
                <a:solidFill>
                  <a:prstClr val="black"/>
                </a:solidFill>
              </a:rPr>
              <a:t>BCl</a:t>
            </a:r>
            <a:r>
              <a:rPr lang="en-US" sz="4000" baseline="-25000" dirty="0">
                <a:solidFill>
                  <a:prstClr val="black"/>
                </a:solidFill>
              </a:rPr>
              <a:t>3</a:t>
            </a:r>
            <a:r>
              <a:rPr lang="en-US" sz="4000" dirty="0">
                <a:solidFill>
                  <a:prstClr val="black"/>
                </a:solidFill>
              </a:rPr>
              <a:t> =</a:t>
            </a:r>
          </a:p>
          <a:p>
            <a:pPr lvl="0"/>
            <a:endParaRPr lang="en-US" sz="4000" dirty="0">
              <a:solidFill>
                <a:prstClr val="black"/>
              </a:solidFill>
            </a:endParaRPr>
          </a:p>
          <a:p>
            <a:pPr lvl="0"/>
            <a:r>
              <a:rPr lang="en-US" sz="4000" dirty="0">
                <a:solidFill>
                  <a:prstClr val="black"/>
                </a:solidFill>
              </a:rPr>
              <a:t>P</a:t>
            </a:r>
            <a:r>
              <a:rPr lang="en-US" sz="4000" baseline="-25000" dirty="0">
                <a:solidFill>
                  <a:prstClr val="black"/>
                </a:solidFill>
              </a:rPr>
              <a:t>2</a:t>
            </a:r>
            <a:r>
              <a:rPr lang="en-US" sz="4000" dirty="0">
                <a:solidFill>
                  <a:prstClr val="black"/>
                </a:solidFill>
              </a:rPr>
              <a:t>O</a:t>
            </a:r>
            <a:r>
              <a:rPr lang="en-US" sz="4000" baseline="-25000" dirty="0">
                <a:solidFill>
                  <a:prstClr val="black"/>
                </a:solidFill>
              </a:rPr>
              <a:t>5</a:t>
            </a:r>
            <a:r>
              <a:rPr lang="en-US" sz="4000" dirty="0">
                <a:solidFill>
                  <a:prstClr val="black"/>
                </a:solidFill>
              </a:rPr>
              <a:t> =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0" y="1228398"/>
            <a:ext cx="5486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Carbon </a:t>
            </a:r>
            <a:r>
              <a:rPr lang="en-US" sz="4000" dirty="0" err="1">
                <a:solidFill>
                  <a:schemeClr val="bg1"/>
                </a:solidFill>
              </a:rPr>
              <a:t>tetrabromide</a:t>
            </a:r>
            <a:endParaRPr lang="en-US" sz="4000" dirty="0">
              <a:solidFill>
                <a:schemeClr val="bg1"/>
              </a:solidFill>
            </a:endParaRPr>
          </a:p>
          <a:p>
            <a:endParaRPr lang="en-US" sz="4000" dirty="0">
              <a:solidFill>
                <a:schemeClr val="bg1"/>
              </a:solidFill>
            </a:endParaRPr>
          </a:p>
          <a:p>
            <a:r>
              <a:rPr lang="en-US" sz="4000" dirty="0">
                <a:solidFill>
                  <a:schemeClr val="bg1"/>
                </a:solidFill>
              </a:rPr>
              <a:t>Boron </a:t>
            </a:r>
            <a:r>
              <a:rPr lang="en-US" sz="4000" dirty="0" err="1">
                <a:solidFill>
                  <a:schemeClr val="bg1"/>
                </a:solidFill>
              </a:rPr>
              <a:t>trichloride</a:t>
            </a:r>
            <a:endParaRPr lang="en-US" sz="4000" dirty="0">
              <a:solidFill>
                <a:schemeClr val="bg1"/>
              </a:solidFill>
            </a:endParaRPr>
          </a:p>
          <a:p>
            <a:endParaRPr lang="en-US" sz="4000" dirty="0">
              <a:solidFill>
                <a:schemeClr val="bg1"/>
              </a:solidFill>
            </a:endParaRPr>
          </a:p>
          <a:p>
            <a:r>
              <a:rPr lang="en-US" sz="4000" dirty="0" err="1">
                <a:solidFill>
                  <a:schemeClr val="bg1"/>
                </a:solidFill>
              </a:rPr>
              <a:t>Diphosphorus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pentoxide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650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27" y="34636"/>
            <a:ext cx="86106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000" b="1" dirty="0">
                <a:solidFill>
                  <a:prstClr val="black"/>
                </a:solidFill>
              </a:rPr>
              <a:t>Formulas</a:t>
            </a:r>
            <a:r>
              <a:rPr lang="en-US" sz="4000" dirty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en-US" sz="4000" dirty="0">
                <a:solidFill>
                  <a:prstClr val="black"/>
                </a:solidFill>
              </a:rPr>
              <a:t>– </a:t>
            </a:r>
            <a:r>
              <a:rPr lang="en-US" sz="4000" u="sng" dirty="0">
                <a:solidFill>
                  <a:prstClr val="black"/>
                </a:solidFill>
              </a:rPr>
              <a:t>prefixes are the subscripts</a:t>
            </a:r>
          </a:p>
          <a:p>
            <a:pPr lvl="0"/>
            <a:endParaRPr lang="en-US" sz="4000" u="sng" dirty="0">
              <a:solidFill>
                <a:prstClr val="black"/>
              </a:solidFill>
            </a:endParaRPr>
          </a:p>
          <a:p>
            <a:pPr lvl="0"/>
            <a:r>
              <a:rPr lang="en-US" sz="4000" dirty="0">
                <a:solidFill>
                  <a:prstClr val="black"/>
                </a:solidFill>
              </a:rPr>
              <a:t>			 Carbon dioxide = </a:t>
            </a:r>
          </a:p>
          <a:p>
            <a:pPr lvl="0"/>
            <a:endParaRPr lang="en-US" sz="4000" dirty="0">
              <a:solidFill>
                <a:prstClr val="black"/>
              </a:solidFill>
            </a:endParaRPr>
          </a:p>
          <a:p>
            <a:pPr lvl="0"/>
            <a:r>
              <a:rPr lang="en-US" sz="4000" dirty="0">
                <a:solidFill>
                  <a:prstClr val="black"/>
                </a:solidFill>
              </a:rPr>
              <a:t>		    Carbon monoxide = </a:t>
            </a:r>
          </a:p>
          <a:p>
            <a:pPr lvl="0"/>
            <a:endParaRPr lang="en-US" sz="4000" dirty="0">
              <a:solidFill>
                <a:prstClr val="black"/>
              </a:solidFill>
            </a:endParaRPr>
          </a:p>
          <a:p>
            <a:pPr lvl="0"/>
            <a:r>
              <a:rPr lang="en-US" sz="4000" dirty="0">
                <a:solidFill>
                  <a:prstClr val="black"/>
                </a:solidFill>
              </a:rPr>
              <a:t>          </a:t>
            </a:r>
            <a:r>
              <a:rPr lang="en-US" sz="4000" dirty="0" err="1">
                <a:solidFill>
                  <a:prstClr val="black"/>
                </a:solidFill>
              </a:rPr>
              <a:t>Dinitrogen</a:t>
            </a:r>
            <a:r>
              <a:rPr lang="en-US" sz="4000" dirty="0">
                <a:solidFill>
                  <a:prstClr val="black"/>
                </a:solidFill>
              </a:rPr>
              <a:t> </a:t>
            </a:r>
            <a:r>
              <a:rPr lang="en-US" sz="4000" dirty="0" err="1">
                <a:solidFill>
                  <a:prstClr val="black"/>
                </a:solidFill>
              </a:rPr>
              <a:t>pentasulfide</a:t>
            </a:r>
            <a:r>
              <a:rPr lang="en-US" sz="4000" dirty="0">
                <a:solidFill>
                  <a:prstClr val="black"/>
                </a:solidFill>
              </a:rPr>
              <a:t> = </a:t>
            </a:r>
          </a:p>
          <a:p>
            <a:pPr lvl="0"/>
            <a:endParaRPr lang="en-US" sz="4000" dirty="0">
              <a:solidFill>
                <a:prstClr val="black"/>
              </a:solidFill>
            </a:endParaRPr>
          </a:p>
          <a:p>
            <a:pPr lvl="0"/>
            <a:r>
              <a:rPr lang="en-US" sz="4000" dirty="0" err="1">
                <a:solidFill>
                  <a:prstClr val="black"/>
                </a:solidFill>
              </a:rPr>
              <a:t>Triphosphorous</a:t>
            </a:r>
            <a:r>
              <a:rPr lang="en-US" sz="4000" dirty="0">
                <a:solidFill>
                  <a:prstClr val="black"/>
                </a:solidFill>
              </a:rPr>
              <a:t> </a:t>
            </a:r>
            <a:r>
              <a:rPr lang="en-US" sz="4000" dirty="0" err="1">
                <a:solidFill>
                  <a:prstClr val="black"/>
                </a:solidFill>
              </a:rPr>
              <a:t>hexabromide</a:t>
            </a:r>
            <a:r>
              <a:rPr lang="en-US" sz="4000" dirty="0">
                <a:solidFill>
                  <a:prstClr val="black"/>
                </a:solidFill>
              </a:rPr>
              <a:t> = </a:t>
            </a:r>
          </a:p>
          <a:p>
            <a:pPr lvl="0"/>
            <a:endParaRPr lang="en-US" sz="4000" dirty="0">
              <a:solidFill>
                <a:prstClr val="black"/>
              </a:solidFill>
            </a:endParaRPr>
          </a:p>
          <a:p>
            <a:pPr lvl="0"/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4927" y="1828800"/>
            <a:ext cx="1752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CO</a:t>
            </a:r>
            <a:r>
              <a:rPr lang="en-US" sz="4000" baseline="-25000" dirty="0">
                <a:solidFill>
                  <a:schemeClr val="bg1"/>
                </a:solidFill>
              </a:rPr>
              <a:t>2</a:t>
            </a:r>
          </a:p>
          <a:p>
            <a:endParaRPr lang="en-US" sz="4000" dirty="0">
              <a:solidFill>
                <a:schemeClr val="bg1"/>
              </a:solidFill>
            </a:endParaRPr>
          </a:p>
          <a:p>
            <a:r>
              <a:rPr lang="en-US" sz="4000" dirty="0">
                <a:solidFill>
                  <a:schemeClr val="bg1"/>
                </a:solidFill>
              </a:rPr>
              <a:t>CO</a:t>
            </a:r>
          </a:p>
          <a:p>
            <a:endParaRPr lang="en-US" sz="4000" dirty="0">
              <a:solidFill>
                <a:schemeClr val="bg1"/>
              </a:solidFill>
            </a:endParaRPr>
          </a:p>
          <a:p>
            <a:r>
              <a:rPr lang="en-US" sz="4000" dirty="0">
                <a:solidFill>
                  <a:schemeClr val="bg1"/>
                </a:solidFill>
              </a:rPr>
              <a:t>N</a:t>
            </a:r>
            <a:r>
              <a:rPr lang="en-US" sz="4000" baseline="-25000" dirty="0">
                <a:solidFill>
                  <a:schemeClr val="bg1"/>
                </a:solidFill>
              </a:rPr>
              <a:t>2</a:t>
            </a:r>
            <a:r>
              <a:rPr lang="en-US" sz="4000" dirty="0">
                <a:solidFill>
                  <a:schemeClr val="bg1"/>
                </a:solidFill>
              </a:rPr>
              <a:t>S</a:t>
            </a:r>
            <a:r>
              <a:rPr lang="en-US" sz="4000" baseline="-25000" dirty="0">
                <a:solidFill>
                  <a:schemeClr val="bg1"/>
                </a:solidFill>
              </a:rPr>
              <a:t>5</a:t>
            </a:r>
          </a:p>
          <a:p>
            <a:endParaRPr lang="en-US" sz="4000" dirty="0">
              <a:solidFill>
                <a:schemeClr val="bg1"/>
              </a:solidFill>
            </a:endParaRPr>
          </a:p>
          <a:p>
            <a:r>
              <a:rPr lang="en-US" sz="4000" dirty="0">
                <a:solidFill>
                  <a:schemeClr val="bg1"/>
                </a:solidFill>
              </a:rPr>
              <a:t>P</a:t>
            </a:r>
            <a:r>
              <a:rPr lang="en-US" sz="4000" baseline="-25000" dirty="0">
                <a:solidFill>
                  <a:schemeClr val="bg1"/>
                </a:solidFill>
              </a:rPr>
              <a:t>3</a:t>
            </a:r>
            <a:r>
              <a:rPr lang="en-US" sz="4000" dirty="0">
                <a:solidFill>
                  <a:schemeClr val="bg1"/>
                </a:solidFill>
              </a:rPr>
              <a:t>Br</a:t>
            </a:r>
            <a:r>
              <a:rPr lang="en-US" sz="4000" baseline="-25000" dirty="0">
                <a:solidFill>
                  <a:schemeClr val="bg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115765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067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u="sng" dirty="0">
                <a:solidFill>
                  <a:srgbClr val="FF0000"/>
                </a:solidFill>
              </a:rPr>
              <a:t>Acids</a:t>
            </a:r>
          </a:p>
          <a:p>
            <a:endParaRPr lang="en-US" sz="3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-compounds which give </a:t>
            </a:r>
            <a:r>
              <a:rPr lang="en-US" sz="36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H</a:t>
            </a:r>
            <a:r>
              <a:rPr lang="en-US" sz="3600" b="1" baseline="30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+</a:t>
            </a:r>
            <a:r>
              <a:rPr lang="en-US" sz="36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ions </a:t>
            </a:r>
            <a:r>
              <a:rPr lang="en-US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when dissolved in water</a:t>
            </a:r>
          </a:p>
          <a:p>
            <a:endParaRPr lang="en-US" sz="3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sz="36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Generic Formula:  HA </a:t>
            </a:r>
            <a:r>
              <a:rPr lang="en-US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= H</a:t>
            </a:r>
            <a:r>
              <a:rPr lang="en-US" sz="3600" baseline="30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+</a:t>
            </a:r>
            <a:r>
              <a:rPr lang="en-US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and A</a:t>
            </a:r>
            <a:r>
              <a:rPr lang="en-US" sz="3600" baseline="30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</a:t>
            </a:r>
            <a:r>
              <a:rPr lang="en-US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(a negative anion or polyatomic ion)</a:t>
            </a:r>
          </a:p>
        </p:txBody>
      </p:sp>
    </p:spTree>
    <p:extLst>
      <p:ext uri="{BB962C8B-B14F-4D97-AF65-F5344CB8AC3E}">
        <p14:creationId xmlns:p14="http://schemas.microsoft.com/office/powerpoint/2010/main" val="59722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8991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b="1" dirty="0">
                <a:solidFill>
                  <a:prstClr val="black"/>
                </a:solidFill>
              </a:rPr>
              <a:t>3 Rules for Naming Acids </a:t>
            </a:r>
            <a:r>
              <a:rPr lang="en-US" sz="3600" dirty="0">
                <a:solidFill>
                  <a:prstClr val="black"/>
                </a:solidFill>
              </a:rPr>
              <a:t>– they depend on the anion name</a:t>
            </a:r>
          </a:p>
          <a:p>
            <a:pPr lvl="0"/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1. when the anion name ends in </a:t>
            </a:r>
            <a:r>
              <a:rPr lang="en-US" sz="3600" b="1" dirty="0">
                <a:solidFill>
                  <a:prstClr val="black"/>
                </a:solidFill>
              </a:rPr>
              <a:t>–ide, put</a:t>
            </a:r>
          </a:p>
          <a:p>
            <a:pPr lvl="0"/>
            <a:r>
              <a:rPr lang="en-US" sz="3600" b="1" dirty="0">
                <a:solidFill>
                  <a:prstClr val="black"/>
                </a:solidFill>
              </a:rPr>
              <a:t>“hydro-“ </a:t>
            </a:r>
            <a:r>
              <a:rPr lang="en-US" sz="3600" dirty="0">
                <a:solidFill>
                  <a:prstClr val="black"/>
                </a:solidFill>
              </a:rPr>
              <a:t>in front; </a:t>
            </a:r>
            <a:r>
              <a:rPr lang="en-US" sz="3600" b="1" dirty="0">
                <a:solidFill>
                  <a:prstClr val="black"/>
                </a:solidFill>
              </a:rPr>
              <a:t>“-</a:t>
            </a:r>
            <a:r>
              <a:rPr lang="en-US" sz="3600" b="1" dirty="0" err="1">
                <a:solidFill>
                  <a:prstClr val="black"/>
                </a:solidFill>
              </a:rPr>
              <a:t>ic</a:t>
            </a:r>
            <a:r>
              <a:rPr lang="en-US" sz="3600" b="1" dirty="0">
                <a:solidFill>
                  <a:prstClr val="black"/>
                </a:solidFill>
              </a:rPr>
              <a:t>” </a:t>
            </a:r>
            <a:r>
              <a:rPr lang="en-US" sz="3600" dirty="0">
                <a:solidFill>
                  <a:prstClr val="black"/>
                </a:solidFill>
              </a:rPr>
              <a:t>on the end, </a:t>
            </a:r>
            <a:r>
              <a:rPr lang="en-US" sz="3600" b="1" dirty="0">
                <a:solidFill>
                  <a:prstClr val="black"/>
                </a:solidFill>
              </a:rPr>
              <a:t>“acid” </a:t>
            </a:r>
            <a:r>
              <a:rPr lang="en-US" sz="3600" dirty="0">
                <a:solidFill>
                  <a:prstClr val="black"/>
                </a:solidFill>
              </a:rPr>
              <a:t>after</a:t>
            </a:r>
          </a:p>
          <a:p>
            <a:pPr lvl="0"/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 err="1">
                <a:solidFill>
                  <a:prstClr val="black"/>
                </a:solidFill>
              </a:rPr>
              <a:t>HCl</a:t>
            </a:r>
            <a:r>
              <a:rPr lang="en-US" sz="3600" dirty="0">
                <a:solidFill>
                  <a:prstClr val="black"/>
                </a:solidFill>
              </a:rPr>
              <a:t>	       </a:t>
            </a:r>
            <a:r>
              <a:rPr lang="en-US" sz="3600" dirty="0" err="1">
                <a:solidFill>
                  <a:prstClr val="black"/>
                </a:solidFill>
              </a:rPr>
              <a:t>Cl</a:t>
            </a:r>
            <a:r>
              <a:rPr lang="en-US" sz="3600" baseline="30000" dirty="0">
                <a:solidFill>
                  <a:prstClr val="black"/>
                </a:solidFill>
              </a:rPr>
              <a:t>-</a:t>
            </a:r>
            <a:r>
              <a:rPr lang="en-US" sz="3600" dirty="0">
                <a:solidFill>
                  <a:prstClr val="black"/>
                </a:solidFill>
              </a:rPr>
              <a:t> = chlor</a:t>
            </a:r>
            <a:r>
              <a:rPr lang="en-US" sz="3600" b="1" dirty="0">
                <a:solidFill>
                  <a:prstClr val="black"/>
                </a:solidFill>
              </a:rPr>
              <a:t>ide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>
                <a:solidFill>
                  <a:prstClr val="black"/>
                </a:solidFill>
                <a:sym typeface="Wingdings"/>
              </a:rPr>
              <a:t>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b="1" dirty="0">
                <a:solidFill>
                  <a:prstClr val="black"/>
                </a:solidFill>
              </a:rPr>
              <a:t>hydro</a:t>
            </a:r>
            <a:r>
              <a:rPr lang="en-US" sz="3600" dirty="0">
                <a:solidFill>
                  <a:prstClr val="black"/>
                </a:solidFill>
              </a:rPr>
              <a:t>chlor</a:t>
            </a:r>
            <a:r>
              <a:rPr lang="en-US" sz="3600" b="1" dirty="0">
                <a:solidFill>
                  <a:prstClr val="black"/>
                </a:solidFill>
              </a:rPr>
              <a:t>ic</a:t>
            </a:r>
            <a:r>
              <a:rPr lang="en-US" sz="3600" dirty="0">
                <a:solidFill>
                  <a:prstClr val="black"/>
                </a:solidFill>
              </a:rPr>
              <a:t> acid</a:t>
            </a:r>
          </a:p>
          <a:p>
            <a:pPr lvl="0"/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H</a:t>
            </a:r>
            <a:r>
              <a:rPr lang="en-US" sz="3600" baseline="-25000" dirty="0">
                <a:solidFill>
                  <a:prstClr val="black"/>
                </a:solidFill>
              </a:rPr>
              <a:t>2</a:t>
            </a:r>
            <a:r>
              <a:rPr lang="en-US" sz="3600" dirty="0">
                <a:solidFill>
                  <a:prstClr val="black"/>
                </a:solidFill>
              </a:rPr>
              <a:t>S	       S</a:t>
            </a:r>
            <a:r>
              <a:rPr lang="en-US" sz="3600" baseline="30000" dirty="0">
                <a:solidFill>
                  <a:prstClr val="black"/>
                </a:solidFill>
              </a:rPr>
              <a:t>-</a:t>
            </a:r>
            <a:r>
              <a:rPr lang="en-US" sz="3600" dirty="0">
                <a:solidFill>
                  <a:prstClr val="black"/>
                </a:solidFill>
              </a:rPr>
              <a:t> = sulf</a:t>
            </a:r>
            <a:r>
              <a:rPr lang="en-US" sz="3600" b="1" dirty="0">
                <a:solidFill>
                  <a:prstClr val="black"/>
                </a:solidFill>
              </a:rPr>
              <a:t>ide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>
                <a:solidFill>
                  <a:prstClr val="black"/>
                </a:solidFill>
                <a:sym typeface="Wingdings"/>
              </a:rPr>
              <a:t>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hydro</a:t>
            </a:r>
            <a:r>
              <a:rPr lang="en-US" sz="3600" dirty="0" err="1">
                <a:solidFill>
                  <a:prstClr val="black"/>
                </a:solidFill>
              </a:rPr>
              <a:t>sulfur</a:t>
            </a:r>
            <a:r>
              <a:rPr lang="en-US" sz="3600" b="1" dirty="0" err="1">
                <a:solidFill>
                  <a:prstClr val="black"/>
                </a:solidFill>
              </a:rPr>
              <a:t>ic</a:t>
            </a:r>
            <a:r>
              <a:rPr lang="en-US" sz="3600" dirty="0">
                <a:solidFill>
                  <a:prstClr val="black"/>
                </a:solidFill>
              </a:rPr>
              <a:t> acid</a:t>
            </a:r>
          </a:p>
        </p:txBody>
      </p:sp>
    </p:spTree>
    <p:extLst>
      <p:ext uri="{BB962C8B-B14F-4D97-AF65-F5344CB8AC3E}">
        <p14:creationId xmlns:p14="http://schemas.microsoft.com/office/powerpoint/2010/main" val="1863986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42485"/>
            <a:ext cx="8763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dirty="0">
                <a:solidFill>
                  <a:prstClr val="black"/>
                </a:solidFill>
              </a:rPr>
              <a:t>2. when the anion ends in </a:t>
            </a:r>
            <a:r>
              <a:rPr lang="en-US" sz="3600" b="1" dirty="0">
                <a:solidFill>
                  <a:prstClr val="black"/>
                </a:solidFill>
              </a:rPr>
              <a:t>–</a:t>
            </a:r>
            <a:r>
              <a:rPr lang="en-US" sz="3600" b="1" dirty="0" err="1">
                <a:solidFill>
                  <a:prstClr val="black"/>
                </a:solidFill>
              </a:rPr>
              <a:t>ite</a:t>
            </a:r>
            <a:r>
              <a:rPr lang="en-US" sz="3600" b="1" dirty="0">
                <a:solidFill>
                  <a:prstClr val="black"/>
                </a:solidFill>
              </a:rPr>
              <a:t>, put</a:t>
            </a:r>
          </a:p>
          <a:p>
            <a:pPr lvl="0"/>
            <a:r>
              <a:rPr lang="en-US" sz="3600" b="1" dirty="0">
                <a:solidFill>
                  <a:prstClr val="black"/>
                </a:solidFill>
              </a:rPr>
              <a:t>“-</a:t>
            </a:r>
            <a:r>
              <a:rPr lang="en-US" sz="3600" b="1" dirty="0" err="1">
                <a:solidFill>
                  <a:prstClr val="black"/>
                </a:solidFill>
              </a:rPr>
              <a:t>ous</a:t>
            </a:r>
            <a:r>
              <a:rPr lang="en-US" sz="3600" b="1" dirty="0">
                <a:solidFill>
                  <a:prstClr val="black"/>
                </a:solidFill>
              </a:rPr>
              <a:t>” </a:t>
            </a:r>
            <a:r>
              <a:rPr lang="en-US" sz="3600" dirty="0">
                <a:solidFill>
                  <a:prstClr val="black"/>
                </a:solidFill>
              </a:rPr>
              <a:t>on the end, </a:t>
            </a:r>
            <a:r>
              <a:rPr lang="en-US" sz="3600" b="1" dirty="0">
                <a:solidFill>
                  <a:prstClr val="black"/>
                </a:solidFill>
              </a:rPr>
              <a:t>“acid” </a:t>
            </a:r>
            <a:r>
              <a:rPr lang="en-US" sz="3600" dirty="0">
                <a:solidFill>
                  <a:prstClr val="black"/>
                </a:solidFill>
              </a:rPr>
              <a:t>after</a:t>
            </a:r>
          </a:p>
          <a:p>
            <a:pPr lvl="0"/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H</a:t>
            </a:r>
            <a:r>
              <a:rPr lang="en-US" sz="3600" baseline="-25000" dirty="0">
                <a:solidFill>
                  <a:prstClr val="black"/>
                </a:solidFill>
              </a:rPr>
              <a:t>2</a:t>
            </a:r>
            <a:r>
              <a:rPr lang="en-US" sz="3600" dirty="0">
                <a:solidFill>
                  <a:prstClr val="black"/>
                </a:solidFill>
              </a:rPr>
              <a:t>SO</a:t>
            </a:r>
            <a:r>
              <a:rPr lang="en-US" sz="3600" baseline="-25000" dirty="0">
                <a:solidFill>
                  <a:prstClr val="black"/>
                </a:solidFill>
              </a:rPr>
              <a:t>3</a:t>
            </a:r>
            <a:r>
              <a:rPr lang="en-US" sz="3600" dirty="0">
                <a:solidFill>
                  <a:prstClr val="black"/>
                </a:solidFill>
              </a:rPr>
              <a:t>	SO</a:t>
            </a:r>
            <a:r>
              <a:rPr lang="en-US" sz="3600" baseline="-25000" dirty="0">
                <a:solidFill>
                  <a:prstClr val="black"/>
                </a:solidFill>
              </a:rPr>
              <a:t>3</a:t>
            </a:r>
            <a:r>
              <a:rPr lang="en-US" sz="3600" baseline="30000" dirty="0">
                <a:solidFill>
                  <a:prstClr val="black"/>
                </a:solidFill>
              </a:rPr>
              <a:t>2-</a:t>
            </a:r>
            <a:r>
              <a:rPr lang="en-US" sz="3600" dirty="0">
                <a:solidFill>
                  <a:prstClr val="black"/>
                </a:solidFill>
              </a:rPr>
              <a:t> = sulf</a:t>
            </a:r>
            <a:r>
              <a:rPr lang="en-US" sz="3600" b="1" dirty="0">
                <a:solidFill>
                  <a:prstClr val="black"/>
                </a:solidFill>
              </a:rPr>
              <a:t>ite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>
                <a:solidFill>
                  <a:prstClr val="black"/>
                </a:solidFill>
                <a:sym typeface="Wingdings"/>
              </a:rPr>
              <a:t></a:t>
            </a:r>
            <a:r>
              <a:rPr lang="en-US" sz="3600" dirty="0">
                <a:solidFill>
                  <a:prstClr val="black"/>
                </a:solidFill>
              </a:rPr>
              <a:t> sulfur</a:t>
            </a:r>
            <a:r>
              <a:rPr lang="en-US" sz="3600" b="1" dirty="0">
                <a:solidFill>
                  <a:prstClr val="black"/>
                </a:solidFill>
              </a:rPr>
              <a:t>ous</a:t>
            </a:r>
            <a:r>
              <a:rPr lang="en-US" sz="3600" dirty="0">
                <a:solidFill>
                  <a:prstClr val="black"/>
                </a:solidFill>
              </a:rPr>
              <a:t> acid</a:t>
            </a:r>
          </a:p>
          <a:p>
            <a:pPr lvl="0"/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HNO</a:t>
            </a:r>
            <a:r>
              <a:rPr lang="en-US" sz="3600" baseline="-25000" dirty="0">
                <a:solidFill>
                  <a:prstClr val="black"/>
                </a:solidFill>
              </a:rPr>
              <a:t>2</a:t>
            </a:r>
            <a:r>
              <a:rPr lang="en-US" sz="3600" dirty="0">
                <a:solidFill>
                  <a:prstClr val="black"/>
                </a:solidFill>
              </a:rPr>
              <a:t>     NO</a:t>
            </a:r>
            <a:r>
              <a:rPr lang="en-US" sz="3600" baseline="-25000" dirty="0">
                <a:solidFill>
                  <a:prstClr val="black"/>
                </a:solidFill>
              </a:rPr>
              <a:t>2</a:t>
            </a:r>
            <a:r>
              <a:rPr lang="en-US" sz="3600" baseline="30000" dirty="0">
                <a:solidFill>
                  <a:prstClr val="black"/>
                </a:solidFill>
              </a:rPr>
              <a:t>1-</a:t>
            </a:r>
            <a:r>
              <a:rPr lang="en-US" sz="3600" dirty="0">
                <a:solidFill>
                  <a:prstClr val="black"/>
                </a:solidFill>
              </a:rPr>
              <a:t> = nitr</a:t>
            </a:r>
            <a:r>
              <a:rPr lang="en-US" sz="3600" b="1" dirty="0">
                <a:solidFill>
                  <a:prstClr val="black"/>
                </a:solidFill>
              </a:rPr>
              <a:t>ite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>
                <a:solidFill>
                  <a:prstClr val="black"/>
                </a:solidFill>
                <a:sym typeface="Wingdings" pitchFamily="2" charset="2"/>
              </a:rPr>
              <a:t> nitr</a:t>
            </a:r>
            <a:r>
              <a:rPr lang="en-US" sz="3600" b="1" dirty="0">
                <a:solidFill>
                  <a:prstClr val="black"/>
                </a:solidFill>
                <a:sym typeface="Wingdings" pitchFamily="2" charset="2"/>
              </a:rPr>
              <a:t>ous</a:t>
            </a:r>
            <a:r>
              <a:rPr lang="en-US" sz="3600" dirty="0">
                <a:solidFill>
                  <a:prstClr val="black"/>
                </a:solidFill>
                <a:sym typeface="Wingdings" pitchFamily="2" charset="2"/>
              </a:rPr>
              <a:t> acid</a:t>
            </a:r>
            <a:endParaRPr lang="en-US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2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4300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dirty="0">
                <a:solidFill>
                  <a:prstClr val="black"/>
                </a:solidFill>
              </a:rPr>
              <a:t>3.  when the anion ends in </a:t>
            </a:r>
            <a:r>
              <a:rPr lang="en-US" sz="3600" b="1" dirty="0">
                <a:solidFill>
                  <a:prstClr val="black"/>
                </a:solidFill>
              </a:rPr>
              <a:t>–ate, put</a:t>
            </a:r>
          </a:p>
          <a:p>
            <a:pPr lvl="0"/>
            <a:r>
              <a:rPr lang="en-US" sz="3600" b="1" dirty="0">
                <a:solidFill>
                  <a:prstClr val="black"/>
                </a:solidFill>
              </a:rPr>
              <a:t>“-</a:t>
            </a:r>
            <a:r>
              <a:rPr lang="en-US" sz="3600" b="1" dirty="0" err="1">
                <a:solidFill>
                  <a:prstClr val="black"/>
                </a:solidFill>
              </a:rPr>
              <a:t>ic</a:t>
            </a:r>
            <a:r>
              <a:rPr lang="en-US" sz="3600" b="1" dirty="0">
                <a:solidFill>
                  <a:prstClr val="black"/>
                </a:solidFill>
              </a:rPr>
              <a:t>” </a:t>
            </a:r>
            <a:r>
              <a:rPr lang="en-US" sz="3600" dirty="0">
                <a:solidFill>
                  <a:prstClr val="black"/>
                </a:solidFill>
              </a:rPr>
              <a:t>in the end, </a:t>
            </a:r>
            <a:r>
              <a:rPr lang="en-US" sz="3600" b="1" dirty="0">
                <a:solidFill>
                  <a:prstClr val="black"/>
                </a:solidFill>
              </a:rPr>
              <a:t>“acid” </a:t>
            </a:r>
            <a:r>
              <a:rPr lang="en-US" sz="3600" dirty="0">
                <a:solidFill>
                  <a:prstClr val="black"/>
                </a:solidFill>
              </a:rPr>
              <a:t>after</a:t>
            </a:r>
          </a:p>
          <a:p>
            <a:pPr lvl="0"/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HNO</a:t>
            </a:r>
            <a:r>
              <a:rPr lang="en-US" sz="3600" baseline="-25000" dirty="0">
                <a:solidFill>
                  <a:prstClr val="black"/>
                </a:solidFill>
              </a:rPr>
              <a:t>3</a:t>
            </a:r>
            <a:r>
              <a:rPr lang="en-US" sz="3600" dirty="0">
                <a:solidFill>
                  <a:prstClr val="black"/>
                </a:solidFill>
              </a:rPr>
              <a:t>		NO</a:t>
            </a:r>
            <a:r>
              <a:rPr lang="en-US" sz="3600" baseline="-25000" dirty="0">
                <a:solidFill>
                  <a:prstClr val="black"/>
                </a:solidFill>
              </a:rPr>
              <a:t>3</a:t>
            </a:r>
            <a:r>
              <a:rPr lang="en-US" sz="3600" baseline="30000" dirty="0">
                <a:solidFill>
                  <a:prstClr val="black"/>
                </a:solidFill>
              </a:rPr>
              <a:t>-</a:t>
            </a:r>
            <a:r>
              <a:rPr lang="en-US" sz="3600" dirty="0">
                <a:solidFill>
                  <a:prstClr val="black"/>
                </a:solidFill>
              </a:rPr>
              <a:t> = nitr</a:t>
            </a:r>
            <a:r>
              <a:rPr lang="en-US" sz="3600" b="1" dirty="0">
                <a:solidFill>
                  <a:prstClr val="black"/>
                </a:solidFill>
              </a:rPr>
              <a:t>ate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>
                <a:solidFill>
                  <a:prstClr val="black"/>
                </a:solidFill>
                <a:sym typeface="Wingdings"/>
              </a:rPr>
              <a:t></a:t>
            </a:r>
            <a:r>
              <a:rPr lang="en-US" sz="3600" dirty="0">
                <a:solidFill>
                  <a:prstClr val="black"/>
                </a:solidFill>
              </a:rPr>
              <a:t> nitr</a:t>
            </a:r>
            <a:r>
              <a:rPr lang="en-US" sz="3600" b="1" dirty="0">
                <a:solidFill>
                  <a:prstClr val="black"/>
                </a:solidFill>
              </a:rPr>
              <a:t>ic</a:t>
            </a:r>
            <a:r>
              <a:rPr lang="en-US" sz="3600" dirty="0">
                <a:solidFill>
                  <a:prstClr val="black"/>
                </a:solidFill>
              </a:rPr>
              <a:t> acid</a:t>
            </a:r>
          </a:p>
          <a:p>
            <a:pPr lvl="0"/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H</a:t>
            </a:r>
            <a:r>
              <a:rPr lang="en-US" sz="3600" baseline="-25000" dirty="0">
                <a:solidFill>
                  <a:prstClr val="black"/>
                </a:solidFill>
              </a:rPr>
              <a:t>2</a:t>
            </a:r>
            <a:r>
              <a:rPr lang="en-US" sz="3600" dirty="0">
                <a:solidFill>
                  <a:prstClr val="black"/>
                </a:solidFill>
              </a:rPr>
              <a:t>CO</a:t>
            </a:r>
            <a:r>
              <a:rPr lang="en-US" sz="3600" baseline="-25000" dirty="0">
                <a:solidFill>
                  <a:prstClr val="black"/>
                </a:solidFill>
              </a:rPr>
              <a:t>3</a:t>
            </a:r>
            <a:r>
              <a:rPr lang="en-US" sz="3600" dirty="0">
                <a:solidFill>
                  <a:prstClr val="black"/>
                </a:solidFill>
              </a:rPr>
              <a:t>	       CO</a:t>
            </a:r>
            <a:r>
              <a:rPr lang="en-US" sz="3600" baseline="-25000" dirty="0">
                <a:solidFill>
                  <a:prstClr val="black"/>
                </a:solidFill>
              </a:rPr>
              <a:t>3</a:t>
            </a:r>
            <a:r>
              <a:rPr lang="en-US" sz="3600" baseline="30000" dirty="0">
                <a:solidFill>
                  <a:prstClr val="black"/>
                </a:solidFill>
              </a:rPr>
              <a:t>-</a:t>
            </a:r>
            <a:r>
              <a:rPr lang="en-US" sz="3600" dirty="0">
                <a:solidFill>
                  <a:prstClr val="black"/>
                </a:solidFill>
              </a:rPr>
              <a:t> = carbon</a:t>
            </a:r>
            <a:r>
              <a:rPr lang="en-US" sz="3600" b="1" dirty="0">
                <a:solidFill>
                  <a:prstClr val="black"/>
                </a:solidFill>
              </a:rPr>
              <a:t>ate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>
                <a:solidFill>
                  <a:prstClr val="black"/>
                </a:solidFill>
                <a:sym typeface="Wingdings" pitchFamily="2" charset="2"/>
              </a:rPr>
              <a:t> carbon</a:t>
            </a:r>
            <a:r>
              <a:rPr lang="en-US" sz="3600" b="1" dirty="0">
                <a:solidFill>
                  <a:prstClr val="black"/>
                </a:solidFill>
                <a:sym typeface="Wingdings" pitchFamily="2" charset="2"/>
              </a:rPr>
              <a:t>ic</a:t>
            </a:r>
            <a:r>
              <a:rPr lang="en-US" sz="3600" dirty="0">
                <a:solidFill>
                  <a:prstClr val="black"/>
                </a:solidFill>
                <a:sym typeface="Wingdings" pitchFamily="2" charset="2"/>
              </a:rPr>
              <a:t> acid</a:t>
            </a:r>
            <a:endParaRPr lang="en-US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4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0782" y="0"/>
            <a:ext cx="9164782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Naming</a:t>
            </a:r>
          </a:p>
          <a:p>
            <a:pPr>
              <a:spcAft>
                <a:spcPts val="1800"/>
              </a:spcAft>
            </a:pPr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HC</a:t>
            </a:r>
            <a:r>
              <a:rPr lang="en-US" sz="4000" baseline="-25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H</a:t>
            </a:r>
            <a:r>
              <a:rPr lang="en-US" sz="4000" baseline="-25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3</a:t>
            </a:r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O</a:t>
            </a:r>
            <a:r>
              <a:rPr lang="en-US" sz="4000" baseline="-25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= </a:t>
            </a:r>
          </a:p>
          <a:p>
            <a:pPr>
              <a:spcAft>
                <a:spcPts val="1800"/>
              </a:spcAft>
            </a:pPr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HF = </a:t>
            </a:r>
          </a:p>
          <a:p>
            <a:pPr>
              <a:spcAft>
                <a:spcPts val="1800"/>
              </a:spcAft>
            </a:pPr>
            <a:r>
              <a:rPr lang="en-US" sz="4000">
                <a:solidFill>
                  <a:schemeClr val="bg1">
                    <a:lumMod val="95000"/>
                    <a:lumOff val="5000"/>
                  </a:schemeClr>
                </a:solidFill>
              </a:rPr>
              <a:t>HClO</a:t>
            </a:r>
            <a:r>
              <a:rPr lang="en-US" sz="4000" baseline="-25000">
                <a:solidFill>
                  <a:schemeClr val="bg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400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= </a:t>
            </a:r>
          </a:p>
          <a:p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 </a:t>
            </a:r>
          </a:p>
          <a:p>
            <a:r>
              <a:rPr lang="en-US" sz="4000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Formulas</a:t>
            </a:r>
          </a:p>
          <a:p>
            <a:pPr>
              <a:spcAft>
                <a:spcPts val="1800"/>
              </a:spcAft>
            </a:pPr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Nitrous acid = </a:t>
            </a:r>
          </a:p>
          <a:p>
            <a:pPr>
              <a:spcAft>
                <a:spcPts val="1800"/>
              </a:spcAft>
            </a:pPr>
            <a:r>
              <a:rPr lang="en-US" sz="4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Hydroxic</a:t>
            </a:r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acid = </a:t>
            </a:r>
          </a:p>
          <a:p>
            <a:pPr>
              <a:spcAft>
                <a:spcPts val="1800"/>
              </a:spcAft>
            </a:pPr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Oxalic acid = </a:t>
            </a:r>
          </a:p>
        </p:txBody>
      </p:sp>
    </p:spTree>
    <p:extLst>
      <p:ext uri="{BB962C8B-B14F-4D97-AF65-F5344CB8AC3E}">
        <p14:creationId xmlns:p14="http://schemas.microsoft.com/office/powerpoint/2010/main" val="359340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4525963"/>
          </a:xfrm>
        </p:spPr>
        <p:txBody>
          <a:bodyPr/>
          <a:lstStyle/>
          <a:p>
            <a:r>
              <a:rPr lang="en-US" sz="4000" b="1" u="sng" dirty="0">
                <a:solidFill>
                  <a:schemeClr val="bg1"/>
                </a:solidFill>
              </a:rPr>
              <a:t>2 ways to determine the charge on an ion:</a:t>
            </a:r>
          </a:p>
          <a:p>
            <a:pPr marL="514350" lvl="0" indent="-514350">
              <a:buAutoNum type="arabicPeriod"/>
            </a:pPr>
            <a:r>
              <a:rPr lang="en-US" sz="3600" b="1" dirty="0">
                <a:solidFill>
                  <a:schemeClr val="bg1"/>
                </a:solidFill>
              </a:rPr>
              <a:t>By group in the P.T.: </a:t>
            </a:r>
            <a:r>
              <a:rPr lang="en-US" sz="3600" dirty="0">
                <a:solidFill>
                  <a:schemeClr val="bg1"/>
                </a:solidFill>
              </a:rPr>
              <a:t>Group number tells number of valence electrons, which determines whether atom needs to gain or lose electrons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235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839200" cy="64008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2. By Name: </a:t>
            </a:r>
            <a:r>
              <a:rPr lang="en-US" dirty="0">
                <a:solidFill>
                  <a:schemeClr val="bg1"/>
                </a:solidFill>
              </a:rPr>
              <a:t>used for most transition metals and two representative metals by including a Roman numeral in the name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</a:rPr>
              <a:t>		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</a:rPr>
              <a:t>Ex. Roman Numerals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Iron(II) = Fe</a:t>
            </a:r>
            <a:r>
              <a:rPr lang="en-US" baseline="30000" dirty="0">
                <a:solidFill>
                  <a:schemeClr val="bg1"/>
                </a:solidFill>
              </a:rPr>
              <a:t>2+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Iron(III) = Fe</a:t>
            </a:r>
            <a:r>
              <a:rPr lang="en-US" baseline="30000" dirty="0">
                <a:solidFill>
                  <a:schemeClr val="bg1"/>
                </a:solidFill>
              </a:rPr>
              <a:t>3+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Copper(I) = Cu</a:t>
            </a:r>
            <a:r>
              <a:rPr lang="en-US" baseline="30000" dirty="0">
                <a:solidFill>
                  <a:schemeClr val="bg1"/>
                </a:solidFill>
              </a:rPr>
              <a:t>+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Copper(II) = Cu</a:t>
            </a:r>
            <a:r>
              <a:rPr lang="en-US" baseline="30000" dirty="0">
                <a:solidFill>
                  <a:schemeClr val="bg1"/>
                </a:solidFill>
              </a:rPr>
              <a:t>2+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b="1" u="sng" dirty="0">
                <a:solidFill>
                  <a:schemeClr val="bg1"/>
                </a:solidFill>
              </a:rPr>
              <a:t>Memorize exceptions</a:t>
            </a:r>
            <a:r>
              <a:rPr lang="en-US" dirty="0">
                <a:solidFill>
                  <a:schemeClr val="bg1"/>
                </a:solidFill>
              </a:rPr>
              <a:t>: Ag</a:t>
            </a:r>
            <a:r>
              <a:rPr lang="en-US" baseline="30000" dirty="0">
                <a:solidFill>
                  <a:schemeClr val="bg1"/>
                </a:solidFill>
              </a:rPr>
              <a:t>+</a:t>
            </a:r>
            <a:r>
              <a:rPr lang="en-US" dirty="0">
                <a:solidFill>
                  <a:schemeClr val="bg1"/>
                </a:solidFill>
              </a:rPr>
              <a:t>, Zn</a:t>
            </a:r>
            <a:r>
              <a:rPr lang="en-US" baseline="30000" dirty="0">
                <a:solidFill>
                  <a:schemeClr val="bg1"/>
                </a:solidFill>
              </a:rPr>
              <a:t>2+</a:t>
            </a:r>
            <a:r>
              <a:rPr lang="en-US" dirty="0">
                <a:solidFill>
                  <a:schemeClr val="bg1"/>
                </a:solidFill>
              </a:rPr>
              <a:t>, Cd</a:t>
            </a:r>
            <a:r>
              <a:rPr lang="en-US" baseline="30000" dirty="0">
                <a:solidFill>
                  <a:schemeClr val="bg1"/>
                </a:solidFill>
              </a:rPr>
              <a:t>2+</a:t>
            </a:r>
            <a:r>
              <a:rPr lang="en-US" dirty="0">
                <a:solidFill>
                  <a:schemeClr val="bg1"/>
                </a:solidFill>
              </a:rPr>
              <a:t>; </a:t>
            </a:r>
            <a:r>
              <a:rPr lang="en-US" dirty="0" err="1">
                <a:solidFill>
                  <a:schemeClr val="bg1"/>
                </a:solidFill>
              </a:rPr>
              <a:t>Sn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Pb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228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6928" y="0"/>
            <a:ext cx="9150927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Binary Ionic Compounds</a:t>
            </a:r>
          </a:p>
          <a:p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made of 2 parts</a:t>
            </a:r>
          </a:p>
          <a:p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-1 </a:t>
            </a:r>
            <a:r>
              <a:rPr lang="en-US" sz="4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cation</a:t>
            </a:r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and 1 anion = </a:t>
            </a:r>
            <a:r>
              <a:rPr lang="en-US" sz="4000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metal &amp; nonmetal</a:t>
            </a:r>
          </a:p>
          <a:p>
            <a:endParaRPr lang="en-US" sz="4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en-US" sz="4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sz="4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*Writing the formula from the name</a:t>
            </a:r>
          </a:p>
          <a:p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(+) must equal (-)</a:t>
            </a:r>
          </a:p>
          <a:p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-write the formulas for both ions</a:t>
            </a:r>
          </a:p>
          <a:p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-put the </a:t>
            </a:r>
            <a:r>
              <a:rPr lang="en-US" sz="4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cation</a:t>
            </a:r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(positive ion) first</a:t>
            </a:r>
          </a:p>
          <a:p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-show the charges</a:t>
            </a:r>
          </a:p>
        </p:txBody>
      </p:sp>
    </p:spTree>
    <p:extLst>
      <p:ext uri="{BB962C8B-B14F-4D97-AF65-F5344CB8AC3E}">
        <p14:creationId xmlns:p14="http://schemas.microsoft.com/office/powerpoint/2010/main" val="3043424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920621"/>
            <a:ext cx="8686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000" b="1" dirty="0">
                <a:solidFill>
                  <a:prstClr val="black"/>
                </a:solidFill>
              </a:rPr>
              <a:t>*The </a:t>
            </a:r>
            <a:r>
              <a:rPr lang="en-US" sz="4000" b="1" dirty="0" err="1">
                <a:solidFill>
                  <a:prstClr val="black"/>
                </a:solidFill>
              </a:rPr>
              <a:t>criss-cross</a:t>
            </a:r>
            <a:r>
              <a:rPr lang="en-US" sz="4000" b="1" dirty="0">
                <a:solidFill>
                  <a:prstClr val="black"/>
                </a:solidFill>
              </a:rPr>
              <a:t> (crossing-over) method</a:t>
            </a:r>
          </a:p>
          <a:p>
            <a:pPr lvl="0"/>
            <a:endParaRPr lang="en-US" sz="4000" b="1" dirty="0">
              <a:solidFill>
                <a:prstClr val="black"/>
              </a:solidFill>
            </a:endParaRPr>
          </a:p>
          <a:p>
            <a:pPr lvl="0"/>
            <a:r>
              <a:rPr lang="en-US" sz="4000" u="sng" dirty="0">
                <a:solidFill>
                  <a:prstClr val="black"/>
                </a:solidFill>
              </a:rPr>
              <a:t>Switch the charges </a:t>
            </a:r>
            <a:r>
              <a:rPr lang="en-US" sz="4000" dirty="0">
                <a:solidFill>
                  <a:prstClr val="black"/>
                </a:solidFill>
              </a:rPr>
              <a:t>for the ions and write them as subscripts</a:t>
            </a:r>
          </a:p>
          <a:p>
            <a:pPr lvl="0"/>
            <a:endParaRPr lang="en-US" sz="4000" dirty="0">
              <a:solidFill>
                <a:prstClr val="black"/>
              </a:solidFill>
            </a:endParaRPr>
          </a:p>
          <a:p>
            <a:pPr lvl="0"/>
            <a:r>
              <a:rPr lang="en-US" sz="4000" dirty="0">
                <a:solidFill>
                  <a:prstClr val="black"/>
                </a:solidFill>
              </a:rPr>
              <a:t>Calcium bromide =</a:t>
            </a:r>
          </a:p>
          <a:p>
            <a:pPr lvl="0"/>
            <a:endParaRPr lang="en-US" sz="4000" dirty="0">
              <a:solidFill>
                <a:prstClr val="black"/>
              </a:solidFill>
            </a:endParaRPr>
          </a:p>
          <a:p>
            <a:pPr lvl="0"/>
            <a:r>
              <a:rPr lang="en-US" sz="4000" dirty="0">
                <a:solidFill>
                  <a:prstClr val="black"/>
                </a:solidFill>
              </a:rPr>
              <a:t>     Iron (III) oxide =</a:t>
            </a:r>
            <a:endParaRPr lang="en-US" sz="4000" baseline="-250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81945" y="3962400"/>
            <a:ext cx="1371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000">
                <a:solidFill>
                  <a:prstClr val="black"/>
                </a:solidFill>
              </a:rPr>
              <a:t>CaBr</a:t>
            </a:r>
            <a:r>
              <a:rPr lang="en-US" sz="4000" baseline="-25000">
                <a:solidFill>
                  <a:prstClr val="black"/>
                </a:solidFill>
              </a:rPr>
              <a:t>2</a:t>
            </a:r>
            <a:endParaRPr lang="en-US" sz="4000" baseline="-25000" dirty="0">
              <a:solidFill>
                <a:prstClr val="black"/>
              </a:solidFill>
            </a:endParaRPr>
          </a:p>
          <a:p>
            <a:pPr lvl="0"/>
            <a:endParaRPr lang="en-US" sz="4000" dirty="0">
              <a:solidFill>
                <a:prstClr val="black"/>
              </a:solidFill>
            </a:endParaRPr>
          </a:p>
          <a:p>
            <a:pPr lvl="0"/>
            <a:r>
              <a:rPr lang="en-US" sz="4000" dirty="0">
                <a:solidFill>
                  <a:prstClr val="black"/>
                </a:solidFill>
              </a:rPr>
              <a:t>Fe</a:t>
            </a:r>
            <a:r>
              <a:rPr lang="en-US" sz="4000" baseline="-25000" dirty="0">
                <a:solidFill>
                  <a:prstClr val="black"/>
                </a:solidFill>
              </a:rPr>
              <a:t>2</a:t>
            </a:r>
            <a:r>
              <a:rPr lang="en-US" sz="4000" dirty="0">
                <a:solidFill>
                  <a:prstClr val="black"/>
                </a:solidFill>
              </a:rPr>
              <a:t>O</a:t>
            </a:r>
            <a:r>
              <a:rPr lang="en-US" sz="4000" baseline="-25000" dirty="0">
                <a:solidFill>
                  <a:prstClr val="black"/>
                </a:solidFill>
              </a:rPr>
              <a:t>3</a:t>
            </a:r>
          </a:p>
          <a:p>
            <a:pPr lvl="0"/>
            <a:endParaRPr 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875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*subscripts must be in the lowest whole number ratio</a:t>
            </a:r>
          </a:p>
          <a:p>
            <a:endParaRPr lang="en-US" sz="36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Calcium sulfide =</a:t>
            </a:r>
          </a:p>
          <a:p>
            <a:endParaRPr lang="en-US" sz="3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sz="36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*</a:t>
            </a:r>
            <a:r>
              <a:rPr lang="en-US" sz="3600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writing the name from the formula</a:t>
            </a:r>
          </a:p>
          <a:p>
            <a:r>
              <a:rPr lang="en-US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-metal + nonmetal-”ide”</a:t>
            </a:r>
          </a:p>
          <a:p>
            <a:endParaRPr lang="en-US" sz="3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CaCl</a:t>
            </a:r>
            <a:r>
              <a:rPr lang="en-US" sz="3600" baseline="-25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=</a:t>
            </a:r>
          </a:p>
          <a:p>
            <a:endParaRPr lang="en-US" sz="3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K</a:t>
            </a:r>
            <a:r>
              <a:rPr lang="en-US" sz="3600" baseline="-25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S =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29000" y="16764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dirty="0" err="1">
                <a:solidFill>
                  <a:prstClr val="black">
                    <a:lumMod val="95000"/>
                    <a:lumOff val="5000"/>
                  </a:prstClr>
                </a:solidFill>
              </a:rPr>
              <a:t>CaS</a:t>
            </a:r>
            <a:endParaRPr lang="en-US" sz="3600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62100" y="4431983"/>
            <a:ext cx="6477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dirty="0">
                <a:solidFill>
                  <a:prstClr val="black">
                    <a:lumMod val="95000"/>
                    <a:lumOff val="5000"/>
                  </a:prstClr>
                </a:solidFill>
              </a:rPr>
              <a:t>Calcium chloride</a:t>
            </a:r>
          </a:p>
          <a:p>
            <a:pPr lvl="0"/>
            <a:endParaRPr lang="en-US" sz="3600" dirty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lvl="0"/>
            <a:r>
              <a:rPr lang="en-US" sz="3600" dirty="0">
                <a:solidFill>
                  <a:prstClr val="black">
                    <a:lumMod val="95000"/>
                    <a:lumOff val="5000"/>
                  </a:prstClr>
                </a:solidFill>
              </a:rPr>
              <a:t>Potassium sulfide</a:t>
            </a:r>
          </a:p>
        </p:txBody>
      </p:sp>
    </p:spTree>
    <p:extLst>
      <p:ext uri="{BB962C8B-B14F-4D97-AF65-F5344CB8AC3E}">
        <p14:creationId xmlns:p14="http://schemas.microsoft.com/office/powerpoint/2010/main" val="3734892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4682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4000" b="1" i="1" u="sng" dirty="0">
                <a:solidFill>
                  <a:schemeClr val="bg1">
                    <a:lumMod val="95000"/>
                    <a:lumOff val="5000"/>
                  </a:schemeClr>
                </a:solidFill>
                <a:ea typeface="Calibri"/>
                <a:cs typeface="Times New Roman"/>
              </a:rPr>
              <a:t>Around-the-Clock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sz="4000" b="1" i="1" u="sng" dirty="0">
              <a:solidFill>
                <a:schemeClr val="bg1">
                  <a:lumMod val="95000"/>
                  <a:lumOff val="5000"/>
                </a:schemeClr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solidFill>
                  <a:schemeClr val="bg1">
                    <a:lumMod val="95000"/>
                    <a:lumOff val="5000"/>
                  </a:schemeClr>
                </a:solidFill>
                <a:ea typeface="Calibri"/>
                <a:cs typeface="Times New Roman"/>
              </a:rPr>
              <a:t>Use whenever the formula starts with a transition metal (except Zn, Cd, Ag) and for Sn and Pb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4000" i="1" u="sng" dirty="0">
                <a:solidFill>
                  <a:schemeClr val="bg1">
                    <a:lumMod val="95000"/>
                    <a:lumOff val="5000"/>
                  </a:schemeClr>
                </a:solidFill>
                <a:ea typeface="Calibri"/>
                <a:cs typeface="Times New Roman"/>
              </a:rPr>
              <a:t>Use to determine the Roman Numeral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5E698F9-3DF6-4BEB-B048-C0B7903FA702}"/>
              </a:ext>
            </a:extLst>
          </p:cNvPr>
          <p:cNvSpPr/>
          <p:nvPr/>
        </p:nvSpPr>
        <p:spPr>
          <a:xfrm>
            <a:off x="304800" y="4267200"/>
            <a:ext cx="16002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3600" baseline="30000" dirty="0">
              <a:solidFill>
                <a:prstClr val="black"/>
              </a:solidFill>
            </a:endParaRPr>
          </a:p>
          <a:p>
            <a:pPr lvl="0"/>
            <a:r>
              <a:rPr lang="en-US" sz="3600" dirty="0" err="1">
                <a:solidFill>
                  <a:prstClr val="black"/>
                </a:solidFill>
              </a:rPr>
              <a:t>CuO</a:t>
            </a:r>
            <a:r>
              <a:rPr lang="en-US" sz="3600" dirty="0">
                <a:solidFill>
                  <a:prstClr val="black"/>
                </a:solidFill>
              </a:rPr>
              <a:t> =</a:t>
            </a:r>
          </a:p>
          <a:p>
            <a:pPr lvl="0"/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Cu</a:t>
            </a:r>
            <a:r>
              <a:rPr lang="en-US" sz="3600" baseline="-25000" dirty="0">
                <a:solidFill>
                  <a:prstClr val="black"/>
                </a:solidFill>
              </a:rPr>
              <a:t>2</a:t>
            </a:r>
            <a:r>
              <a:rPr lang="en-US" sz="3600" dirty="0">
                <a:solidFill>
                  <a:prstClr val="black"/>
                </a:solidFill>
              </a:rPr>
              <a:t>O =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A7B797-0D91-419D-A3F9-B0F5E23D83A6}"/>
              </a:ext>
            </a:extLst>
          </p:cNvPr>
          <p:cNvSpPr txBox="1"/>
          <p:nvPr/>
        </p:nvSpPr>
        <p:spPr>
          <a:xfrm>
            <a:off x="1676400" y="4678337"/>
            <a:ext cx="5638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dirty="0">
                <a:solidFill>
                  <a:prstClr val="black"/>
                </a:solidFill>
              </a:rPr>
              <a:t>Copper (II) oxide</a:t>
            </a:r>
          </a:p>
          <a:p>
            <a:pPr lvl="0"/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Copper (I) oxide</a:t>
            </a:r>
          </a:p>
        </p:txBody>
      </p:sp>
    </p:spTree>
    <p:extLst>
      <p:ext uri="{BB962C8B-B14F-4D97-AF65-F5344CB8AC3E}">
        <p14:creationId xmlns:p14="http://schemas.microsoft.com/office/powerpoint/2010/main" val="34203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4691" y="457200"/>
            <a:ext cx="8610600" cy="5713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Determine the negative charge on the anion (right side). Write the (-) charge above the anion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2. Multiply (-) charge x the # of anions (subscript). Write the total (-) charge under the anion</a:t>
            </a:r>
          </a:p>
          <a:p>
            <a:pPr lvl="0">
              <a:lnSpc>
                <a:spcPct val="115000"/>
              </a:lnSpc>
            </a:pP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09767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5918</TotalTime>
  <Words>801</Words>
  <Application>Microsoft Office PowerPoint</Application>
  <PresentationFormat>On-screen Show (4:3)</PresentationFormat>
  <Paragraphs>215</Paragraphs>
  <Slides>27</Slides>
  <Notes>0</Notes>
  <HiddenSlides>5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Ameriprise Financial,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 Toy</dc:creator>
  <cp:lastModifiedBy>Joseph Waeschle</cp:lastModifiedBy>
  <cp:revision>58</cp:revision>
  <cp:lastPrinted>2018-02-06T18:44:42Z</cp:lastPrinted>
  <dcterms:created xsi:type="dcterms:W3CDTF">2012-03-11T00:09:30Z</dcterms:created>
  <dcterms:modified xsi:type="dcterms:W3CDTF">2019-01-28T14:46:58Z</dcterms:modified>
</cp:coreProperties>
</file>