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7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9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5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9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0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2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2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25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0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73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BA9EFB-239C-401C-AD1B-2C698E6E64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AF465B-5183-4EDD-A720-136004C9C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Logic fallacies 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6F6AC-0514-4775-888C-018E147EE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59032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…… </a:t>
            </a:r>
            <a:r>
              <a:rPr lang="en-US" dirty="0">
                <a:solidFill>
                  <a:schemeClr val="tx1"/>
                </a:solidFill>
              </a:rPr>
              <a:t>try to avoid making these</a:t>
            </a:r>
          </a:p>
        </p:txBody>
      </p:sp>
    </p:spTree>
    <p:extLst>
      <p:ext uri="{BB962C8B-B14F-4D97-AF65-F5344CB8AC3E}">
        <p14:creationId xmlns:p14="http://schemas.microsoft.com/office/powerpoint/2010/main" val="1467623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D9E5-7E3E-4275-AFD1-BD842D72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pleading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4EBF096-3724-4212-8F65-412FE9C920E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2228002"/>
            <a:ext cx="5313581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584D-3571-4279-A911-3A8A4494A3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Moving the goalposts to create exceptions when a claim is shown to be false. </a:t>
            </a:r>
          </a:p>
        </p:txBody>
      </p:sp>
    </p:spTree>
    <p:extLst>
      <p:ext uri="{BB962C8B-B14F-4D97-AF65-F5344CB8AC3E}">
        <p14:creationId xmlns:p14="http://schemas.microsoft.com/office/powerpoint/2010/main" val="421654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E437-12EC-48AD-A526-7D3BCEE4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Loaded question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D26089-10BE-4707-9D90-EC37F2E7736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42" y="2369050"/>
            <a:ext cx="4920711" cy="34920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4A34B-6999-4264-984A-BAE7412FCA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Asking a question that has an assumption built into it so that it can’t be answered without appearing guilty. </a:t>
            </a:r>
          </a:p>
        </p:txBody>
      </p:sp>
    </p:spTree>
    <p:extLst>
      <p:ext uri="{BB962C8B-B14F-4D97-AF65-F5344CB8AC3E}">
        <p14:creationId xmlns:p14="http://schemas.microsoft.com/office/powerpoint/2010/main" val="301000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3F6B-3D85-4AEB-AB32-A509190D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Burden of proof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FC5DB0-E624-4F08-B001-440EEE2B91B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93" y="2228003"/>
            <a:ext cx="5132400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D21FD-D2E1-4EF2-8130-0EB4CB1F5F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Saying that the burden of proof lies not with the person making the claim, but with someone else to disprove. </a:t>
            </a:r>
          </a:p>
        </p:txBody>
      </p:sp>
    </p:spTree>
    <p:extLst>
      <p:ext uri="{BB962C8B-B14F-4D97-AF65-F5344CB8AC3E}">
        <p14:creationId xmlns:p14="http://schemas.microsoft.com/office/powerpoint/2010/main" val="371242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8962-E457-4E8F-9CC0-0EE2CB3F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69F9EDA-A7A7-4B14-9007-F52A2650C4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288" y="2049779"/>
            <a:ext cx="3052054" cy="381127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96B75-8236-4F62-9EDB-A18B6D387A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Using double meanings, or ambiguities of language to mislead or misrepresent the truth. </a:t>
            </a:r>
          </a:p>
        </p:txBody>
      </p:sp>
    </p:spTree>
    <p:extLst>
      <p:ext uri="{BB962C8B-B14F-4D97-AF65-F5344CB8AC3E}">
        <p14:creationId xmlns:p14="http://schemas.microsoft.com/office/powerpoint/2010/main" val="1821696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DE80-A470-48B0-9FF9-532230230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gambler’s fallacy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50DFA7F-91F7-47E2-B010-D4861CBB5E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18" y="2228003"/>
            <a:ext cx="3954107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48134-BE72-4B26-94DB-24F0A62C86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Believing that, “runs”, occur to statistically independent phenomena such as coin flips and roulette spins. </a:t>
            </a:r>
          </a:p>
        </p:txBody>
      </p:sp>
    </p:spTree>
    <p:extLst>
      <p:ext uri="{BB962C8B-B14F-4D97-AF65-F5344CB8AC3E}">
        <p14:creationId xmlns:p14="http://schemas.microsoft.com/office/powerpoint/2010/main" val="315637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A3B2-C85A-4454-8C1B-19DA7C38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bandwagon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7157EBE-C83F-4D2B-8101-C852710F35F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2228003"/>
            <a:ext cx="5370607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A86C1-75D9-49C3-BAD9-A03066EFF5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Appealing to popularity, or the fact that many people do something as an attempted form of validation. </a:t>
            </a:r>
          </a:p>
        </p:txBody>
      </p:sp>
    </p:spTree>
    <p:extLst>
      <p:ext uri="{BB962C8B-B14F-4D97-AF65-F5344CB8AC3E}">
        <p14:creationId xmlns:p14="http://schemas.microsoft.com/office/powerpoint/2010/main" val="4156951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257DD-3D60-4DCC-AA05-56365EEDB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 to authority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5A74771-EB5B-4563-9A69-531F940DDD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89" y="2091901"/>
            <a:ext cx="4522979" cy="376914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6F2763-4A5B-41E3-8F17-F9FF95B84C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Using the opinion or position of an authority figure, or institution of authority, in place of an actual argument. </a:t>
            </a:r>
          </a:p>
        </p:txBody>
      </p:sp>
    </p:spTree>
    <p:extLst>
      <p:ext uri="{BB962C8B-B14F-4D97-AF65-F5344CB8AC3E}">
        <p14:creationId xmlns:p14="http://schemas.microsoft.com/office/powerpoint/2010/main" val="3103404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668A-C8C4-43F3-B42C-A37FE3BB4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Composition/division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F27F232-9821-4058-9025-F3A8307B93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75" y="2162506"/>
            <a:ext cx="5151908" cy="369854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A1260-DF10-42E1-80CE-3C15E906F6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Assuming that what’s true about one part of something has to be applied to all, or other, parts of it. </a:t>
            </a:r>
          </a:p>
        </p:txBody>
      </p:sp>
    </p:spTree>
    <p:extLst>
      <p:ext uri="{BB962C8B-B14F-4D97-AF65-F5344CB8AC3E}">
        <p14:creationId xmlns:p14="http://schemas.microsoft.com/office/powerpoint/2010/main" val="868106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ADF5C-6EE6-4130-8A1A-CEA6C157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true Scotsman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9C9BE7E-7565-42A9-9BAC-50FC560B78F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03" y="2067072"/>
            <a:ext cx="3793978" cy="379397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9A265-E64A-4A84-99E9-950E0EC02E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Making what could be called an appeal to purity as a way to dismiss relevant criticisms or flaws of an argument. </a:t>
            </a:r>
          </a:p>
        </p:txBody>
      </p:sp>
    </p:spTree>
    <p:extLst>
      <p:ext uri="{BB962C8B-B14F-4D97-AF65-F5344CB8AC3E}">
        <p14:creationId xmlns:p14="http://schemas.microsoft.com/office/powerpoint/2010/main" val="1933651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2775F-1BC6-4D8B-A01D-4DCA7669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36340BB-305D-4825-A7F3-3620FB5B478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37" y="2228003"/>
            <a:ext cx="4421388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B226B-256F-4E66-8703-28CFECDF49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Judging something good or bad on the basis of where it comes from, or from whom it comes. </a:t>
            </a:r>
          </a:p>
        </p:txBody>
      </p:sp>
    </p:spTree>
    <p:extLst>
      <p:ext uri="{BB962C8B-B14F-4D97-AF65-F5344CB8AC3E}">
        <p14:creationId xmlns:p14="http://schemas.microsoft.com/office/powerpoint/2010/main" val="403073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FEC2BB-30E2-49A8-9017-4AADE30D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8F81F12-6F04-4F55-BCD9-C8D24F0010D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58" y="2196676"/>
            <a:ext cx="4892128" cy="3664374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17009-075A-46FB-B63A-72CBC7E9A1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When you misrepresent someone’s argument to make it easier to attack. </a:t>
            </a:r>
          </a:p>
        </p:txBody>
      </p:sp>
    </p:spTree>
    <p:extLst>
      <p:ext uri="{BB962C8B-B14F-4D97-AF65-F5344CB8AC3E}">
        <p14:creationId xmlns:p14="http://schemas.microsoft.com/office/powerpoint/2010/main" val="2599593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6F612-2B12-4212-A1A8-3470EC21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Black-or-white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238F526-A2AC-4472-AECB-E71840F125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45" y="2228002"/>
            <a:ext cx="5330717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A5777-975F-456B-B893-FA63B5AC49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Where two alternative states are presented as the only possibilities, when in fact more possibilities exist. </a:t>
            </a:r>
          </a:p>
        </p:txBody>
      </p:sp>
    </p:spTree>
    <p:extLst>
      <p:ext uri="{BB962C8B-B14F-4D97-AF65-F5344CB8AC3E}">
        <p14:creationId xmlns:p14="http://schemas.microsoft.com/office/powerpoint/2010/main" val="3909803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FCF45-0F0C-41B8-98DD-A9248594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Begging the question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AA89A0A-DE22-4E1B-85EE-333DDB5465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70" y="2102583"/>
            <a:ext cx="3758467" cy="375846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E44EA-4F05-4C14-B89E-E690304C0F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circular argument in which the conclusion is included in the premise. </a:t>
            </a:r>
          </a:p>
        </p:txBody>
      </p:sp>
    </p:spTree>
    <p:extLst>
      <p:ext uri="{BB962C8B-B14F-4D97-AF65-F5344CB8AC3E}">
        <p14:creationId xmlns:p14="http://schemas.microsoft.com/office/powerpoint/2010/main" val="276605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FD1B-3898-4920-B870-AE7D13C89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 to nature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C7A2D23-2AC6-4B31-B2E0-838A324656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33" y="2228003"/>
            <a:ext cx="4320856" cy="363304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F1070-0D67-4097-99B3-DFDDB977AD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Making the argument that because something is, “natural” it is therefore valid, justified, inevitable, good, or ideal. </a:t>
            </a:r>
          </a:p>
        </p:txBody>
      </p:sp>
    </p:spTree>
    <p:extLst>
      <p:ext uri="{BB962C8B-B14F-4D97-AF65-F5344CB8AC3E}">
        <p14:creationId xmlns:p14="http://schemas.microsoft.com/office/powerpoint/2010/main" val="1979453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706F-4DED-4736-AD57-03F0072B1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Anecdotal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30F529-57BC-4ABC-9993-37AA5AAF43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37" y="2228003"/>
            <a:ext cx="4128980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F5806-74A7-413E-8E85-5F7A3D1014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Using personal experience, or an isolated example instead of a valid argument, especially to dismiss statistics. </a:t>
            </a:r>
          </a:p>
        </p:txBody>
      </p:sp>
    </p:spTree>
    <p:extLst>
      <p:ext uri="{BB962C8B-B14F-4D97-AF65-F5344CB8AC3E}">
        <p14:creationId xmlns:p14="http://schemas.microsoft.com/office/powerpoint/2010/main" val="3362135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18B4-319E-4AEA-A8CB-F5AA9672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Texas sharpshooter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CA0D215-8F72-415F-8881-1C0DDAEF0A4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55" y="2228002"/>
            <a:ext cx="4320857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EE0A1-83E3-4759-964B-13B1AA85F4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Cherry-picking data clusters to suit an argument, or finding a pattern to fit a presumption. </a:t>
            </a:r>
          </a:p>
        </p:txBody>
      </p:sp>
    </p:spTree>
    <p:extLst>
      <p:ext uri="{BB962C8B-B14F-4D97-AF65-F5344CB8AC3E}">
        <p14:creationId xmlns:p14="http://schemas.microsoft.com/office/powerpoint/2010/main" val="2689550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07B1-13BB-4798-9743-B6ECDCB99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 ground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4817B51-3F7C-4144-BAF3-9658BF3B6F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33" y="2015701"/>
            <a:ext cx="4576037" cy="411264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7F284-4081-4120-A722-2B2E5D508A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Saying that a compromise, or a middle point, between two extremes is the truth. </a:t>
            </a:r>
          </a:p>
        </p:txBody>
      </p:sp>
    </p:spTree>
    <p:extLst>
      <p:ext uri="{BB962C8B-B14F-4D97-AF65-F5344CB8AC3E}">
        <p14:creationId xmlns:p14="http://schemas.microsoft.com/office/powerpoint/2010/main" val="87452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AF5EA-5000-40EC-88FE-81B59F0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cause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BFB043-A2DF-4716-B114-21C5A5DD71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14" y="2228003"/>
            <a:ext cx="3163396" cy="355136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A8D07-460E-4638-851E-54C3CB8EA6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Presuming that a real or perceived relationship between things means that one is the cause of the other. </a:t>
            </a:r>
          </a:p>
        </p:txBody>
      </p:sp>
    </p:spTree>
    <p:extLst>
      <p:ext uri="{BB962C8B-B14F-4D97-AF65-F5344CB8AC3E}">
        <p14:creationId xmlns:p14="http://schemas.microsoft.com/office/powerpoint/2010/main" val="61752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D4072-F2E6-4BBB-9E86-A0B02774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 to emotion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AC231F-510C-4E3F-849F-B97E707482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61" y="2228003"/>
            <a:ext cx="4869031" cy="363304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FDABF-4867-4647-9817-082CD13E23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Manipulating an emotional response in place of a valid or compelling argument. </a:t>
            </a:r>
          </a:p>
        </p:txBody>
      </p:sp>
    </p:spTree>
    <p:extLst>
      <p:ext uri="{BB962C8B-B14F-4D97-AF65-F5344CB8AC3E}">
        <p14:creationId xmlns:p14="http://schemas.microsoft.com/office/powerpoint/2010/main" val="389967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F390-B6EE-4FDC-9706-CE567A90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fallacy fallacy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BA8E44-A7DB-4D8F-BE44-29536550AF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48" y="2228003"/>
            <a:ext cx="5200014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CDD7A-F0F7-4926-BC78-F814DD09CE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Just because a claim contained a fallacy, or was poorly argued, that the whole claim is wrong. </a:t>
            </a:r>
          </a:p>
        </p:txBody>
      </p:sp>
    </p:spTree>
    <p:extLst>
      <p:ext uri="{BB962C8B-B14F-4D97-AF65-F5344CB8AC3E}">
        <p14:creationId xmlns:p14="http://schemas.microsoft.com/office/powerpoint/2010/main" val="32569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AA78B-1207-48FC-B73A-FC4E62A1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Slippery slope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7C7A772-A09E-4617-BBD6-AEE28747FD6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12" y="2227263"/>
            <a:ext cx="3240126" cy="363378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543EB-89E1-4B12-9C9E-D5B3AE25E3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Asserting that if we let, “A” happen then things will breakdown all the way down to, “Z”. </a:t>
            </a:r>
          </a:p>
        </p:txBody>
      </p:sp>
    </p:spTree>
    <p:extLst>
      <p:ext uri="{BB962C8B-B14F-4D97-AF65-F5344CB8AC3E}">
        <p14:creationId xmlns:p14="http://schemas.microsoft.com/office/powerpoint/2010/main" val="177882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50F9-3438-479D-A7E2-365EFAAD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hominem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DC03865-41F9-4D2E-B176-C79DDCD2E4E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65" y="1717990"/>
            <a:ext cx="4874889" cy="2200353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9D0197C-6EF1-4A9A-95B8-8B1EC5373D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65" y="3918343"/>
            <a:ext cx="4874889" cy="2668888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C0179A-0816-40C1-8884-C80B60876AB8}"/>
              </a:ext>
            </a:extLst>
          </p:cNvPr>
          <p:cNvSpPr txBox="1"/>
          <p:nvPr/>
        </p:nvSpPr>
        <p:spPr>
          <a:xfrm>
            <a:off x="6587231" y="1717990"/>
            <a:ext cx="48956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is when you attack your opponent’s character, or personal traits in an attempt to undermine the argument. </a:t>
            </a:r>
          </a:p>
        </p:txBody>
      </p:sp>
    </p:spTree>
    <p:extLst>
      <p:ext uri="{BB962C8B-B14F-4D97-AF65-F5344CB8AC3E}">
        <p14:creationId xmlns:p14="http://schemas.microsoft.com/office/powerpoint/2010/main" val="364195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4457-34F6-41DF-8D63-1A2C90AB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 quoque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D3E6ABF-1604-414A-A942-76028B4B0C7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735" y="1910485"/>
            <a:ext cx="3377646" cy="421785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9CE1B-1206-4A43-84B7-64CFD785B2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Avoiding having to engage with criticism by turning it back on the accuser- answering criticism with criticism </a:t>
            </a:r>
          </a:p>
        </p:txBody>
      </p:sp>
    </p:spTree>
    <p:extLst>
      <p:ext uri="{BB962C8B-B14F-4D97-AF65-F5344CB8AC3E}">
        <p14:creationId xmlns:p14="http://schemas.microsoft.com/office/powerpoint/2010/main" val="64528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F6AC8-D76B-4438-8954-40C45421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incredulity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21EC3B2-E43B-42E4-97A1-9124E0B050F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06" y="2228003"/>
            <a:ext cx="5194769" cy="363304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6A71C-1404-49B7-82C8-F2CA8BCEBC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Saying something is untrue, when in reality, the person committing this fallacy doesn’t understand. In other words, “I don’t understand this, therefore, it’s not true”. </a:t>
            </a:r>
          </a:p>
        </p:txBody>
      </p:sp>
    </p:spTree>
    <p:extLst>
      <p:ext uri="{BB962C8B-B14F-4D97-AF65-F5344CB8AC3E}">
        <p14:creationId xmlns:p14="http://schemas.microsoft.com/office/powerpoint/2010/main" val="41434485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413324"/>
      </a:dk2>
      <a:lt2>
        <a:srgbClr val="E2E4E8"/>
      </a:lt2>
      <a:accent1>
        <a:srgbClr val="B59E7B"/>
      </a:accent1>
      <a:accent2>
        <a:srgbClr val="A3A470"/>
      </a:accent2>
      <a:accent3>
        <a:srgbClr val="95A77E"/>
      </a:accent3>
      <a:accent4>
        <a:srgbClr val="7FAE77"/>
      </a:accent4>
      <a:accent5>
        <a:srgbClr val="82AB8D"/>
      </a:accent5>
      <a:accent6>
        <a:srgbClr val="76AD9C"/>
      </a:accent6>
      <a:hlink>
        <a:srgbClr val="6682AC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523</Words>
  <Application>Microsoft Office PowerPoint</Application>
  <PresentationFormat>Widescreen</PresentationFormat>
  <Paragraphs>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Gill Sans MT</vt:lpstr>
      <vt:lpstr>Wingdings 2</vt:lpstr>
      <vt:lpstr>DividendVTI</vt:lpstr>
      <vt:lpstr>Logic fallacies  </vt:lpstr>
      <vt:lpstr>Strawman </vt:lpstr>
      <vt:lpstr>False cause </vt:lpstr>
      <vt:lpstr>Appeal to emotion </vt:lpstr>
      <vt:lpstr>The fallacy fallacy </vt:lpstr>
      <vt:lpstr>Slippery slope </vt:lpstr>
      <vt:lpstr>Ad hominem </vt:lpstr>
      <vt:lpstr>Tu quoque</vt:lpstr>
      <vt:lpstr>Personal incredulity </vt:lpstr>
      <vt:lpstr>Special pleading </vt:lpstr>
      <vt:lpstr>Loaded question</vt:lpstr>
      <vt:lpstr>Burden of proof </vt:lpstr>
      <vt:lpstr>Ambiguity </vt:lpstr>
      <vt:lpstr>The gambler’s fallacy </vt:lpstr>
      <vt:lpstr>bandwagon</vt:lpstr>
      <vt:lpstr>Appeal to authority </vt:lpstr>
      <vt:lpstr>Composition/division </vt:lpstr>
      <vt:lpstr>No true Scotsman </vt:lpstr>
      <vt:lpstr>genetic</vt:lpstr>
      <vt:lpstr>Black-or-white</vt:lpstr>
      <vt:lpstr>Begging the question </vt:lpstr>
      <vt:lpstr>Appeal to nature </vt:lpstr>
      <vt:lpstr>Anecdotal </vt:lpstr>
      <vt:lpstr>The Texas sharpshooter</vt:lpstr>
      <vt:lpstr>Middle 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fallacies  </dc:title>
  <dc:creator>Anthony Salciccioli</dc:creator>
  <cp:lastModifiedBy>Anthony Salciccioli</cp:lastModifiedBy>
  <cp:revision>15</cp:revision>
  <dcterms:created xsi:type="dcterms:W3CDTF">2019-09-08T18:58:48Z</dcterms:created>
  <dcterms:modified xsi:type="dcterms:W3CDTF">2019-09-08T20:01:22Z</dcterms:modified>
</cp:coreProperties>
</file>