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40F67D-16D5-4C1A-B002-7B6D49B5A82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8E520E-0D18-4310-90B1-54E091BE6B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III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Nikita </a:t>
            </a:r>
            <a:r>
              <a:rPr lang="en-US" dirty="0" err="1" smtClean="0"/>
              <a:t>Mungarwadi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7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economic and political system in which a country's trade and industry are controlled by private owners for profit, rather than by the </a:t>
            </a:r>
            <a:r>
              <a:rPr lang="en-US" sz="2400" dirty="0" smtClean="0"/>
              <a:t>state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Dominant economic system in Western World</a:t>
            </a:r>
          </a:p>
          <a:p>
            <a:endParaRPr lang="en-US" sz="2400" dirty="0"/>
          </a:p>
          <a:p>
            <a:r>
              <a:rPr lang="en-US" sz="2400" dirty="0" smtClean="0"/>
              <a:t>Types of Capitalism: Mercantilism</a:t>
            </a:r>
            <a:r>
              <a:rPr lang="en-US" sz="2400" dirty="0"/>
              <a:t>, Free-market capitalism, Social-market economy, State capitalism, Corporate capitalism, Mixed </a:t>
            </a:r>
            <a:r>
              <a:rPr lang="en-US" sz="2400" dirty="0" smtClean="0"/>
              <a:t>economy,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2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Forced Labor against one’s will</a:t>
            </a:r>
          </a:p>
          <a:p>
            <a:endParaRPr lang="en-US" sz="2400" dirty="0"/>
          </a:p>
          <a:p>
            <a:r>
              <a:rPr lang="en-US" sz="2400" dirty="0" smtClean="0"/>
              <a:t>Types: Slavery, </a:t>
            </a:r>
            <a:r>
              <a:rPr lang="en-US" sz="2400" dirty="0"/>
              <a:t>B</a:t>
            </a:r>
            <a:r>
              <a:rPr lang="en-US" sz="2400" dirty="0" smtClean="0"/>
              <a:t>ride buying, Child </a:t>
            </a:r>
            <a:r>
              <a:rPr lang="en-US" sz="2400" dirty="0"/>
              <a:t>L</a:t>
            </a:r>
            <a:r>
              <a:rPr lang="en-US" sz="2400" dirty="0" smtClean="0"/>
              <a:t>abor, Debt </a:t>
            </a:r>
            <a:r>
              <a:rPr lang="en-US" sz="2400" dirty="0"/>
              <a:t>B</a:t>
            </a:r>
            <a:r>
              <a:rPr lang="en-US" sz="2400" dirty="0" smtClean="0"/>
              <a:t>ondage, Human trafficking, Impressment, Peonage, Penal Labor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Coerced Labor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952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2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Vast Global exchange that started with Columbus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When Columbus returned to Spain in 1493, he brought plants and animals that he found in the Americas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The Global Population Explodes</a:t>
            </a:r>
          </a:p>
          <a:p>
            <a:endParaRPr lang="en-US" sz="2400" dirty="0" smtClean="0"/>
          </a:p>
          <a:p>
            <a:r>
              <a:rPr lang="en-US" sz="2400" dirty="0" smtClean="0"/>
              <a:t>Commercial Revolution: Inflation was fueled by enormous amounts of silver and gold being imported, Capitalism emerges, Europeans began exploring new business methods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u="sng" dirty="0"/>
              <a:t>Permian–Triassic extinction </a:t>
            </a:r>
            <a:r>
              <a:rPr lang="en-US" sz="2400" u="sng" dirty="0" smtClean="0"/>
              <a:t>event </a:t>
            </a:r>
          </a:p>
          <a:p>
            <a:pPr marL="109728" indent="0" algn="ctr">
              <a:buNone/>
            </a:pPr>
            <a:endParaRPr lang="en-US" sz="2400" u="sng" dirty="0" smtClean="0"/>
          </a:p>
          <a:p>
            <a:r>
              <a:rPr lang="en-US" sz="2400" dirty="0"/>
              <a:t>Earth's most severe known extinction </a:t>
            </a:r>
            <a:r>
              <a:rPr lang="en-US" sz="2400" dirty="0" smtClean="0"/>
              <a:t>event: </a:t>
            </a:r>
            <a:r>
              <a:rPr lang="en-US" sz="2400" dirty="0"/>
              <a:t>with up to 96% of all marine </a:t>
            </a:r>
            <a:r>
              <a:rPr lang="en-US" sz="2400" dirty="0" smtClean="0"/>
              <a:t>species, </a:t>
            </a:r>
            <a:r>
              <a:rPr lang="en-US" sz="2400" dirty="0"/>
              <a:t>70% of terrestrial vertebrate species becoming </a:t>
            </a:r>
            <a:r>
              <a:rPr lang="en-US" sz="2400" dirty="0" smtClean="0"/>
              <a:t>extinct</a:t>
            </a:r>
          </a:p>
          <a:p>
            <a:endParaRPr lang="en-US" sz="2400" dirty="0" smtClean="0"/>
          </a:p>
          <a:p>
            <a:r>
              <a:rPr lang="en-US" sz="2400" dirty="0"/>
              <a:t>O</a:t>
            </a:r>
            <a:r>
              <a:rPr lang="en-US" sz="2400" dirty="0" smtClean="0"/>
              <a:t>nly </a:t>
            </a:r>
            <a:r>
              <a:rPr lang="en-US" sz="2400" dirty="0"/>
              <a:t>known mass extinction of </a:t>
            </a:r>
            <a:r>
              <a:rPr lang="en-US" sz="2400" dirty="0" smtClean="0"/>
              <a:t>insects</a:t>
            </a:r>
          </a:p>
          <a:p>
            <a:endParaRPr lang="en-US" sz="2400" dirty="0"/>
          </a:p>
          <a:p>
            <a:r>
              <a:rPr lang="en-US" sz="2400" dirty="0" smtClean="0"/>
              <a:t>Some </a:t>
            </a:r>
            <a:r>
              <a:rPr lang="en-US" sz="2400" dirty="0"/>
              <a:t>57% of all families and 83% of all genera became extinct.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5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Mutual dependence at a global level.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One </a:t>
            </a:r>
            <a:r>
              <a:rPr lang="en-US" sz="2400" dirty="0"/>
              <a:t>country depends on another country for something and that country may depend on another country, which eventually creates global interdependence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Importing </a:t>
            </a:r>
            <a:r>
              <a:rPr lang="en-US" sz="2400" dirty="0"/>
              <a:t>and exporting of </a:t>
            </a:r>
            <a:r>
              <a:rPr lang="en-US" sz="2400" dirty="0" smtClean="0"/>
              <a:t>goods contributes to Global Interdependence 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Certain commodities such as oil have created a global interdependence between countries that produce the precious commodity and those that covet it.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Interdependence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1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Economic policy aimed at strengthening their national economy</a:t>
            </a:r>
          </a:p>
          <a:p>
            <a:endParaRPr lang="en-US" sz="2400" dirty="0" smtClean="0"/>
          </a:p>
          <a:p>
            <a:r>
              <a:rPr lang="en-US" sz="2400" dirty="0" smtClean="0"/>
              <a:t>Believed that a nation’s real wealth was measured in its gold and silver treasure</a:t>
            </a:r>
          </a:p>
          <a:p>
            <a:endParaRPr lang="en-US" sz="2400" dirty="0" smtClean="0"/>
          </a:p>
          <a:p>
            <a:r>
              <a:rPr lang="en-US" sz="2400" dirty="0" smtClean="0"/>
              <a:t>Believed that a nation must export more goods than it imported</a:t>
            </a:r>
          </a:p>
          <a:p>
            <a:endParaRPr lang="en-US" sz="2400" dirty="0" smtClean="0"/>
          </a:p>
          <a:p>
            <a:r>
              <a:rPr lang="en-US" sz="2400" dirty="0" smtClean="0"/>
              <a:t>Believed that overseas colonies existed for the benefit of the parent country – for this reason, Colonists were not allowed to set up their own industries to manufacture goods or buy goods from foreign countries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smtClean="0"/>
              <a:t>Geographically </a:t>
            </a:r>
            <a:r>
              <a:rPr lang="en-US" sz="2400" i="1" dirty="0"/>
              <a:t>extensive group of states and peoples (ethnic groups) united and ruled either by a monarch (emperor, empress) or an oligarchy</a:t>
            </a:r>
            <a:r>
              <a:rPr lang="en-US" sz="2400" i="1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Early Empires</a:t>
            </a:r>
            <a:r>
              <a:rPr lang="en-US" sz="2400" dirty="0"/>
              <a:t>:  </a:t>
            </a:r>
            <a:r>
              <a:rPr lang="en-US" sz="2400" dirty="0" err="1"/>
              <a:t>Akkadian</a:t>
            </a:r>
            <a:r>
              <a:rPr lang="en-US" sz="2400" dirty="0"/>
              <a:t> Empire of Sargon the Great, Assyrian empire, </a:t>
            </a:r>
            <a:r>
              <a:rPr lang="en-US" sz="2400" dirty="0" err="1"/>
              <a:t>Maurya</a:t>
            </a:r>
            <a:r>
              <a:rPr lang="en-US" sz="2400" dirty="0"/>
              <a:t> </a:t>
            </a:r>
            <a:r>
              <a:rPr lang="en-US" sz="2400" dirty="0" smtClean="0"/>
              <a:t>Empire</a:t>
            </a:r>
          </a:p>
          <a:p>
            <a:endParaRPr lang="en-US" sz="2400" dirty="0"/>
          </a:p>
          <a:p>
            <a:r>
              <a:rPr lang="en-US" sz="2400" b="1" dirty="0"/>
              <a:t>Classical Period</a:t>
            </a:r>
            <a:r>
              <a:rPr lang="en-US" sz="2400" dirty="0"/>
              <a:t>:  Roman </a:t>
            </a:r>
            <a:r>
              <a:rPr lang="en-US" sz="2400" dirty="0" smtClean="0"/>
              <a:t>Empire</a:t>
            </a:r>
          </a:p>
          <a:p>
            <a:endParaRPr lang="en-US" sz="2400" dirty="0" smtClean="0"/>
          </a:p>
          <a:p>
            <a:r>
              <a:rPr lang="en-US" sz="2400" b="1" dirty="0"/>
              <a:t>Post-Classical</a:t>
            </a:r>
            <a:r>
              <a:rPr lang="en-US" sz="2400" dirty="0"/>
              <a:t>: Islamic Empire, </a:t>
            </a:r>
            <a:r>
              <a:rPr lang="en-US" sz="2400" dirty="0" err="1"/>
              <a:t>Ajuuraan</a:t>
            </a:r>
            <a:r>
              <a:rPr lang="en-US" sz="2400" dirty="0"/>
              <a:t> Empire, </a:t>
            </a:r>
            <a:r>
              <a:rPr lang="en-US" sz="2400" dirty="0" err="1"/>
              <a:t>Majapahit</a:t>
            </a:r>
            <a:r>
              <a:rPr lang="en-US" sz="2400" dirty="0"/>
              <a:t> </a:t>
            </a:r>
            <a:r>
              <a:rPr lang="en-US" sz="2400" dirty="0" smtClean="0"/>
              <a:t>Empire</a:t>
            </a:r>
          </a:p>
          <a:p>
            <a:endParaRPr lang="en-US" sz="2400" dirty="0" smtClean="0"/>
          </a:p>
          <a:p>
            <a:r>
              <a:rPr lang="en-US" sz="2400" b="1" dirty="0" smtClean="0"/>
              <a:t>Modern period</a:t>
            </a:r>
            <a:r>
              <a:rPr lang="en-US" sz="2400" dirty="0" smtClean="0"/>
              <a:t>:  </a:t>
            </a:r>
            <a:r>
              <a:rPr lang="en-US" sz="2400" dirty="0"/>
              <a:t>German Empire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Describes </a:t>
            </a:r>
            <a:r>
              <a:rPr lang="en-US" sz="2400" dirty="0"/>
              <a:t>the Islamic empires of the Ottoman, </a:t>
            </a:r>
            <a:r>
              <a:rPr lang="en-US" sz="2400" dirty="0" err="1"/>
              <a:t>Safavid</a:t>
            </a:r>
            <a:r>
              <a:rPr lang="en-US" sz="2400" dirty="0"/>
              <a:t> and </a:t>
            </a:r>
            <a:r>
              <a:rPr lang="en-US" sz="2400" dirty="0" smtClean="0"/>
              <a:t>Mughal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Existed </a:t>
            </a:r>
            <a:r>
              <a:rPr lang="en-US" sz="2400" dirty="0"/>
              <a:t>primarily between the </a:t>
            </a:r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of these three empires had considerable military exploits using the newly developed firearms, especially cannon and small arms, to create their </a:t>
            </a:r>
            <a:r>
              <a:rPr lang="en-US" sz="2400" dirty="0" smtClean="0"/>
              <a:t>empires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Gunpowder Empires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1" y="47244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5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political theory holding that all power should be vested in one ruler or other authority. </a:t>
            </a: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Kings and Queens believed they had complete control over government and the lives of their </a:t>
            </a:r>
            <a:r>
              <a:rPr lang="en-US" sz="2400" dirty="0" smtClean="0"/>
              <a:t>people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most widespread political system in use in Europe and parts of </a:t>
            </a:r>
            <a:r>
              <a:rPr lang="en-US" sz="2400" dirty="0" smtClean="0"/>
              <a:t>Asia in 1500-1600.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ABSOULTISM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1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justification of monarchy through the word of God.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Divine Rights of Kings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931751" cy="4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5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Centered </a:t>
            </a:r>
            <a:r>
              <a:rPr lang="en-US" sz="2400" dirty="0"/>
              <a:t>in </a:t>
            </a:r>
            <a:r>
              <a:rPr lang="en-US" sz="2400" dirty="0" smtClean="0"/>
              <a:t>France, a period </a:t>
            </a:r>
            <a:r>
              <a:rPr lang="en-US" sz="2400" dirty="0"/>
              <a:t>in Western intellectual history from the late 1715 to the late 1800 </a:t>
            </a:r>
            <a:r>
              <a:rPr lang="en-US" sz="2400" dirty="0" smtClean="0"/>
              <a:t>centuries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rew many intellectuals to eagerly debate new </a:t>
            </a:r>
            <a:r>
              <a:rPr lang="en-US" sz="2400" dirty="0" smtClean="0"/>
              <a:t>ideas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Writers face censorship to defend old order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Enlightenment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80812"/>
            <a:ext cx="1219199" cy="17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56766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Books like </a:t>
            </a:r>
            <a:r>
              <a:rPr lang="en-US" i="1" dirty="0" smtClean="0"/>
              <a:t>Gulliver’s Travels</a:t>
            </a:r>
            <a:r>
              <a:rPr lang="en-US" dirty="0" smtClean="0"/>
              <a:t>, attempt to disguise political ideas in works of 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“The </a:t>
            </a:r>
            <a:r>
              <a:rPr lang="en-US" sz="2400" dirty="0"/>
              <a:t>European </a:t>
            </a:r>
            <a:r>
              <a:rPr lang="en-US" sz="2400" dirty="0" smtClean="0"/>
              <a:t>Miracle” (term coined by Eric Jones) refers </a:t>
            </a:r>
            <a:r>
              <a:rPr lang="en-US" sz="2400" dirty="0"/>
              <a:t>to the sudden rise of Europe during the late Middle </a:t>
            </a:r>
            <a:r>
              <a:rPr lang="en-US" sz="2400" dirty="0" smtClean="0"/>
              <a:t>Ages (also known as The Great Divergence</a:t>
            </a:r>
            <a:r>
              <a:rPr lang="en-US" sz="2400" dirty="0" smtClean="0"/>
              <a:t>)</a:t>
            </a:r>
          </a:p>
          <a:p>
            <a:pPr marL="109728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Reinforced by the </a:t>
            </a:r>
            <a:r>
              <a:rPr lang="en-US" sz="2400" i="1" dirty="0" smtClean="0"/>
              <a:t>Age of Discovery, Age of Enlightenment, The Scientific Revolution, and The Industrial Revolution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Miracle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1600200" cy="26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3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state </a:t>
            </a:r>
            <a:r>
              <a:rPr lang="en-US" sz="2400" dirty="0"/>
              <a:t>that </a:t>
            </a:r>
            <a:r>
              <a:rPr lang="en-US" sz="2400" dirty="0" smtClean="0"/>
              <a:t>self-identifies as </a:t>
            </a:r>
            <a:r>
              <a:rPr lang="en-US" sz="2400" dirty="0"/>
              <a:t>a sovereign entity for a </a:t>
            </a:r>
            <a:r>
              <a:rPr lang="en-US" sz="2400" dirty="0" smtClean="0"/>
              <a:t>nation as a sovereign territorial unit</a:t>
            </a:r>
          </a:p>
          <a:p>
            <a:endParaRPr lang="en-US" sz="2400" dirty="0"/>
          </a:p>
          <a:p>
            <a:r>
              <a:rPr lang="en-US" sz="2400" dirty="0" smtClean="0"/>
              <a:t>United Kingdom is one nation with 4 nation-state’s within it: England, Wales, Scotland, and Northern Ireland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Nation-state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161389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5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Protestant</a:t>
            </a:r>
            <a:r>
              <a:rPr lang="en-US" sz="2400" dirty="0" smtClean="0"/>
              <a:t>: Early Protestants began to protest against the Roman Catholic Church for selling </a:t>
            </a:r>
            <a:r>
              <a:rPr lang="en-US" sz="2400" i="1" dirty="0" smtClean="0"/>
              <a:t>indulgences</a:t>
            </a:r>
            <a:r>
              <a:rPr lang="en-US" sz="2400" dirty="0" smtClean="0"/>
              <a:t>, a lessening of time a should would have to spend in purgatory. Martin Luther wrote the “95 Theses” against the indulgences.</a:t>
            </a:r>
          </a:p>
          <a:p>
            <a:endParaRPr lang="en-US" sz="2400" dirty="0"/>
          </a:p>
          <a:p>
            <a:r>
              <a:rPr lang="en-US" sz="2400" b="1" dirty="0" smtClean="0"/>
              <a:t>Counter</a:t>
            </a:r>
            <a:r>
              <a:rPr lang="en-US" sz="2400" dirty="0" smtClean="0"/>
              <a:t>: Led by Pope Paul III, it was an attempt to revive moral authority of the Church and end corruption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Protestant Reformation/</a:t>
            </a:r>
            <a:br>
              <a:rPr lang="en-US" dirty="0" smtClean="0"/>
            </a:br>
            <a:r>
              <a:rPr lang="en-US" dirty="0" smtClean="0"/>
              <a:t>Counter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658" y="1295400"/>
            <a:ext cx="8229600" cy="2100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cultural movement that spanned from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</a:t>
            </a:r>
          </a:p>
          <a:p>
            <a:endParaRPr lang="en-US" sz="2400" dirty="0" smtClean="0"/>
          </a:p>
          <a:p>
            <a:r>
              <a:rPr lang="en-US" sz="2400" dirty="0" smtClean="0"/>
              <a:t>Began in Italy and then spread outward to the rest of Europe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115" y="152400"/>
            <a:ext cx="8229600" cy="1143000"/>
          </a:xfrm>
        </p:spPr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2430" y="5805677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2430" y="522592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2430" y="3982216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2353" y="3221466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AFFECTED</a:t>
            </a:r>
            <a:endParaRPr lang="en-US" sz="28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6128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10400" y="374468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2430" y="4610865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3240" y="3828880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40881" y="368003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9366"/>
            <a:ext cx="744543" cy="15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69" y="4198212"/>
            <a:ext cx="1356520" cy="14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7577"/>
            <a:ext cx="1322523" cy="155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8212"/>
            <a:ext cx="1676726" cy="13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3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Fundamental </a:t>
            </a:r>
            <a:r>
              <a:rPr lang="en-US" sz="2400" dirty="0"/>
              <a:t>change in power or organizational structures that takes place in a relatively short period of time.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Aristotle </a:t>
            </a:r>
            <a:r>
              <a:rPr lang="en-US" sz="2400" dirty="0"/>
              <a:t>described two types of political revolution</a:t>
            </a:r>
            <a:r>
              <a:rPr lang="en-US" sz="2400" dirty="0" smtClean="0"/>
              <a:t>:</a:t>
            </a:r>
          </a:p>
          <a:p>
            <a:pPr marL="109728" indent="0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1</a:t>
            </a:r>
            <a:r>
              <a:rPr lang="en-US" sz="2000" dirty="0"/>
              <a:t>. Complete change from one constitution to </a:t>
            </a:r>
            <a:r>
              <a:rPr lang="en-US" sz="2000" dirty="0" smtClean="0"/>
              <a:t>another</a:t>
            </a:r>
          </a:p>
          <a:p>
            <a:pPr marL="109728" indent="0">
              <a:buNone/>
            </a:pPr>
            <a:r>
              <a:rPr lang="en-US" sz="2000" dirty="0" smtClean="0"/>
              <a:t>	2. Modification </a:t>
            </a:r>
            <a:r>
              <a:rPr lang="en-US" sz="2000" dirty="0"/>
              <a:t>of an existing constitution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400" dirty="0" smtClean="0"/>
              <a:t>Famous Revolutions: French Revolution of 1789, Russian Revolution of 1917, Islamic Revolution of Iran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10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770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Unit III Concepts</vt:lpstr>
      <vt:lpstr>ABSOULTISM</vt:lpstr>
      <vt:lpstr>Divine Rights of Kings</vt:lpstr>
      <vt:lpstr>Age of Enlightenment</vt:lpstr>
      <vt:lpstr>European Miracle</vt:lpstr>
      <vt:lpstr>Nation-state</vt:lpstr>
      <vt:lpstr>Protestant Reformation/ Counter Reformation</vt:lpstr>
      <vt:lpstr>Renaissance</vt:lpstr>
      <vt:lpstr>Revolution</vt:lpstr>
      <vt:lpstr>Capitalism</vt:lpstr>
      <vt:lpstr>Coerced Labor</vt:lpstr>
      <vt:lpstr>Columbian Exchange</vt:lpstr>
      <vt:lpstr>Great Dying</vt:lpstr>
      <vt:lpstr>Global Interdependence</vt:lpstr>
      <vt:lpstr>Mercantilism </vt:lpstr>
      <vt:lpstr>Empire </vt:lpstr>
      <vt:lpstr>Gunpowder Empires</vt:lpstr>
    </vt:vector>
  </TitlesOfParts>
  <Company>Clarenceville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III Concepts</dc:title>
  <dc:creator>Clarenceville User</dc:creator>
  <cp:lastModifiedBy>Clarenceville User</cp:lastModifiedBy>
  <cp:revision>19</cp:revision>
  <dcterms:created xsi:type="dcterms:W3CDTF">2013-09-16T18:16:45Z</dcterms:created>
  <dcterms:modified xsi:type="dcterms:W3CDTF">2013-09-18T18:17:25Z</dcterms:modified>
</cp:coreProperties>
</file>