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</p:sldMasterIdLst>
  <p:sldIdLst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69910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704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298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07541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180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5113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2235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776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6327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4079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22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4635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0708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6826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4045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90443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780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1884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3683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2106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4758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6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8468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0337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5769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5935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2583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223202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8108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0039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72383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19306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016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26645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0245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6762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33651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0692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9045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7202416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23274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6446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64451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644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63331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70009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57659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70434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69336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60586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48616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522416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53847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80881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47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46258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89403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1130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1867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77830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04824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125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26755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574885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69871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043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0576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97523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33628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15485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04596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62918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08191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99865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22548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7835003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766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0841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86868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05355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1555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1394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65034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19034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88024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34619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241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285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91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39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52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162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371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2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227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366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466" y="2819400"/>
            <a:ext cx="9150927" cy="740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000" b="1" u="sng" dirty="0">
                <a:solidFill>
                  <a:prstClr val="black"/>
                </a:solidFill>
                <a:ea typeface="Calibri"/>
                <a:cs typeface="Times New Roman"/>
              </a:rPr>
              <a:t>Class Notes: The Periodic Table</a:t>
            </a:r>
          </a:p>
        </p:txBody>
      </p:sp>
    </p:spTree>
    <p:extLst>
      <p:ext uri="{BB962C8B-B14F-4D97-AF65-F5344CB8AC3E}">
        <p14:creationId xmlns:p14="http://schemas.microsoft.com/office/powerpoint/2010/main" val="282067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9154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Creation of the Periodic Table</a:t>
            </a:r>
          </a:p>
          <a:p>
            <a:endParaRPr lang="en-US" sz="3200" dirty="0">
              <a:solidFill>
                <a:prstClr val="black"/>
              </a:solidFill>
            </a:endParaRPr>
          </a:p>
          <a:p>
            <a:r>
              <a:rPr lang="en-US" sz="4000" b="1" dirty="0">
                <a:solidFill>
                  <a:prstClr val="black"/>
                </a:solidFill>
              </a:rPr>
              <a:t>Mendeleev: </a:t>
            </a:r>
            <a:r>
              <a:rPr lang="en-US" sz="4000" dirty="0">
                <a:solidFill>
                  <a:prstClr val="black"/>
                </a:solidFill>
              </a:rPr>
              <a:t>arranged elements based on atomic mass</a:t>
            </a:r>
          </a:p>
          <a:p>
            <a:r>
              <a:rPr lang="en-US" sz="4000" dirty="0">
                <a:solidFill>
                  <a:prstClr val="black"/>
                </a:solidFill>
              </a:rPr>
              <a:t>	-noticed holes in the table, so he predicted the existence and properties of undiscovered elements</a:t>
            </a:r>
          </a:p>
          <a:p>
            <a:endParaRPr 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63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920621"/>
            <a:ext cx="8686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</a:rPr>
              <a:t>Moseley: </a:t>
            </a:r>
            <a:r>
              <a:rPr lang="en-US" sz="4000" dirty="0">
                <a:solidFill>
                  <a:prstClr val="black"/>
                </a:solidFill>
              </a:rPr>
              <a:t>helped determine atomic numbers for </a:t>
            </a:r>
            <a:r>
              <a:rPr lang="en-US" sz="4000" dirty="0" smtClean="0">
                <a:solidFill>
                  <a:prstClr val="black"/>
                </a:solidFill>
              </a:rPr>
              <a:t>elements</a:t>
            </a:r>
          </a:p>
          <a:p>
            <a:endParaRPr lang="en-US" sz="4000" dirty="0">
              <a:solidFill>
                <a:prstClr val="black"/>
              </a:solidFill>
            </a:endParaRPr>
          </a:p>
          <a:p>
            <a:r>
              <a:rPr lang="en-US" sz="4000" dirty="0">
                <a:solidFill>
                  <a:prstClr val="black"/>
                </a:solidFill>
              </a:rPr>
              <a:t>	-rearranged Mendeleev’s table so that it was based on atomic number, and this is how the modern periodic table is set up</a:t>
            </a:r>
          </a:p>
        </p:txBody>
      </p:sp>
    </p:spTree>
    <p:extLst>
      <p:ext uri="{BB962C8B-B14F-4D97-AF65-F5344CB8AC3E}">
        <p14:creationId xmlns:p14="http://schemas.microsoft.com/office/powerpoint/2010/main" val="1641504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82" y="152400"/>
            <a:ext cx="9123218" cy="6591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solidFill>
                  <a:prstClr val="black"/>
                </a:solidFill>
                <a:ea typeface="Calibri"/>
                <a:cs typeface="Times New Roman"/>
              </a:rPr>
              <a:t>The periodic table (P.T.)</a:t>
            </a:r>
          </a:p>
          <a:p>
            <a:pPr>
              <a:lnSpc>
                <a:spcPct val="115000"/>
              </a:lnSpc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-arranged in rows (periods) and columns (</a:t>
            </a:r>
            <a:r>
              <a:rPr lang="en-US" sz="4000" dirty="0" smtClean="0">
                <a:solidFill>
                  <a:prstClr val="black"/>
                </a:solidFill>
                <a:ea typeface="Calibri"/>
                <a:cs typeface="Times New Roman"/>
              </a:rPr>
              <a:t>groups/families)</a:t>
            </a:r>
            <a:endParaRPr lang="en-US" sz="4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-grouped by physical and chemical properties</a:t>
            </a:r>
          </a:p>
          <a:p>
            <a:pPr>
              <a:lnSpc>
                <a:spcPct val="115000"/>
              </a:lnSpc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-groups – each column has a number and a letter</a:t>
            </a:r>
          </a:p>
          <a:p>
            <a:pPr>
              <a:lnSpc>
                <a:spcPct val="115000"/>
              </a:lnSpc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	Ex. 1A, 2A, etc.</a:t>
            </a:r>
          </a:p>
          <a:p>
            <a:pPr>
              <a:lnSpc>
                <a:spcPct val="115000"/>
              </a:lnSpc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28540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34444"/>
            <a:ext cx="91440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4000" b="1" dirty="0">
                <a:solidFill>
                  <a:prstClr val="black"/>
                </a:solidFill>
                <a:ea typeface="Calibri"/>
                <a:cs typeface="Times New Roman"/>
              </a:rPr>
              <a:t>Group A 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= Representative Elements</a:t>
            </a:r>
          </a:p>
          <a:p>
            <a:pPr>
              <a:lnSpc>
                <a:spcPct val="115000"/>
              </a:lnSpc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	-metals, nonmetals and 		metalloids</a:t>
            </a:r>
          </a:p>
          <a:p>
            <a:pPr>
              <a:lnSpc>
                <a:spcPct val="115000"/>
              </a:lnSpc>
            </a:pPr>
            <a:endParaRPr lang="en-US" sz="4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4000" b="1" dirty="0">
                <a:solidFill>
                  <a:prstClr val="black"/>
                </a:solidFill>
                <a:ea typeface="Calibri"/>
                <a:cs typeface="Times New Roman"/>
              </a:rPr>
              <a:t>Group B 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= Transition Metals</a:t>
            </a:r>
          </a:p>
        </p:txBody>
      </p:sp>
    </p:spTree>
    <p:extLst>
      <p:ext uri="{BB962C8B-B14F-4D97-AF65-F5344CB8AC3E}">
        <p14:creationId xmlns:p14="http://schemas.microsoft.com/office/powerpoint/2010/main" val="336215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4000" b="1" dirty="0">
                <a:solidFill>
                  <a:prstClr val="black"/>
                </a:solidFill>
                <a:ea typeface="Calibri"/>
                <a:cs typeface="Times New Roman"/>
              </a:rPr>
              <a:t>Inner Transition Metals</a:t>
            </a:r>
            <a:endParaRPr lang="en-US" sz="4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US" sz="4000" b="1" dirty="0">
                <a:solidFill>
                  <a:prstClr val="black"/>
                </a:solidFill>
                <a:ea typeface="Calibri"/>
                <a:cs typeface="Times New Roman"/>
              </a:rPr>
              <a:t>Metals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 – on the left and center of the P.T. and under the stairway</a:t>
            </a:r>
          </a:p>
          <a:p>
            <a:pPr>
              <a:lnSpc>
                <a:spcPct val="115000"/>
              </a:lnSpc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-most elements are metals</a:t>
            </a:r>
          </a:p>
          <a:p>
            <a:pPr>
              <a:lnSpc>
                <a:spcPct val="115000"/>
              </a:lnSpc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-high luster when clean</a:t>
            </a:r>
          </a:p>
          <a:p>
            <a:pPr>
              <a:lnSpc>
                <a:spcPct val="115000"/>
              </a:lnSpc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-high electrical conductivity</a:t>
            </a:r>
          </a:p>
          <a:p>
            <a:pPr>
              <a:lnSpc>
                <a:spcPct val="115000"/>
              </a:lnSpc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-mostly solids (Hg – liquid)</a:t>
            </a:r>
          </a:p>
          <a:p>
            <a:pPr>
              <a:lnSpc>
                <a:spcPct val="115000"/>
              </a:lnSpc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-ductile (wire) and malleable (sheet)</a:t>
            </a:r>
          </a:p>
        </p:txBody>
      </p:sp>
    </p:spTree>
    <p:extLst>
      <p:ext uri="{BB962C8B-B14F-4D97-AF65-F5344CB8AC3E}">
        <p14:creationId xmlns:p14="http://schemas.microsoft.com/office/powerpoint/2010/main" val="412497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3915"/>
            <a:ext cx="9144000" cy="4298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4000" b="1" dirty="0">
                <a:solidFill>
                  <a:prstClr val="black"/>
                </a:solidFill>
                <a:ea typeface="Calibri"/>
                <a:cs typeface="Times New Roman"/>
              </a:rPr>
              <a:t>Non-Metals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 – grouped on the right side, above the stairway</a:t>
            </a:r>
          </a:p>
          <a:p>
            <a:pPr>
              <a:lnSpc>
                <a:spcPct val="115000"/>
              </a:lnSpc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-non-lustrous</a:t>
            </a:r>
          </a:p>
          <a:p>
            <a:pPr>
              <a:lnSpc>
                <a:spcPct val="115000"/>
              </a:lnSpc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-poor electrical conductors</a:t>
            </a:r>
          </a:p>
          <a:p>
            <a:pPr>
              <a:lnSpc>
                <a:spcPct val="115000"/>
              </a:lnSpc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-gases; liquids; brittle solids</a:t>
            </a:r>
          </a:p>
          <a:p>
            <a:pPr>
              <a:lnSpc>
                <a:spcPct val="115000"/>
              </a:lnSpc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-H</a:t>
            </a:r>
            <a:r>
              <a:rPr lang="en-US" sz="4000" baseline="-25000" dirty="0">
                <a:solidFill>
                  <a:prstClr val="black"/>
                </a:solidFill>
                <a:ea typeface="Calibri"/>
                <a:cs typeface="Times New Roman"/>
              </a:rPr>
              <a:t>2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 is the one exception in position</a:t>
            </a:r>
          </a:p>
        </p:txBody>
      </p:sp>
    </p:spTree>
    <p:extLst>
      <p:ext uri="{BB962C8B-B14F-4D97-AF65-F5344CB8AC3E}">
        <p14:creationId xmlns:p14="http://schemas.microsoft.com/office/powerpoint/2010/main" val="135618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676400"/>
            <a:ext cx="9144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4000" b="1" dirty="0">
                <a:solidFill>
                  <a:prstClr val="black"/>
                </a:solidFill>
                <a:ea typeface="Calibri"/>
                <a:cs typeface="Times New Roman"/>
              </a:rPr>
              <a:t>Metalloids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 – have both properties (of metals and non-metals)</a:t>
            </a:r>
          </a:p>
          <a:p>
            <a:pPr>
              <a:lnSpc>
                <a:spcPct val="115000"/>
              </a:lnSpc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-touch the stairway (</a:t>
            </a:r>
            <a:r>
              <a:rPr lang="en-US" sz="4000">
                <a:solidFill>
                  <a:prstClr val="black"/>
                </a:solidFill>
                <a:ea typeface="Calibri"/>
                <a:cs typeface="Times New Roman"/>
              </a:rPr>
              <a:t>except </a:t>
            </a:r>
            <a:r>
              <a:rPr lang="en-US" sz="4000" smtClean="0">
                <a:solidFill>
                  <a:prstClr val="black"/>
                </a:solidFill>
                <a:ea typeface="Calibri"/>
                <a:cs typeface="Times New Roman"/>
              </a:rPr>
              <a:t>Al and At)</a:t>
            </a:r>
            <a:endParaRPr lang="en-US" sz="40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3212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124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Apex</vt:lpstr>
      <vt:lpstr>1_Apex</vt:lpstr>
      <vt:lpstr>2_Apex</vt:lpstr>
      <vt:lpstr>3_Apex</vt:lpstr>
      <vt:lpstr>4_Apex</vt:lpstr>
      <vt:lpstr>5_Apex</vt:lpstr>
      <vt:lpstr>6_Apex</vt:lpstr>
      <vt:lpstr>7_Apex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Clarenceville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Clarenceville User</dc:creator>
  <cp:lastModifiedBy>Clarenceville User</cp:lastModifiedBy>
  <cp:revision>5</cp:revision>
  <dcterms:created xsi:type="dcterms:W3CDTF">2014-10-21T11:18:29Z</dcterms:created>
  <dcterms:modified xsi:type="dcterms:W3CDTF">2014-11-05T13:46:44Z</dcterms:modified>
</cp:coreProperties>
</file>