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1" d="100"/>
          <a:sy n="81" d="100"/>
        </p:scale>
        <p:origin x="1498"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s-E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s-ES" dirty="0"/>
          </a:p>
        </p:txBody>
      </p:sp>
      <p:sp>
        <p:nvSpPr>
          <p:cNvPr id="6" name="Rectangle 6"/>
          <p:cNvSpPr>
            <a:spLocks noGrp="1" noChangeArrowheads="1"/>
          </p:cNvSpPr>
          <p:nvPr>
            <p:ph type="sldNum" sz="quarter" idx="12"/>
          </p:nvPr>
        </p:nvSpPr>
        <p:spPr>
          <a:ln/>
        </p:spPr>
        <p:txBody>
          <a:bodyPr/>
          <a:lstStyle>
            <a:lvl1pPr>
              <a:defRPr/>
            </a:lvl1pPr>
          </a:lstStyle>
          <a:p>
            <a:pPr>
              <a:defRPr/>
            </a:pPr>
            <a:fld id="{337F1FBF-28D4-4468-865F-88045FF33F29}" type="slidenum">
              <a:rPr lang="es-ES"/>
              <a:pPr>
                <a:defRPr/>
              </a:pPr>
              <a:t>‹#›</a:t>
            </a:fld>
            <a:endParaRPr lang="es-E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s-E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s-ES" dirty="0"/>
          </a:p>
        </p:txBody>
      </p:sp>
      <p:sp>
        <p:nvSpPr>
          <p:cNvPr id="6" name="Rectangle 6"/>
          <p:cNvSpPr>
            <a:spLocks noGrp="1" noChangeArrowheads="1"/>
          </p:cNvSpPr>
          <p:nvPr>
            <p:ph type="sldNum" sz="quarter" idx="12"/>
          </p:nvPr>
        </p:nvSpPr>
        <p:spPr>
          <a:ln/>
        </p:spPr>
        <p:txBody>
          <a:bodyPr/>
          <a:lstStyle>
            <a:lvl1pPr>
              <a:defRPr/>
            </a:lvl1pPr>
          </a:lstStyle>
          <a:p>
            <a:pPr>
              <a:defRPr/>
            </a:pPr>
            <a:fld id="{9FE1D0EC-2255-4064-9D93-6B1FC9998BD9}" type="slidenum">
              <a:rPr lang="es-ES"/>
              <a:pPr>
                <a:defRPr/>
              </a:pPr>
              <a:t>‹#›</a:t>
            </a:fld>
            <a:endParaRPr lang="es-E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s-E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s-ES" dirty="0"/>
          </a:p>
        </p:txBody>
      </p:sp>
      <p:sp>
        <p:nvSpPr>
          <p:cNvPr id="6" name="Rectangle 6"/>
          <p:cNvSpPr>
            <a:spLocks noGrp="1" noChangeArrowheads="1"/>
          </p:cNvSpPr>
          <p:nvPr>
            <p:ph type="sldNum" sz="quarter" idx="12"/>
          </p:nvPr>
        </p:nvSpPr>
        <p:spPr>
          <a:ln/>
        </p:spPr>
        <p:txBody>
          <a:bodyPr/>
          <a:lstStyle>
            <a:lvl1pPr>
              <a:defRPr/>
            </a:lvl1pPr>
          </a:lstStyle>
          <a:p>
            <a:pPr>
              <a:defRPr/>
            </a:pPr>
            <a:fld id="{8CE080A1-E05F-4C57-A16B-CBE3B71B148C}" type="slidenum">
              <a:rPr lang="es-ES"/>
              <a:pPr>
                <a:defRPr/>
              </a:pPr>
              <a:t>‹#›</a:t>
            </a:fld>
            <a:endParaRPr lang="es-E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s-E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s-ES" dirty="0"/>
          </a:p>
        </p:txBody>
      </p:sp>
      <p:sp>
        <p:nvSpPr>
          <p:cNvPr id="6" name="Rectangle 6"/>
          <p:cNvSpPr>
            <a:spLocks noGrp="1" noChangeArrowheads="1"/>
          </p:cNvSpPr>
          <p:nvPr>
            <p:ph type="sldNum" sz="quarter" idx="12"/>
          </p:nvPr>
        </p:nvSpPr>
        <p:spPr>
          <a:ln/>
        </p:spPr>
        <p:txBody>
          <a:bodyPr/>
          <a:lstStyle>
            <a:lvl1pPr>
              <a:defRPr/>
            </a:lvl1pPr>
          </a:lstStyle>
          <a:p>
            <a:pPr>
              <a:defRPr/>
            </a:pPr>
            <a:fld id="{CF9CD2CC-6C10-49B1-A7B5-E84479A260A1}" type="slidenum">
              <a:rPr lang="es-ES"/>
              <a:pPr>
                <a:defRPr/>
              </a:pPr>
              <a:t>‹#›</a:t>
            </a:fld>
            <a:endParaRPr lang="es-E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s-E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s-ES" dirty="0"/>
          </a:p>
        </p:txBody>
      </p:sp>
      <p:sp>
        <p:nvSpPr>
          <p:cNvPr id="6" name="Rectangle 6"/>
          <p:cNvSpPr>
            <a:spLocks noGrp="1" noChangeArrowheads="1"/>
          </p:cNvSpPr>
          <p:nvPr>
            <p:ph type="sldNum" sz="quarter" idx="12"/>
          </p:nvPr>
        </p:nvSpPr>
        <p:spPr>
          <a:ln/>
        </p:spPr>
        <p:txBody>
          <a:bodyPr/>
          <a:lstStyle>
            <a:lvl1pPr>
              <a:defRPr/>
            </a:lvl1pPr>
          </a:lstStyle>
          <a:p>
            <a:pPr>
              <a:defRPr/>
            </a:pPr>
            <a:fld id="{09346474-73CC-48E8-89F0-0675D00C128C}" type="slidenum">
              <a:rPr lang="es-ES"/>
              <a:pPr>
                <a:defRPr/>
              </a:pPr>
              <a:t>‹#›</a:t>
            </a:fld>
            <a:endParaRPr lang="es-E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s-E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s-ES" dirty="0"/>
          </a:p>
        </p:txBody>
      </p:sp>
      <p:sp>
        <p:nvSpPr>
          <p:cNvPr id="7" name="Rectangle 6"/>
          <p:cNvSpPr>
            <a:spLocks noGrp="1" noChangeArrowheads="1"/>
          </p:cNvSpPr>
          <p:nvPr>
            <p:ph type="sldNum" sz="quarter" idx="12"/>
          </p:nvPr>
        </p:nvSpPr>
        <p:spPr>
          <a:ln/>
        </p:spPr>
        <p:txBody>
          <a:bodyPr/>
          <a:lstStyle>
            <a:lvl1pPr>
              <a:defRPr/>
            </a:lvl1pPr>
          </a:lstStyle>
          <a:p>
            <a:pPr>
              <a:defRPr/>
            </a:pPr>
            <a:fld id="{0113BC0E-3BE7-46F8-8841-EAA7E35D809D}" type="slidenum">
              <a:rPr lang="es-ES"/>
              <a:pPr>
                <a:defRPr/>
              </a:pPr>
              <a:t>‹#›</a:t>
            </a:fld>
            <a:endParaRPr lang="es-E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s-E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s-ES" dirty="0"/>
          </a:p>
        </p:txBody>
      </p:sp>
      <p:sp>
        <p:nvSpPr>
          <p:cNvPr id="9" name="Rectangle 6"/>
          <p:cNvSpPr>
            <a:spLocks noGrp="1" noChangeArrowheads="1"/>
          </p:cNvSpPr>
          <p:nvPr>
            <p:ph type="sldNum" sz="quarter" idx="12"/>
          </p:nvPr>
        </p:nvSpPr>
        <p:spPr>
          <a:ln/>
        </p:spPr>
        <p:txBody>
          <a:bodyPr/>
          <a:lstStyle>
            <a:lvl1pPr>
              <a:defRPr/>
            </a:lvl1pPr>
          </a:lstStyle>
          <a:p>
            <a:pPr>
              <a:defRPr/>
            </a:pPr>
            <a:fld id="{F8840E3F-AE85-4B89-8E31-DD074ACCA4FA}" type="slidenum">
              <a:rPr lang="es-ES"/>
              <a:pPr>
                <a:defRPr/>
              </a:pPr>
              <a:t>‹#›</a:t>
            </a:fld>
            <a:endParaRPr lang="es-E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s-E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s-ES" dirty="0"/>
          </a:p>
        </p:txBody>
      </p:sp>
      <p:sp>
        <p:nvSpPr>
          <p:cNvPr id="5" name="Rectangle 6"/>
          <p:cNvSpPr>
            <a:spLocks noGrp="1" noChangeArrowheads="1"/>
          </p:cNvSpPr>
          <p:nvPr>
            <p:ph type="sldNum" sz="quarter" idx="12"/>
          </p:nvPr>
        </p:nvSpPr>
        <p:spPr>
          <a:ln/>
        </p:spPr>
        <p:txBody>
          <a:bodyPr/>
          <a:lstStyle>
            <a:lvl1pPr>
              <a:defRPr/>
            </a:lvl1pPr>
          </a:lstStyle>
          <a:p>
            <a:pPr>
              <a:defRPr/>
            </a:pPr>
            <a:fld id="{5D07D35F-E4F6-4B7D-8088-FC38A36D732C}" type="slidenum">
              <a:rPr lang="es-ES"/>
              <a:pPr>
                <a:defRPr/>
              </a:pPr>
              <a:t>‹#›</a:t>
            </a:fld>
            <a:endParaRPr lang="es-E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s-ES" dirty="0"/>
          </a:p>
        </p:txBody>
      </p:sp>
      <p:sp>
        <p:nvSpPr>
          <p:cNvPr id="4" name="Rectangle 6"/>
          <p:cNvSpPr>
            <a:spLocks noGrp="1" noChangeArrowheads="1"/>
          </p:cNvSpPr>
          <p:nvPr>
            <p:ph type="sldNum" sz="quarter" idx="12"/>
          </p:nvPr>
        </p:nvSpPr>
        <p:spPr>
          <a:ln/>
        </p:spPr>
        <p:txBody>
          <a:bodyPr/>
          <a:lstStyle>
            <a:lvl1pPr>
              <a:defRPr/>
            </a:lvl1pPr>
          </a:lstStyle>
          <a:p>
            <a:pPr>
              <a:defRPr/>
            </a:pPr>
            <a:fld id="{B6FF9008-8B44-4B7B-AB5D-8C4B2C09E16D}" type="slidenum">
              <a:rPr lang="es-ES"/>
              <a:pPr>
                <a:defRPr/>
              </a:pPr>
              <a:t>‹#›</a:t>
            </a:fld>
            <a:endParaRPr lang="es-E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s-E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s-ES" dirty="0"/>
          </a:p>
        </p:txBody>
      </p:sp>
      <p:sp>
        <p:nvSpPr>
          <p:cNvPr id="7" name="Rectangle 6"/>
          <p:cNvSpPr>
            <a:spLocks noGrp="1" noChangeArrowheads="1"/>
          </p:cNvSpPr>
          <p:nvPr>
            <p:ph type="sldNum" sz="quarter" idx="12"/>
          </p:nvPr>
        </p:nvSpPr>
        <p:spPr>
          <a:ln/>
        </p:spPr>
        <p:txBody>
          <a:bodyPr/>
          <a:lstStyle>
            <a:lvl1pPr>
              <a:defRPr/>
            </a:lvl1pPr>
          </a:lstStyle>
          <a:p>
            <a:pPr>
              <a:defRPr/>
            </a:pPr>
            <a:fld id="{A53CCFD0-749C-4946-90AF-189915EE890E}" type="slidenum">
              <a:rPr lang="es-ES"/>
              <a:pPr>
                <a:defRPr/>
              </a:pPr>
              <a:t>‹#›</a:t>
            </a:fld>
            <a:endParaRPr lang="es-E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s-E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s-ES" dirty="0"/>
          </a:p>
        </p:txBody>
      </p:sp>
      <p:sp>
        <p:nvSpPr>
          <p:cNvPr id="7" name="Rectangle 6"/>
          <p:cNvSpPr>
            <a:spLocks noGrp="1" noChangeArrowheads="1"/>
          </p:cNvSpPr>
          <p:nvPr>
            <p:ph type="sldNum" sz="quarter" idx="12"/>
          </p:nvPr>
        </p:nvSpPr>
        <p:spPr>
          <a:ln/>
        </p:spPr>
        <p:txBody>
          <a:bodyPr/>
          <a:lstStyle>
            <a:lvl1pPr>
              <a:defRPr/>
            </a:lvl1pPr>
          </a:lstStyle>
          <a:p>
            <a:pPr>
              <a:defRPr/>
            </a:pPr>
            <a:fld id="{A8B66B5E-A0B9-47AD-BC40-B97AE538D814}" type="slidenum">
              <a:rPr lang="es-ES"/>
              <a:pPr>
                <a:defRPr/>
              </a:pPr>
              <a:t>‹#›</a:t>
            </a:fld>
            <a:endParaRPr lang="es-E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dirty="0"/>
            </a:lvl1pPr>
          </a:lstStyle>
          <a:p>
            <a:pPr>
              <a:defRPr/>
            </a:pPr>
            <a:endParaRPr lang="es-ES"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dirty="0"/>
            </a:lvl1pPr>
          </a:lstStyle>
          <a:p>
            <a:pPr>
              <a:defRPr/>
            </a:pPr>
            <a:endParaRPr lang="es-E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64400B89-9708-42B4-8CA9-6F5536E28255}" type="slidenum">
              <a:rPr lang="es-ES"/>
              <a:pPr>
                <a:defRPr/>
              </a:pPr>
              <a:t>‹#›</a:t>
            </a:fld>
            <a:endParaRPr lang="es-ES" dirty="0"/>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5"/>
          <p:cNvSpPr>
            <a:spLocks noGrp="1" noChangeArrowheads="1"/>
          </p:cNvSpPr>
          <p:nvPr>
            <p:ph type="title"/>
          </p:nvPr>
        </p:nvSpPr>
        <p:spPr/>
        <p:txBody>
          <a:bodyPr/>
          <a:lstStyle/>
          <a:p>
            <a:pPr eaLnBrk="1" hangingPunct="1"/>
            <a:r>
              <a:rPr lang="es-ES" sz="4000">
                <a:solidFill>
                  <a:schemeClr val="tx1"/>
                </a:solidFill>
              </a:rPr>
              <a:t>Day 65: Delhi India</a:t>
            </a:r>
            <a:r>
              <a:rPr lang="en-US" sz="4000">
                <a:solidFill>
                  <a:schemeClr val="tx1"/>
                </a:solidFill>
              </a:rPr>
              <a:t> </a:t>
            </a:r>
            <a:r>
              <a:rPr lang="es-ES" sz="4000">
                <a:solidFill>
                  <a:schemeClr val="tx1"/>
                </a:solidFill>
              </a:rPr>
              <a:t> </a:t>
            </a:r>
            <a:endParaRPr lang="es-ES" sz="4000" dirty="0">
              <a:solidFill>
                <a:schemeClr val="tx1"/>
              </a:solidFill>
            </a:endParaRPr>
          </a:p>
        </p:txBody>
      </p:sp>
      <p:pic>
        <p:nvPicPr>
          <p:cNvPr id="6" name="Content Placeholder 5">
            <a:extLst>
              <a:ext uri="{FF2B5EF4-FFF2-40B4-BE49-F238E27FC236}">
                <a16:creationId xmlns:a16="http://schemas.microsoft.com/office/drawing/2014/main" id="{0E0ACECE-C3BD-465F-A8C0-ABE55A4E331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67744" y="2348880"/>
            <a:ext cx="4354518" cy="2799333"/>
          </a:xfr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53838-F39F-4672-80C7-A30FA8081B59}"/>
              </a:ext>
            </a:extLst>
          </p:cNvPr>
          <p:cNvSpPr>
            <a:spLocks noGrp="1"/>
          </p:cNvSpPr>
          <p:nvPr>
            <p:ph type="title"/>
          </p:nvPr>
        </p:nvSpPr>
        <p:spPr/>
        <p:txBody>
          <a:bodyPr/>
          <a:lstStyle/>
          <a:p>
            <a:r>
              <a:rPr lang="en-US">
                <a:solidFill>
                  <a:srgbClr val="C00000"/>
                </a:solidFill>
              </a:rPr>
              <a:t>Tughlaq Dynasty 1320-1414 AD</a:t>
            </a:r>
          </a:p>
        </p:txBody>
      </p:sp>
      <p:pic>
        <p:nvPicPr>
          <p:cNvPr id="6" name="Content Placeholder 5">
            <a:extLst>
              <a:ext uri="{FF2B5EF4-FFF2-40B4-BE49-F238E27FC236}">
                <a16:creationId xmlns:a16="http://schemas.microsoft.com/office/drawing/2014/main" id="{ACCDEA15-552A-4170-9F23-E5522EB18D8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05425" y="856155"/>
            <a:ext cx="3638983" cy="2421578"/>
          </a:xfrm>
        </p:spPr>
      </p:pic>
      <p:sp>
        <p:nvSpPr>
          <p:cNvPr id="4" name="Text Placeholder 3">
            <a:extLst>
              <a:ext uri="{FF2B5EF4-FFF2-40B4-BE49-F238E27FC236}">
                <a16:creationId xmlns:a16="http://schemas.microsoft.com/office/drawing/2014/main" id="{270D6AC7-78D3-46E5-8593-6E20FE0AD096}"/>
              </a:ext>
            </a:extLst>
          </p:cNvPr>
          <p:cNvSpPr>
            <a:spLocks noGrp="1"/>
          </p:cNvSpPr>
          <p:nvPr>
            <p:ph type="body" sz="half" idx="2"/>
          </p:nvPr>
        </p:nvSpPr>
        <p:spPr/>
        <p:txBody>
          <a:bodyPr/>
          <a:lstStyle/>
          <a:p>
            <a:pPr marL="285750" indent="-285750">
              <a:buFont typeface="Arial" panose="020B0604020202020204" pitchFamily="34" charset="0"/>
              <a:buChar char="•"/>
            </a:pPr>
            <a:r>
              <a:rPr lang="en-US"/>
              <a:t>Not a week passed without the spilling of much Muslim blood and the running of streams of gore before the entrance of his palace. This included cutting people in half, skinning them alive, chopping off heads and displaying them on poles as a warning to others, or having prisoners tossed about by elephants with swords attached to their tusks.</a:t>
            </a:r>
          </a:p>
          <a:p>
            <a:endParaRPr lang="en-US"/>
          </a:p>
          <a:p>
            <a:r>
              <a:rPr lang="en-US"/>
              <a:t>— Ibn Battuta, Travel Memoirs</a:t>
            </a:r>
          </a:p>
          <a:p>
            <a:r>
              <a:rPr lang="en-US"/>
              <a:t> </a:t>
            </a:r>
          </a:p>
        </p:txBody>
      </p:sp>
      <p:pic>
        <p:nvPicPr>
          <p:cNvPr id="8" name="Picture 7">
            <a:extLst>
              <a:ext uri="{FF2B5EF4-FFF2-40B4-BE49-F238E27FC236}">
                <a16:creationId xmlns:a16="http://schemas.microsoft.com/office/drawing/2014/main" id="{0DF772DA-56C2-4B8F-A77D-AA21D6E842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05425" y="3463794"/>
            <a:ext cx="3638983" cy="3214723"/>
          </a:xfrm>
          <a:prstGeom prst="rect">
            <a:avLst/>
          </a:prstGeom>
        </p:spPr>
      </p:pic>
    </p:spTree>
    <p:extLst>
      <p:ext uri="{BB962C8B-B14F-4D97-AF65-F5344CB8AC3E}">
        <p14:creationId xmlns:p14="http://schemas.microsoft.com/office/powerpoint/2010/main" val="37173225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F62B9-4172-4E75-83CD-4DB270C5FB54}"/>
              </a:ext>
            </a:extLst>
          </p:cNvPr>
          <p:cNvSpPr>
            <a:spLocks noGrp="1"/>
          </p:cNvSpPr>
          <p:nvPr>
            <p:ph type="title"/>
          </p:nvPr>
        </p:nvSpPr>
        <p:spPr/>
        <p:txBody>
          <a:bodyPr/>
          <a:lstStyle/>
          <a:p>
            <a:r>
              <a:rPr lang="en-US">
                <a:solidFill>
                  <a:srgbClr val="C00000"/>
                </a:solidFill>
              </a:rPr>
              <a:t>The Sayyid Dynasty 1414-1451 AD</a:t>
            </a:r>
          </a:p>
        </p:txBody>
      </p:sp>
      <p:pic>
        <p:nvPicPr>
          <p:cNvPr id="6" name="Content Placeholder 5">
            <a:extLst>
              <a:ext uri="{FF2B5EF4-FFF2-40B4-BE49-F238E27FC236}">
                <a16:creationId xmlns:a16="http://schemas.microsoft.com/office/drawing/2014/main" id="{C6E5A80B-18F0-4917-A189-329DCFEB610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932040" y="1401612"/>
            <a:ext cx="3345563" cy="2226320"/>
          </a:xfrm>
        </p:spPr>
      </p:pic>
      <p:sp>
        <p:nvSpPr>
          <p:cNvPr id="4" name="Text Placeholder 3">
            <a:extLst>
              <a:ext uri="{FF2B5EF4-FFF2-40B4-BE49-F238E27FC236}">
                <a16:creationId xmlns:a16="http://schemas.microsoft.com/office/drawing/2014/main" id="{1088AE23-BD69-4BDF-8549-4BC5E095FC40}"/>
              </a:ext>
            </a:extLst>
          </p:cNvPr>
          <p:cNvSpPr>
            <a:spLocks noGrp="1"/>
          </p:cNvSpPr>
          <p:nvPr>
            <p:ph type="body" sz="half" idx="2"/>
          </p:nvPr>
        </p:nvSpPr>
        <p:spPr/>
        <p:txBody>
          <a:bodyPr/>
          <a:lstStyle/>
          <a:p>
            <a:pPr marL="285750" indent="-285750">
              <a:buFont typeface="Arial" panose="020B0604020202020204" pitchFamily="34" charset="0"/>
              <a:buChar char="•"/>
            </a:pPr>
            <a:r>
              <a:rPr lang="en-US" sz="1600"/>
              <a:t>The Sayyid dynasty was the fourth dynasty of the Delhi Sultanate, with four rulers ruling from 1414 to 1451.</a:t>
            </a:r>
          </a:p>
          <a:p>
            <a:pPr marL="285750" indent="-285750">
              <a:buFont typeface="Arial" panose="020B0604020202020204" pitchFamily="34" charset="0"/>
              <a:buChar char="•"/>
            </a:pPr>
            <a:r>
              <a:rPr lang="en-US" sz="1600"/>
              <a:t>Members of the dynasty derived their title, Sayyid, or the descendants of the Prophet Muhammad, based on the claim that they belonged to the Prophet's lineage </a:t>
            </a:r>
          </a:p>
          <a:p>
            <a:pPr marL="285750" indent="-285750">
              <a:buFont typeface="Arial" panose="020B0604020202020204" pitchFamily="34" charset="0"/>
              <a:buChar char="•"/>
            </a:pPr>
            <a:r>
              <a:rPr lang="en-US" sz="1600"/>
              <a:t>Known for their coins and usage of them. </a:t>
            </a:r>
          </a:p>
        </p:txBody>
      </p:sp>
      <p:pic>
        <p:nvPicPr>
          <p:cNvPr id="8" name="Picture 7">
            <a:extLst>
              <a:ext uri="{FF2B5EF4-FFF2-40B4-BE49-F238E27FC236}">
                <a16:creationId xmlns:a16="http://schemas.microsoft.com/office/drawing/2014/main" id="{CFA83683-E2D7-42AE-A760-0BB74451C5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2040" y="4005063"/>
            <a:ext cx="3345563" cy="2226319"/>
          </a:xfrm>
          <a:prstGeom prst="rect">
            <a:avLst/>
          </a:prstGeom>
        </p:spPr>
      </p:pic>
    </p:spTree>
    <p:extLst>
      <p:ext uri="{BB962C8B-B14F-4D97-AF65-F5344CB8AC3E}">
        <p14:creationId xmlns:p14="http://schemas.microsoft.com/office/powerpoint/2010/main" val="34207404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DFAE46-9ACA-4E34-A429-06741E786B89}"/>
              </a:ext>
            </a:extLst>
          </p:cNvPr>
          <p:cNvSpPr>
            <a:spLocks noGrp="1"/>
          </p:cNvSpPr>
          <p:nvPr>
            <p:ph type="title"/>
          </p:nvPr>
        </p:nvSpPr>
        <p:spPr/>
        <p:txBody>
          <a:bodyPr/>
          <a:lstStyle/>
          <a:p>
            <a:r>
              <a:rPr lang="en-US">
                <a:solidFill>
                  <a:srgbClr val="C00000"/>
                </a:solidFill>
              </a:rPr>
              <a:t>The Lodi Dynasty 1456-1526 AD</a:t>
            </a:r>
          </a:p>
        </p:txBody>
      </p:sp>
      <p:pic>
        <p:nvPicPr>
          <p:cNvPr id="6" name="Content Placeholder 5">
            <a:extLst>
              <a:ext uri="{FF2B5EF4-FFF2-40B4-BE49-F238E27FC236}">
                <a16:creationId xmlns:a16="http://schemas.microsoft.com/office/drawing/2014/main" id="{EE0B3994-9C4E-4862-AB47-333FFE3E71A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51920" y="1452089"/>
            <a:ext cx="4968552" cy="1944216"/>
          </a:xfrm>
        </p:spPr>
      </p:pic>
      <p:sp>
        <p:nvSpPr>
          <p:cNvPr id="4" name="Text Placeholder 3">
            <a:extLst>
              <a:ext uri="{FF2B5EF4-FFF2-40B4-BE49-F238E27FC236}">
                <a16:creationId xmlns:a16="http://schemas.microsoft.com/office/drawing/2014/main" id="{82F8E381-423E-4901-9915-33532FBA6EA9}"/>
              </a:ext>
            </a:extLst>
          </p:cNvPr>
          <p:cNvSpPr>
            <a:spLocks noGrp="1"/>
          </p:cNvSpPr>
          <p:nvPr>
            <p:ph type="body" sz="half" idx="2"/>
          </p:nvPr>
        </p:nvSpPr>
        <p:spPr/>
        <p:txBody>
          <a:bodyPr/>
          <a:lstStyle/>
          <a:p>
            <a:pPr marL="285750" indent="-285750">
              <a:buFont typeface="Arial" panose="020B0604020202020204" pitchFamily="34" charset="0"/>
              <a:buChar char="•"/>
            </a:pPr>
            <a:r>
              <a:rPr lang="en-US" sz="1600"/>
              <a:t>End of Delhi Rule </a:t>
            </a:r>
          </a:p>
          <a:p>
            <a:pPr marL="285750" indent="-285750">
              <a:buFont typeface="Arial" panose="020B0604020202020204" pitchFamily="34" charset="0"/>
              <a:buChar char="•"/>
            </a:pPr>
            <a:r>
              <a:rPr lang="en-US" sz="1600"/>
              <a:t>Political structure in the Lodi Dynasty had dissolved due to abandoned trade routes and the depleted treasury. </a:t>
            </a:r>
          </a:p>
          <a:p>
            <a:pPr marL="285750" indent="-285750">
              <a:buFont typeface="Arial" panose="020B0604020202020204" pitchFamily="34" charset="0"/>
              <a:buChar char="•"/>
            </a:pPr>
            <a:r>
              <a:rPr lang="en-US" sz="1600"/>
              <a:t>People cut off from their supplies from the coast to the interior. </a:t>
            </a:r>
          </a:p>
          <a:p>
            <a:pPr marL="285750" indent="-285750">
              <a:buFont typeface="Arial" panose="020B0604020202020204" pitchFamily="34" charset="0"/>
              <a:buChar char="•"/>
            </a:pPr>
            <a:r>
              <a:rPr lang="en-US" sz="1600"/>
              <a:t>Internal political problems persisted and they couldn’t defend themselves militarily.</a:t>
            </a:r>
          </a:p>
          <a:p>
            <a:endParaRPr lang="en-US"/>
          </a:p>
        </p:txBody>
      </p:sp>
      <p:pic>
        <p:nvPicPr>
          <p:cNvPr id="8" name="Picture 7">
            <a:extLst>
              <a:ext uri="{FF2B5EF4-FFF2-40B4-BE49-F238E27FC236}">
                <a16:creationId xmlns:a16="http://schemas.microsoft.com/office/drawing/2014/main" id="{EE2C8B1E-3723-412F-9CF5-3B8585FD6A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51920" y="3573016"/>
            <a:ext cx="2592288" cy="2628900"/>
          </a:xfrm>
          <a:prstGeom prst="rect">
            <a:avLst/>
          </a:prstGeom>
        </p:spPr>
      </p:pic>
    </p:spTree>
    <p:extLst>
      <p:ext uri="{BB962C8B-B14F-4D97-AF65-F5344CB8AC3E}">
        <p14:creationId xmlns:p14="http://schemas.microsoft.com/office/powerpoint/2010/main" val="28905142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B494B21-3FB1-4508-8424-77485BFCAD17}"/>
              </a:ext>
            </a:extLst>
          </p:cNvPr>
          <p:cNvSpPr>
            <a:spLocks noGrp="1"/>
          </p:cNvSpPr>
          <p:nvPr>
            <p:ph type="title"/>
          </p:nvPr>
        </p:nvSpPr>
        <p:spPr/>
        <p:txBody>
          <a:bodyPr/>
          <a:lstStyle/>
          <a:p>
            <a:r>
              <a:rPr lang="en-US"/>
              <a:t>End of the Delhi….Mughals Ahead </a:t>
            </a:r>
          </a:p>
        </p:txBody>
      </p:sp>
      <p:pic>
        <p:nvPicPr>
          <p:cNvPr id="8" name="Content Placeholder 7">
            <a:extLst>
              <a:ext uri="{FF2B5EF4-FFF2-40B4-BE49-F238E27FC236}">
                <a16:creationId xmlns:a16="http://schemas.microsoft.com/office/drawing/2014/main" id="{502F872A-6DD2-4A56-88B4-5D73DF28995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49732" y="1950182"/>
            <a:ext cx="4444535" cy="2957636"/>
          </a:xfrm>
        </p:spPr>
      </p:pic>
    </p:spTree>
    <p:extLst>
      <p:ext uri="{BB962C8B-B14F-4D97-AF65-F5344CB8AC3E}">
        <p14:creationId xmlns:p14="http://schemas.microsoft.com/office/powerpoint/2010/main" val="41730172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304CE-CE8E-49F8-9F24-60E789CAD82B}"/>
              </a:ext>
            </a:extLst>
          </p:cNvPr>
          <p:cNvSpPr>
            <a:spLocks noGrp="1"/>
          </p:cNvSpPr>
          <p:nvPr>
            <p:ph type="title"/>
          </p:nvPr>
        </p:nvSpPr>
        <p:spPr/>
        <p:txBody>
          <a:bodyPr/>
          <a:lstStyle/>
          <a:p>
            <a:r>
              <a:rPr lang="en-US"/>
              <a:t>See the purple….3,500 years</a:t>
            </a:r>
          </a:p>
        </p:txBody>
      </p:sp>
      <p:pic>
        <p:nvPicPr>
          <p:cNvPr id="10" name="Content Placeholder 9">
            <a:extLst>
              <a:ext uri="{FF2B5EF4-FFF2-40B4-BE49-F238E27FC236}">
                <a16:creationId xmlns:a16="http://schemas.microsoft.com/office/drawing/2014/main" id="{F74AE1CB-D367-452A-8D0B-DBC50CC4EBC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99792" y="1600200"/>
            <a:ext cx="3744416" cy="4930492"/>
          </a:xfrm>
        </p:spPr>
      </p:pic>
    </p:spTree>
    <p:extLst>
      <p:ext uri="{BB962C8B-B14F-4D97-AF65-F5344CB8AC3E}">
        <p14:creationId xmlns:p14="http://schemas.microsoft.com/office/powerpoint/2010/main" val="34252009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2B1E2-AB88-49AC-B8FB-801F18E3E3B3}"/>
              </a:ext>
            </a:extLst>
          </p:cNvPr>
          <p:cNvSpPr>
            <a:spLocks noGrp="1"/>
          </p:cNvSpPr>
          <p:nvPr>
            <p:ph type="title"/>
          </p:nvPr>
        </p:nvSpPr>
        <p:spPr/>
        <p:txBody>
          <a:bodyPr/>
          <a:lstStyle/>
          <a:p>
            <a:r>
              <a:rPr lang="en-US"/>
              <a:t>Modern India</a:t>
            </a:r>
          </a:p>
        </p:txBody>
      </p:sp>
      <p:pic>
        <p:nvPicPr>
          <p:cNvPr id="5" name="Content Placeholder 4">
            <a:extLst>
              <a:ext uri="{FF2B5EF4-FFF2-40B4-BE49-F238E27FC236}">
                <a16:creationId xmlns:a16="http://schemas.microsoft.com/office/drawing/2014/main" id="{345FBB26-A91A-4AE4-99FF-9ECC32C9FD2F}"/>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676658" y="1600200"/>
            <a:ext cx="3790684" cy="4525963"/>
          </a:xfrm>
        </p:spPr>
      </p:pic>
    </p:spTree>
    <p:extLst>
      <p:ext uri="{BB962C8B-B14F-4D97-AF65-F5344CB8AC3E}">
        <p14:creationId xmlns:p14="http://schemas.microsoft.com/office/powerpoint/2010/main" val="40686856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8179F-81A5-413C-8909-8B78F2866DAD}"/>
              </a:ext>
            </a:extLst>
          </p:cNvPr>
          <p:cNvSpPr>
            <a:spLocks noGrp="1"/>
          </p:cNvSpPr>
          <p:nvPr>
            <p:ph type="title"/>
          </p:nvPr>
        </p:nvSpPr>
        <p:spPr/>
        <p:txBody>
          <a:bodyPr/>
          <a:lstStyle/>
          <a:p>
            <a:r>
              <a:rPr lang="en-US"/>
              <a:t>India Before 1947</a:t>
            </a:r>
          </a:p>
        </p:txBody>
      </p:sp>
      <p:pic>
        <p:nvPicPr>
          <p:cNvPr id="5" name="Content Placeholder 4">
            <a:extLst>
              <a:ext uri="{FF2B5EF4-FFF2-40B4-BE49-F238E27FC236}">
                <a16:creationId xmlns:a16="http://schemas.microsoft.com/office/drawing/2014/main" id="{9E0D350E-6F64-4A72-B4E1-11983A9C26F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42032" y="1600200"/>
            <a:ext cx="4659936" cy="4525963"/>
          </a:xfrm>
        </p:spPr>
      </p:pic>
    </p:spTree>
    <p:extLst>
      <p:ext uri="{BB962C8B-B14F-4D97-AF65-F5344CB8AC3E}">
        <p14:creationId xmlns:p14="http://schemas.microsoft.com/office/powerpoint/2010/main" val="4618783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153DE-863E-4F62-A777-C0EB96F10219}"/>
              </a:ext>
            </a:extLst>
          </p:cNvPr>
          <p:cNvSpPr>
            <a:spLocks noGrp="1"/>
          </p:cNvSpPr>
          <p:nvPr>
            <p:ph type="title"/>
          </p:nvPr>
        </p:nvSpPr>
        <p:spPr/>
        <p:txBody>
          <a:bodyPr/>
          <a:lstStyle/>
          <a:p>
            <a:r>
              <a:rPr lang="en-US"/>
              <a:t>Mughal India </a:t>
            </a:r>
          </a:p>
        </p:txBody>
      </p:sp>
      <p:pic>
        <p:nvPicPr>
          <p:cNvPr id="5" name="Content Placeholder 4">
            <a:extLst>
              <a:ext uri="{FF2B5EF4-FFF2-40B4-BE49-F238E27FC236}">
                <a16:creationId xmlns:a16="http://schemas.microsoft.com/office/drawing/2014/main" id="{78BF8EC4-998F-4CA1-AA63-0A9BCB108A8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57089" y="1600200"/>
            <a:ext cx="3629822" cy="4525963"/>
          </a:xfrm>
        </p:spPr>
      </p:pic>
    </p:spTree>
    <p:extLst>
      <p:ext uri="{BB962C8B-B14F-4D97-AF65-F5344CB8AC3E}">
        <p14:creationId xmlns:p14="http://schemas.microsoft.com/office/powerpoint/2010/main" val="10062860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56DD6-7280-45C4-AFE5-3D07BB3FFA10}"/>
              </a:ext>
            </a:extLst>
          </p:cNvPr>
          <p:cNvSpPr>
            <a:spLocks noGrp="1"/>
          </p:cNvSpPr>
          <p:nvPr>
            <p:ph type="title"/>
          </p:nvPr>
        </p:nvSpPr>
        <p:spPr/>
        <p:txBody>
          <a:bodyPr/>
          <a:lstStyle/>
          <a:p>
            <a:r>
              <a:rPr lang="en-US"/>
              <a:t>India during the Delhi Sultanate</a:t>
            </a:r>
          </a:p>
        </p:txBody>
      </p:sp>
      <p:pic>
        <p:nvPicPr>
          <p:cNvPr id="5" name="Content Placeholder 4">
            <a:extLst>
              <a:ext uri="{FF2B5EF4-FFF2-40B4-BE49-F238E27FC236}">
                <a16:creationId xmlns:a16="http://schemas.microsoft.com/office/drawing/2014/main" id="{5B084694-8DFF-4694-B3BE-7F4B8CBE1AF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75856" y="2132856"/>
            <a:ext cx="3116932" cy="3362246"/>
          </a:xfrm>
        </p:spPr>
      </p:pic>
    </p:spTree>
    <p:extLst>
      <p:ext uri="{BB962C8B-B14F-4D97-AF65-F5344CB8AC3E}">
        <p14:creationId xmlns:p14="http://schemas.microsoft.com/office/powerpoint/2010/main" val="27482129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6245E-D551-4E67-BA56-9A1E1C8CBBF7}"/>
              </a:ext>
            </a:extLst>
          </p:cNvPr>
          <p:cNvSpPr>
            <a:spLocks noGrp="1"/>
          </p:cNvSpPr>
          <p:nvPr>
            <p:ph type="title"/>
          </p:nvPr>
        </p:nvSpPr>
        <p:spPr/>
        <p:txBody>
          <a:bodyPr/>
          <a:lstStyle/>
          <a:p>
            <a:r>
              <a:rPr lang="en-US" sz="3600">
                <a:solidFill>
                  <a:srgbClr val="0070C0"/>
                </a:solidFill>
              </a:rPr>
              <a:t>Five Parts of the Delhi Sultanate </a:t>
            </a:r>
          </a:p>
        </p:txBody>
      </p:sp>
      <p:sp>
        <p:nvSpPr>
          <p:cNvPr id="3" name="Content Placeholder 2">
            <a:extLst>
              <a:ext uri="{FF2B5EF4-FFF2-40B4-BE49-F238E27FC236}">
                <a16:creationId xmlns:a16="http://schemas.microsoft.com/office/drawing/2014/main" id="{EA5420E8-4A0F-45DA-8EC5-F56178BEDE22}"/>
              </a:ext>
            </a:extLst>
          </p:cNvPr>
          <p:cNvSpPr>
            <a:spLocks noGrp="1"/>
          </p:cNvSpPr>
          <p:nvPr>
            <p:ph idx="1"/>
          </p:nvPr>
        </p:nvSpPr>
        <p:spPr/>
        <p:txBody>
          <a:bodyPr/>
          <a:lstStyle/>
          <a:p>
            <a:r>
              <a:rPr lang="en-US" sz="2400">
                <a:solidFill>
                  <a:srgbClr val="FF0000"/>
                </a:solidFill>
              </a:rPr>
              <a:t>Slave Dynasty (Mamluks)</a:t>
            </a:r>
            <a:r>
              <a:rPr lang="en-US" sz="2400"/>
              <a:t>: 1206-1290 AD</a:t>
            </a:r>
          </a:p>
          <a:p>
            <a:pPr marL="0" indent="0">
              <a:buNone/>
            </a:pPr>
            <a:endParaRPr lang="en-US" sz="2400"/>
          </a:p>
          <a:p>
            <a:r>
              <a:rPr lang="en-US" sz="2400">
                <a:solidFill>
                  <a:srgbClr val="FF0000"/>
                </a:solidFill>
              </a:rPr>
              <a:t>Khiliji Dynasty</a:t>
            </a:r>
            <a:r>
              <a:rPr lang="en-US" sz="2400"/>
              <a:t>: 1290-1320 AD</a:t>
            </a:r>
          </a:p>
          <a:p>
            <a:endParaRPr lang="en-US" sz="2400"/>
          </a:p>
          <a:p>
            <a:r>
              <a:rPr lang="en-US" sz="2400">
                <a:solidFill>
                  <a:srgbClr val="FF0000"/>
                </a:solidFill>
              </a:rPr>
              <a:t>Tughlaq Dynasty</a:t>
            </a:r>
            <a:r>
              <a:rPr lang="en-US" sz="2400"/>
              <a:t>: 1320-1414 AD</a:t>
            </a:r>
          </a:p>
          <a:p>
            <a:endParaRPr lang="en-US" sz="2400"/>
          </a:p>
          <a:p>
            <a:r>
              <a:rPr lang="en-US" sz="2400">
                <a:solidFill>
                  <a:srgbClr val="FF0000"/>
                </a:solidFill>
              </a:rPr>
              <a:t>The Sayyids</a:t>
            </a:r>
            <a:r>
              <a:rPr lang="en-US" sz="2400"/>
              <a:t>: 1414-1451 AD</a:t>
            </a:r>
          </a:p>
          <a:p>
            <a:endParaRPr lang="en-US" sz="2400"/>
          </a:p>
          <a:p>
            <a:r>
              <a:rPr lang="en-US" sz="2400">
                <a:solidFill>
                  <a:srgbClr val="FF0000"/>
                </a:solidFill>
              </a:rPr>
              <a:t>The Lodi Dynasty</a:t>
            </a:r>
            <a:r>
              <a:rPr lang="en-US" sz="2400"/>
              <a:t>: 1451-1526 AD</a:t>
            </a:r>
          </a:p>
        </p:txBody>
      </p:sp>
    </p:spTree>
    <p:extLst>
      <p:ext uri="{BB962C8B-B14F-4D97-AF65-F5344CB8AC3E}">
        <p14:creationId xmlns:p14="http://schemas.microsoft.com/office/powerpoint/2010/main" val="42161467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C9A53EA-4504-4186-A860-CEC9B3301AD2}"/>
              </a:ext>
            </a:extLst>
          </p:cNvPr>
          <p:cNvSpPr>
            <a:spLocks noGrp="1"/>
          </p:cNvSpPr>
          <p:nvPr>
            <p:ph type="title"/>
          </p:nvPr>
        </p:nvSpPr>
        <p:spPr/>
        <p:txBody>
          <a:bodyPr/>
          <a:lstStyle/>
          <a:p>
            <a:r>
              <a:rPr lang="en-US">
                <a:solidFill>
                  <a:srgbClr val="C00000"/>
                </a:solidFill>
              </a:rPr>
              <a:t>SLAVE DYNASTY (MAMLUKS) 1206-1290</a:t>
            </a:r>
          </a:p>
        </p:txBody>
      </p:sp>
      <p:pic>
        <p:nvPicPr>
          <p:cNvPr id="8" name="Content Placeholder 7">
            <a:extLst>
              <a:ext uri="{FF2B5EF4-FFF2-40B4-BE49-F238E27FC236}">
                <a16:creationId xmlns:a16="http://schemas.microsoft.com/office/drawing/2014/main" id="{93A72726-4E7F-4917-B525-4711CECEBA6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076056" y="854075"/>
            <a:ext cx="3693497" cy="3077914"/>
          </a:xfrm>
        </p:spPr>
      </p:pic>
      <p:sp>
        <p:nvSpPr>
          <p:cNvPr id="6" name="Text Placeholder 5">
            <a:extLst>
              <a:ext uri="{FF2B5EF4-FFF2-40B4-BE49-F238E27FC236}">
                <a16:creationId xmlns:a16="http://schemas.microsoft.com/office/drawing/2014/main" id="{3AFE0521-6AD6-4DC0-8057-4311F45A6588}"/>
              </a:ext>
            </a:extLst>
          </p:cNvPr>
          <p:cNvSpPr>
            <a:spLocks noGrp="1"/>
          </p:cNvSpPr>
          <p:nvPr>
            <p:ph type="body" sz="half" idx="2"/>
          </p:nvPr>
        </p:nvSpPr>
        <p:spPr>
          <a:xfrm>
            <a:off x="457200" y="1435100"/>
            <a:ext cx="4042792" cy="4691063"/>
          </a:xfrm>
        </p:spPr>
        <p:txBody>
          <a:bodyPr/>
          <a:lstStyle/>
          <a:p>
            <a:pPr marL="285750" indent="-285750">
              <a:buFont typeface="Arial" panose="020B0604020202020204" pitchFamily="34" charset="0"/>
              <a:buChar char="•"/>
            </a:pPr>
            <a:r>
              <a:rPr lang="en-US" sz="1600"/>
              <a:t>First of Delhi Sultanates </a:t>
            </a:r>
          </a:p>
          <a:p>
            <a:pPr marL="285750" indent="-285750">
              <a:buFont typeface="Arial" panose="020B0604020202020204" pitchFamily="34" charset="0"/>
              <a:buChar char="•"/>
            </a:pPr>
            <a:r>
              <a:rPr lang="en-US" sz="1600"/>
              <a:t>The Mamluk, literally meaning owned, was a soldier of slave origin who had converted to Islam. </a:t>
            </a:r>
          </a:p>
          <a:p>
            <a:pPr marL="285750" indent="-285750">
              <a:buFont typeface="Arial" panose="020B0604020202020204" pitchFamily="34" charset="0"/>
              <a:buChar char="•"/>
            </a:pPr>
            <a:r>
              <a:rPr lang="en-US" sz="1600"/>
              <a:t>Mamluks became a powerful military caste and gained political and military power</a:t>
            </a:r>
          </a:p>
          <a:p>
            <a:pPr marL="285750" indent="-285750">
              <a:buFont typeface="Arial" panose="020B0604020202020204" pitchFamily="34" charset="0"/>
              <a:buChar char="•"/>
            </a:pPr>
            <a:endParaRPr lang="en-US" sz="1600"/>
          </a:p>
          <a:p>
            <a:pPr marL="285750" indent="-285750">
              <a:buFont typeface="Arial" panose="020B0604020202020204" pitchFamily="34" charset="0"/>
              <a:buChar char="•"/>
            </a:pPr>
            <a:r>
              <a:rPr lang="en-US" sz="1600"/>
              <a:t>In 1206, Muhammad of Ghor, was assassinated. He had no children, so his empire split into minor sultanates. This was the beginning of the Slave dynasty.</a:t>
            </a:r>
          </a:p>
          <a:p>
            <a:pPr marL="285750" indent="-285750">
              <a:buFont typeface="Arial" panose="020B0604020202020204" pitchFamily="34" charset="0"/>
              <a:buChar char="•"/>
            </a:pPr>
            <a:endParaRPr lang="en-US" sz="1600"/>
          </a:p>
          <a:p>
            <a:pPr marL="285750" indent="-285750">
              <a:buFont typeface="Arial" panose="020B0604020202020204" pitchFamily="34" charset="0"/>
              <a:buChar char="•"/>
            </a:pPr>
            <a:r>
              <a:rPr lang="en-US" sz="1600"/>
              <a:t>Unaffected by Mongols….had to be a reason why. </a:t>
            </a:r>
          </a:p>
        </p:txBody>
      </p:sp>
    </p:spTree>
    <p:extLst>
      <p:ext uri="{BB962C8B-B14F-4D97-AF65-F5344CB8AC3E}">
        <p14:creationId xmlns:p14="http://schemas.microsoft.com/office/powerpoint/2010/main" val="25400325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BF482-B489-4C16-A640-BE23503BF5E6}"/>
              </a:ext>
            </a:extLst>
          </p:cNvPr>
          <p:cNvSpPr>
            <a:spLocks noGrp="1"/>
          </p:cNvSpPr>
          <p:nvPr>
            <p:ph type="title"/>
          </p:nvPr>
        </p:nvSpPr>
        <p:spPr/>
        <p:txBody>
          <a:bodyPr/>
          <a:lstStyle/>
          <a:p>
            <a:r>
              <a:rPr lang="en-US">
                <a:solidFill>
                  <a:srgbClr val="C00000"/>
                </a:solidFill>
              </a:rPr>
              <a:t>Khilji Dynasty 1290-1320 AD</a:t>
            </a:r>
          </a:p>
        </p:txBody>
      </p:sp>
      <p:pic>
        <p:nvPicPr>
          <p:cNvPr id="6" name="Content Placeholder 5">
            <a:extLst>
              <a:ext uri="{FF2B5EF4-FFF2-40B4-BE49-F238E27FC236}">
                <a16:creationId xmlns:a16="http://schemas.microsoft.com/office/drawing/2014/main" id="{BC20EE8C-FDDF-4ABC-ADCD-DB3F6C88756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60032" y="854075"/>
            <a:ext cx="3626178" cy="3365376"/>
          </a:xfrm>
        </p:spPr>
      </p:pic>
      <p:sp>
        <p:nvSpPr>
          <p:cNvPr id="4" name="Text Placeholder 3">
            <a:extLst>
              <a:ext uri="{FF2B5EF4-FFF2-40B4-BE49-F238E27FC236}">
                <a16:creationId xmlns:a16="http://schemas.microsoft.com/office/drawing/2014/main" id="{387B474F-9CE3-490E-93EA-2A1AA6A7487B}"/>
              </a:ext>
            </a:extLst>
          </p:cNvPr>
          <p:cNvSpPr>
            <a:spLocks noGrp="1"/>
          </p:cNvSpPr>
          <p:nvPr>
            <p:ph type="body" sz="half" idx="2"/>
          </p:nvPr>
        </p:nvSpPr>
        <p:spPr>
          <a:xfrm>
            <a:off x="457200" y="1435100"/>
            <a:ext cx="4114800" cy="4691063"/>
          </a:xfrm>
        </p:spPr>
        <p:txBody>
          <a:bodyPr/>
          <a:lstStyle/>
          <a:p>
            <a:pPr marL="285750" indent="-285750">
              <a:buFont typeface="Arial" panose="020B0604020202020204" pitchFamily="34" charset="0"/>
              <a:buChar char="•"/>
            </a:pPr>
            <a:r>
              <a:rPr lang="en-US" sz="1600"/>
              <a:t>The Khalji Dynasty was a Muslim dynasty which ruled large parts of South Asia between 1290 and 1320.</a:t>
            </a:r>
          </a:p>
          <a:p>
            <a:pPr marL="285750" indent="-285750">
              <a:buFont typeface="Arial" panose="020B0604020202020204" pitchFamily="34" charset="0"/>
              <a:buChar char="•"/>
            </a:pPr>
            <a:endParaRPr lang="en-US" sz="1600"/>
          </a:p>
          <a:p>
            <a:pPr marL="285750" indent="-285750">
              <a:buFont typeface="Arial" panose="020B0604020202020204" pitchFamily="34" charset="0"/>
              <a:buChar char="•"/>
            </a:pPr>
            <a:r>
              <a:rPr lang="en-US" sz="1600"/>
              <a:t>It became the second dynasty to rule the Delhi Sultanate of India. </a:t>
            </a:r>
          </a:p>
          <a:p>
            <a:pPr marL="285750" indent="-285750">
              <a:buFont typeface="Arial" panose="020B0604020202020204" pitchFamily="34" charset="0"/>
              <a:buChar char="•"/>
            </a:pPr>
            <a:endParaRPr lang="en-US" sz="1600"/>
          </a:p>
          <a:p>
            <a:pPr marL="285750" indent="-285750">
              <a:buFont typeface="Arial" panose="020B0604020202020204" pitchFamily="34" charset="0"/>
              <a:buChar char="•"/>
            </a:pPr>
            <a:r>
              <a:rPr lang="en-US" sz="1600"/>
              <a:t>The dynasty is known for their faithlessness and ferocity, conquests into the Hindu south.</a:t>
            </a:r>
          </a:p>
          <a:p>
            <a:pPr marL="285750" indent="-285750">
              <a:buFont typeface="Arial" panose="020B0604020202020204" pitchFamily="34" charset="0"/>
              <a:buChar char="•"/>
            </a:pPr>
            <a:endParaRPr lang="en-US" sz="1600"/>
          </a:p>
          <a:p>
            <a:pPr marL="285750" indent="-285750">
              <a:buFont typeface="Arial" panose="020B0604020202020204" pitchFamily="34" charset="0"/>
              <a:buChar char="•"/>
            </a:pPr>
            <a:r>
              <a:rPr lang="en-US" sz="1600"/>
              <a:t>They successfully fended off the repeated Mongol invasions of India.</a:t>
            </a:r>
          </a:p>
          <a:p>
            <a:pPr marL="285750" indent="-285750">
              <a:buFont typeface="Arial" panose="020B0604020202020204" pitchFamily="34" charset="0"/>
              <a:buChar char="•"/>
            </a:pPr>
            <a:endParaRPr lang="en-US" sz="1600"/>
          </a:p>
          <a:p>
            <a:pPr marL="285750" indent="-285750">
              <a:buFont typeface="Arial" panose="020B0604020202020204" pitchFamily="34" charset="0"/>
              <a:buChar char="•"/>
            </a:pPr>
            <a:r>
              <a:rPr lang="en-US" sz="1600"/>
              <a:t>The tax system introduced during the Khalji dynasty had a long term influence on Indian taxation system and state administration,</a:t>
            </a:r>
          </a:p>
        </p:txBody>
      </p:sp>
    </p:spTree>
    <p:extLst>
      <p:ext uri="{BB962C8B-B14F-4D97-AF65-F5344CB8AC3E}">
        <p14:creationId xmlns:p14="http://schemas.microsoft.com/office/powerpoint/2010/main" val="1910586236"/>
      </p:ext>
    </p:extLst>
  </p:cSld>
  <p:clrMapOvr>
    <a:masterClrMapping/>
  </p:clrMapOvr>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977</TotalTime>
  <Words>416</Words>
  <Application>Microsoft Office PowerPoint</Application>
  <PresentationFormat>On-screen Show (4:3)</PresentationFormat>
  <Paragraphs>49</Paragraphs>
  <Slides>13</Slides>
  <Notes>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13</vt:i4>
      </vt:variant>
    </vt:vector>
  </HeadingPairs>
  <TitlesOfParts>
    <vt:vector size="15" baseType="lpstr">
      <vt:lpstr>Arial</vt:lpstr>
      <vt:lpstr>Diseño predeterminado</vt:lpstr>
      <vt:lpstr>Day 65: Delhi India  </vt:lpstr>
      <vt:lpstr>See the purple….3,500 years</vt:lpstr>
      <vt:lpstr>Modern India</vt:lpstr>
      <vt:lpstr>India Before 1947</vt:lpstr>
      <vt:lpstr>Mughal India </vt:lpstr>
      <vt:lpstr>India during the Delhi Sultanate</vt:lpstr>
      <vt:lpstr>Five Parts of the Delhi Sultanate </vt:lpstr>
      <vt:lpstr>SLAVE DYNASTY (MAMLUKS) 1206-1290</vt:lpstr>
      <vt:lpstr>Khilji Dynasty 1290-1320 AD</vt:lpstr>
      <vt:lpstr>Tughlaq Dynasty 1320-1414 AD</vt:lpstr>
      <vt:lpstr>The Sayyid Dynasty 1414-1451 AD</vt:lpstr>
      <vt:lpstr>The Lodi Dynasty 1456-1526 AD</vt:lpstr>
      <vt:lpstr>End of the Delhi….Mughals Ahead </vt:lpstr>
    </vt:vector>
  </TitlesOfParts>
  <Company>Siracusa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Mariajose</dc:creator>
  <cp:lastModifiedBy>Anthony Salciccioli</cp:lastModifiedBy>
  <cp:revision>67</cp:revision>
  <dcterms:created xsi:type="dcterms:W3CDTF">2009-03-01T01:28:01Z</dcterms:created>
  <dcterms:modified xsi:type="dcterms:W3CDTF">2017-12-27T15:34:15Z</dcterms:modified>
</cp:coreProperties>
</file>