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306" r:id="rId3"/>
    <p:sldId id="308" r:id="rId4"/>
    <p:sldId id="309" r:id="rId5"/>
    <p:sldId id="310" r:id="rId6"/>
    <p:sldId id="385" r:id="rId7"/>
    <p:sldId id="311" r:id="rId8"/>
    <p:sldId id="312" r:id="rId9"/>
    <p:sldId id="313" r:id="rId10"/>
    <p:sldId id="325" r:id="rId11"/>
    <p:sldId id="314" r:id="rId12"/>
    <p:sldId id="317" r:id="rId13"/>
    <p:sldId id="319" r:id="rId14"/>
    <p:sldId id="320" r:id="rId15"/>
    <p:sldId id="321" r:id="rId16"/>
    <p:sldId id="322" r:id="rId17"/>
    <p:sldId id="323" r:id="rId18"/>
    <p:sldId id="324"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p:cViewPr varScale="1">
        <p:scale>
          <a:sx n="80" d="100"/>
          <a:sy n="80" d="100"/>
        </p:scale>
        <p:origin x="120" y="73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2/13/2018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2/13/2018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4" name="Date Placeholder 3"/>
          <p:cNvSpPr>
            <a:spLocks noGrp="1"/>
          </p:cNvSpPr>
          <p:nvPr>
            <p:ph type="dt" sz="half" idx="10"/>
          </p:nvPr>
        </p:nvSpPr>
        <p:spPr/>
        <p:txBody>
          <a:bodyPr/>
          <a:lstStyle/>
          <a:p>
            <a:fld id="{EDF33987-6305-4E2A-BF18-EF013ECE927B}"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smtClean="0"/>
              <a:pPr/>
              <a:t>2/13/2018</a:t>
            </a:fld>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3" y="2285999"/>
            <a:ext cx="4648200" cy="3352801"/>
          </a:xfrm>
        </p:spPr>
      </p:pic>
      <p:sp>
        <p:nvSpPr>
          <p:cNvPr id="5" name="Title 4"/>
          <p:cNvSpPr>
            <a:spLocks noGrp="1"/>
          </p:cNvSpPr>
          <p:nvPr>
            <p:ph type="title"/>
          </p:nvPr>
        </p:nvSpPr>
        <p:spPr>
          <a:xfrm>
            <a:off x="1446212" y="639856"/>
            <a:ext cx="9753600" cy="1325562"/>
          </a:xfrm>
        </p:spPr>
        <p:txBody>
          <a:bodyPr>
            <a:normAutofit fontScale="90000"/>
          </a:bodyPr>
          <a:lstStyle/>
          <a:p>
            <a:r>
              <a:rPr lang="en-US" dirty="0"/>
              <a:t>Unit iii terms: </a:t>
            </a:r>
            <a:r>
              <a:rPr lang="en-US" b="1" dirty="0"/>
              <a:t>Era 5- The Emergence of the First Global Age, 15th-18th Centuries </a:t>
            </a:r>
          </a:p>
        </p:txBody>
      </p:sp>
    </p:spTree>
    <p:extLst>
      <p:ext uri="{BB962C8B-B14F-4D97-AF65-F5344CB8AC3E}">
        <p14:creationId xmlns:p14="http://schemas.microsoft.com/office/powerpoint/2010/main" val="15368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2070" y="1295400"/>
            <a:ext cx="8229600" cy="2100072"/>
          </a:xfrm>
        </p:spPr>
        <p:txBody>
          <a:bodyPr>
            <a:normAutofit fontScale="92500" lnSpcReduction="20000"/>
          </a:bodyPr>
          <a:lstStyle/>
          <a:p>
            <a:r>
              <a:rPr lang="en-US" dirty="0">
                <a:latin typeface="+mj-lt"/>
              </a:rPr>
              <a:t>A cultural movement that spanned from the 14</a:t>
            </a:r>
            <a:r>
              <a:rPr lang="en-US" baseline="30000" dirty="0">
                <a:latin typeface="+mj-lt"/>
              </a:rPr>
              <a:t>th</a:t>
            </a:r>
            <a:r>
              <a:rPr lang="en-US" dirty="0">
                <a:latin typeface="+mj-lt"/>
              </a:rPr>
              <a:t>-17</a:t>
            </a:r>
            <a:r>
              <a:rPr lang="en-US" baseline="30000" dirty="0">
                <a:latin typeface="+mj-lt"/>
              </a:rPr>
              <a:t>th</a:t>
            </a:r>
            <a:r>
              <a:rPr lang="en-US" dirty="0">
                <a:latin typeface="+mj-lt"/>
              </a:rPr>
              <a:t> Century that ended Medieval Times and brought renewal and growth to Europe.  </a:t>
            </a:r>
          </a:p>
          <a:p>
            <a:endParaRPr lang="en-US" dirty="0">
              <a:latin typeface="+mj-lt"/>
            </a:endParaRPr>
          </a:p>
          <a:p>
            <a:r>
              <a:rPr lang="en-US" dirty="0">
                <a:latin typeface="+mj-lt"/>
              </a:rPr>
              <a:t>Began in Italy and then spread outward to the rest of Europe</a:t>
            </a:r>
          </a:p>
        </p:txBody>
      </p:sp>
      <p:sp>
        <p:nvSpPr>
          <p:cNvPr id="3" name="Title 2"/>
          <p:cNvSpPr>
            <a:spLocks noGrp="1"/>
          </p:cNvSpPr>
          <p:nvPr>
            <p:ph type="title"/>
          </p:nvPr>
        </p:nvSpPr>
        <p:spPr>
          <a:xfrm>
            <a:off x="1988527" y="152400"/>
            <a:ext cx="8229600" cy="1143000"/>
          </a:xfrm>
        </p:spPr>
        <p:txBody>
          <a:bodyPr/>
          <a:lstStyle/>
          <a:p>
            <a:r>
              <a:rPr lang="en-US" dirty="0"/>
              <a:t>Renaissance</a:t>
            </a:r>
          </a:p>
        </p:txBody>
      </p:sp>
      <p:sp>
        <p:nvSpPr>
          <p:cNvPr id="5" name="TextBox 4"/>
          <p:cNvSpPr txBox="1"/>
          <p:nvPr/>
        </p:nvSpPr>
        <p:spPr>
          <a:xfrm>
            <a:off x="4564842" y="5805677"/>
            <a:ext cx="1579278" cy="369332"/>
          </a:xfrm>
          <a:prstGeom prst="rect">
            <a:avLst/>
          </a:prstGeom>
          <a:noFill/>
        </p:spPr>
        <p:txBody>
          <a:bodyPr wrap="none" rtlCol="0">
            <a:spAutoFit/>
          </a:bodyPr>
          <a:lstStyle/>
          <a:p>
            <a:r>
              <a:rPr lang="en-US" dirty="0"/>
              <a:t>Architecture</a:t>
            </a:r>
          </a:p>
        </p:txBody>
      </p:sp>
      <p:sp>
        <p:nvSpPr>
          <p:cNvPr id="6" name="TextBox 5"/>
          <p:cNvSpPr txBox="1"/>
          <p:nvPr/>
        </p:nvSpPr>
        <p:spPr>
          <a:xfrm>
            <a:off x="4564842" y="5225925"/>
            <a:ext cx="1265090" cy="369332"/>
          </a:xfrm>
          <a:prstGeom prst="rect">
            <a:avLst/>
          </a:prstGeom>
          <a:noFill/>
        </p:spPr>
        <p:txBody>
          <a:bodyPr wrap="none" rtlCol="0">
            <a:spAutoFit/>
          </a:bodyPr>
          <a:lstStyle/>
          <a:p>
            <a:r>
              <a:rPr lang="en-US" dirty="0"/>
              <a:t>Literature</a:t>
            </a:r>
          </a:p>
        </p:txBody>
      </p:sp>
      <p:sp>
        <p:nvSpPr>
          <p:cNvPr id="7" name="TextBox 6"/>
          <p:cNvSpPr txBox="1"/>
          <p:nvPr/>
        </p:nvSpPr>
        <p:spPr>
          <a:xfrm>
            <a:off x="4564842" y="3982216"/>
            <a:ext cx="1398140" cy="369332"/>
          </a:xfrm>
          <a:prstGeom prst="rect">
            <a:avLst/>
          </a:prstGeom>
          <a:noFill/>
        </p:spPr>
        <p:txBody>
          <a:bodyPr wrap="none" rtlCol="0">
            <a:spAutoFit/>
          </a:bodyPr>
          <a:lstStyle/>
          <a:p>
            <a:r>
              <a:rPr lang="en-US" dirty="0"/>
              <a:t>Philosophy</a:t>
            </a:r>
          </a:p>
        </p:txBody>
      </p:sp>
      <p:sp>
        <p:nvSpPr>
          <p:cNvPr id="8" name="TextBox 7"/>
          <p:cNvSpPr txBox="1"/>
          <p:nvPr/>
        </p:nvSpPr>
        <p:spPr>
          <a:xfrm>
            <a:off x="5034766" y="3221466"/>
            <a:ext cx="1851789" cy="523220"/>
          </a:xfrm>
          <a:prstGeom prst="rect">
            <a:avLst/>
          </a:prstGeom>
          <a:noFill/>
        </p:spPr>
        <p:txBody>
          <a:bodyPr wrap="none" rtlCol="0">
            <a:spAutoFit/>
          </a:bodyPr>
          <a:lstStyle/>
          <a:p>
            <a:r>
              <a:rPr lang="en-US" sz="2800" b="1" u="sng" dirty="0">
                <a:latin typeface="+mj-lt"/>
              </a:rPr>
              <a:t>AFFECTED</a:t>
            </a:r>
          </a:p>
        </p:txBody>
      </p:sp>
      <p:sp>
        <p:nvSpPr>
          <p:cNvPr id="10" name="TextBox 9"/>
          <p:cNvSpPr txBox="1"/>
          <p:nvPr/>
        </p:nvSpPr>
        <p:spPr>
          <a:xfrm>
            <a:off x="2007006" y="3628134"/>
            <a:ext cx="1524000" cy="369332"/>
          </a:xfrm>
          <a:prstGeom prst="rect">
            <a:avLst/>
          </a:prstGeom>
          <a:noFill/>
        </p:spPr>
        <p:txBody>
          <a:bodyPr wrap="square" rtlCol="0">
            <a:spAutoFit/>
          </a:bodyPr>
          <a:lstStyle/>
          <a:p>
            <a:r>
              <a:rPr lang="en-US" dirty="0"/>
              <a:t>Art</a:t>
            </a:r>
          </a:p>
        </p:txBody>
      </p:sp>
      <p:sp>
        <p:nvSpPr>
          <p:cNvPr id="11" name="Rectangle 10"/>
          <p:cNvSpPr/>
          <p:nvPr/>
        </p:nvSpPr>
        <p:spPr>
          <a:xfrm>
            <a:off x="8532813" y="3744686"/>
            <a:ext cx="829073" cy="369332"/>
          </a:xfrm>
          <a:prstGeom prst="rect">
            <a:avLst/>
          </a:prstGeom>
        </p:spPr>
        <p:txBody>
          <a:bodyPr wrap="none">
            <a:spAutoFit/>
          </a:bodyPr>
          <a:lstStyle/>
          <a:p>
            <a:r>
              <a:rPr lang="en-US" dirty="0"/>
              <a:t>Music</a:t>
            </a:r>
          </a:p>
        </p:txBody>
      </p:sp>
      <p:sp>
        <p:nvSpPr>
          <p:cNvPr id="12" name="Rectangle 11"/>
          <p:cNvSpPr/>
          <p:nvPr/>
        </p:nvSpPr>
        <p:spPr>
          <a:xfrm>
            <a:off x="4564843" y="4610865"/>
            <a:ext cx="928459" cy="369332"/>
          </a:xfrm>
          <a:prstGeom prst="rect">
            <a:avLst/>
          </a:prstGeom>
        </p:spPr>
        <p:txBody>
          <a:bodyPr wrap="none">
            <a:spAutoFit/>
          </a:bodyPr>
          <a:lstStyle/>
          <a:p>
            <a:r>
              <a:rPr lang="en-US" dirty="0"/>
              <a:t>Politics</a:t>
            </a:r>
          </a:p>
        </p:txBody>
      </p:sp>
      <p:sp>
        <p:nvSpPr>
          <p:cNvPr id="13" name="Rectangle 12"/>
          <p:cNvSpPr/>
          <p:nvPr/>
        </p:nvSpPr>
        <p:spPr>
          <a:xfrm>
            <a:off x="6345653" y="3828880"/>
            <a:ext cx="1087157" cy="369332"/>
          </a:xfrm>
          <a:prstGeom prst="rect">
            <a:avLst/>
          </a:prstGeom>
        </p:spPr>
        <p:txBody>
          <a:bodyPr wrap="none">
            <a:spAutoFit/>
          </a:bodyPr>
          <a:lstStyle/>
          <a:p>
            <a:r>
              <a:rPr lang="en-US" dirty="0"/>
              <a:t>Science</a:t>
            </a:r>
          </a:p>
        </p:txBody>
      </p:sp>
      <p:sp>
        <p:nvSpPr>
          <p:cNvPr id="14" name="Rectangle 13"/>
          <p:cNvSpPr/>
          <p:nvPr/>
        </p:nvSpPr>
        <p:spPr>
          <a:xfrm>
            <a:off x="3163293" y="3680034"/>
            <a:ext cx="1088760" cy="369332"/>
          </a:xfrm>
          <a:prstGeom prst="rect">
            <a:avLst/>
          </a:prstGeom>
        </p:spPr>
        <p:txBody>
          <a:bodyPr wrap="none">
            <a:spAutoFit/>
          </a:bodyPr>
          <a:lstStyle/>
          <a:p>
            <a:r>
              <a:rPr lang="en-US" dirty="0"/>
              <a:t>Religion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3" y="4049367"/>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81" y="4198213"/>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413" y="4017578"/>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scientific revolution was the emergence of modern science during the early modern period, when developments in mathematics, physics, astronomy, biology (including human anatomy) and chemistry transformed views of society and nature.</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Scientific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10000"/>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3809999"/>
            <a:ext cx="3733800" cy="2197292"/>
          </a:xfrm>
          <a:prstGeom prst="rect">
            <a:avLst/>
          </a:prstGeom>
        </p:spPr>
      </p:pic>
    </p:spTree>
    <p:extLst>
      <p:ext uri="{BB962C8B-B14F-4D97-AF65-F5344CB8AC3E}">
        <p14:creationId xmlns:p14="http://schemas.microsoft.com/office/powerpoint/2010/main" val="20027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When people are forced to labor against one’s will</a:t>
            </a:r>
          </a:p>
          <a:p>
            <a:endParaRPr lang="en-US" dirty="0">
              <a:latin typeface="Perpetua" panose="02020502060401020303" pitchFamily="18" charset="0"/>
            </a:endParaRPr>
          </a:p>
          <a:p>
            <a:r>
              <a:rPr lang="en-US" dirty="0">
                <a:latin typeface="Perpetua" panose="02020502060401020303" pitchFamily="18" charset="0"/>
              </a:rPr>
              <a:t>Types: Slavery, Bride buying, Child Labor, Indentured Servitude, Human trafficking, Impressment, Peonage, Penal Labor</a:t>
            </a:r>
          </a:p>
        </p:txBody>
      </p:sp>
      <p:sp>
        <p:nvSpPr>
          <p:cNvPr id="3" name="Title 2"/>
          <p:cNvSpPr>
            <a:spLocks noGrp="1"/>
          </p:cNvSpPr>
          <p:nvPr>
            <p:ph type="title"/>
          </p:nvPr>
        </p:nvSpPr>
        <p:spPr/>
        <p:txBody>
          <a:bodyPr/>
          <a:lstStyle/>
          <a:p>
            <a:r>
              <a:rPr lang="en-US" dirty="0">
                <a:latin typeface="Perpetua" panose="02020502060401020303" pitchFamily="18" charset="0"/>
              </a:rPr>
              <a:t>Coerced Labor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Vast Global economic exchange that started with Columbus when he returned to Spain in 1493, bringing plants and animals that he found in the Americas.</a:t>
            </a:r>
          </a:p>
          <a:p>
            <a:pPr marL="109728" indent="0">
              <a:buNone/>
            </a:pPr>
            <a:endParaRPr lang="en-US" dirty="0">
              <a:latin typeface="+mj-lt"/>
            </a:endParaRPr>
          </a:p>
          <a:p>
            <a:r>
              <a:rPr lang="en-US" dirty="0">
                <a:latin typeface="+mj-lt"/>
              </a:rPr>
              <a:t>It caused a global population explosion and commercial revolution:</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Columbian Exchange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4114800"/>
            <a:ext cx="5181600" cy="2514600"/>
          </a:xfrm>
          <a:prstGeom prst="rect">
            <a:avLst/>
          </a:prstGeom>
        </p:spPr>
      </p:pic>
    </p:spTree>
    <p:extLst>
      <p:ext uri="{BB962C8B-B14F-4D97-AF65-F5344CB8AC3E}">
        <p14:creationId xmlns:p14="http://schemas.microsoft.com/office/powerpoint/2010/main" val="2106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dirty="0" smtClean="0">
                <a:latin typeface="+mj-lt"/>
              </a:rPr>
              <a:t>This </a:t>
            </a:r>
            <a:r>
              <a:rPr lang="en-US" dirty="0">
                <a:latin typeface="+mj-lt"/>
              </a:rPr>
              <a:t>occurred when Europeans arrived in the Americas. Up to 95% of indigenous people died due to European’s guns, germs (smallpox), and greed. </a:t>
            </a:r>
          </a:p>
          <a:p>
            <a:pPr marL="109728" indent="0" algn="ctr">
              <a:buNone/>
            </a:pPr>
            <a:endParaRPr lang="en-US" dirty="0">
              <a:latin typeface="+mj-lt"/>
            </a:endParaRPr>
          </a:p>
        </p:txBody>
      </p:sp>
      <p:sp>
        <p:nvSpPr>
          <p:cNvPr id="3" name="Title 2"/>
          <p:cNvSpPr>
            <a:spLocks noGrp="1"/>
          </p:cNvSpPr>
          <p:nvPr>
            <p:ph type="title"/>
          </p:nvPr>
        </p:nvSpPr>
        <p:spPr/>
        <p:txBody>
          <a:bodyPr/>
          <a:lstStyle/>
          <a:p>
            <a:r>
              <a:rPr lang="en-US" dirty="0"/>
              <a:t>Great Dying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3206262"/>
            <a:ext cx="3429000" cy="2579077"/>
          </a:xfrm>
          <a:prstGeom prst="rect">
            <a:avLst/>
          </a:prstGeom>
        </p:spPr>
      </p:pic>
    </p:spTree>
    <p:extLst>
      <p:ext uri="{BB962C8B-B14F-4D97-AF65-F5344CB8AC3E}">
        <p14:creationId xmlns:p14="http://schemas.microsoft.com/office/powerpoint/2010/main" val="20444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Mutual dependence at a global level. In other words, one country depends on another country for something and that country may depend on another country, which eventually creates global interdependence</a:t>
            </a:r>
            <a:r>
              <a:rPr lang="en-US" dirty="0">
                <a:latin typeface="Perpetua" panose="02020502060401020303" pitchFamily="18" charset="0"/>
              </a:rPr>
              <a:t>.</a:t>
            </a:r>
          </a:p>
          <a:p>
            <a:endParaRPr lang="en-US" dirty="0">
              <a:latin typeface="Perpetua" panose="02020502060401020303" pitchFamily="18" charset="0"/>
            </a:endParaRPr>
          </a:p>
          <a:p>
            <a:endParaRPr lang="en-US"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a:t>Global Interdependence</a:t>
            </a:r>
          </a:p>
        </p:txBody>
      </p:sp>
      <p:pic>
        <p:nvPicPr>
          <p:cNvPr id="6" name="Picture 5"/>
          <p:cNvPicPr>
            <a:picLocks noChangeAspect="1"/>
          </p:cNvPicPr>
          <p:nvPr/>
        </p:nvPicPr>
        <p:blipFill>
          <a:blip r:embed="rId2"/>
          <a:stretch>
            <a:fillRect/>
          </a:stretch>
        </p:blipFill>
        <p:spPr>
          <a:xfrm>
            <a:off x="5180014" y="3276602"/>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308686"/>
            <a:ext cx="3962400" cy="2590800"/>
          </a:xfrm>
          <a:prstGeom prst="rect">
            <a:avLst/>
          </a:prstGeom>
        </p:spPr>
      </p:pic>
    </p:spTree>
    <p:extLst>
      <p:ext uri="{BB962C8B-B14F-4D97-AF65-F5344CB8AC3E}">
        <p14:creationId xmlns:p14="http://schemas.microsoft.com/office/powerpoint/2010/main" val="20351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Economic policy aimed at strengthening a national economy by exporting more goods than importing. </a:t>
            </a:r>
          </a:p>
          <a:p>
            <a:r>
              <a:rPr lang="en-US" dirty="0">
                <a:latin typeface="+mj-lt"/>
              </a:rPr>
              <a:t>Often colonial powers forced their colonies to provide raw materials for these economies and then buy the finished products.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Mercantilism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581400"/>
            <a:ext cx="4343400" cy="2133600"/>
          </a:xfrm>
          <a:prstGeom prst="rect">
            <a:avLst/>
          </a:prstGeom>
        </p:spPr>
      </p:pic>
    </p:spTree>
    <p:extLst>
      <p:ext uri="{BB962C8B-B14F-4D97-AF65-F5344CB8AC3E}">
        <p14:creationId xmlns:p14="http://schemas.microsoft.com/office/powerpoint/2010/main" val="17527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2012" y="1676400"/>
            <a:ext cx="8229600" cy="4297364"/>
          </a:xfrm>
        </p:spPr>
        <p:txBody>
          <a:bodyPr>
            <a:normAutofit/>
          </a:bodyPr>
          <a:lstStyle/>
          <a:p>
            <a:r>
              <a:rPr lang="en-US" dirty="0">
                <a:latin typeface="+mj-lt"/>
              </a:rPr>
              <a:t>These are the Empires that embraced the usage of firearms and subsequently gained power through the military might their weapons afforded them. These six are the European Empires, Safavid, Mughal, Russian, Ming China, and the Ottomans. </a:t>
            </a:r>
          </a:p>
          <a:p>
            <a:pPr marL="45720" indent="0">
              <a:buNone/>
            </a:pPr>
            <a:endParaRPr lang="en-US" dirty="0">
              <a:latin typeface="+mj-lt"/>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“gunpowder” Empires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657600"/>
            <a:ext cx="4876800" cy="2159726"/>
          </a:xfrm>
          <a:prstGeom prst="rect">
            <a:avLst/>
          </a:prstGeom>
        </p:spPr>
      </p:pic>
    </p:spTree>
    <p:extLst>
      <p:ext uri="{BB962C8B-B14F-4D97-AF65-F5344CB8AC3E}">
        <p14:creationId xmlns:p14="http://schemas.microsoft.com/office/powerpoint/2010/main" val="3410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political theory holding that </a:t>
            </a:r>
            <a:r>
              <a:rPr lang="en-US" u="sng" dirty="0">
                <a:latin typeface="+mj-lt"/>
              </a:rPr>
              <a:t>all</a:t>
            </a:r>
            <a:r>
              <a:rPr lang="en-US" dirty="0">
                <a:latin typeface="+mj-lt"/>
              </a:rPr>
              <a:t> power should be vested in </a:t>
            </a:r>
            <a:r>
              <a:rPr lang="en-US" u="sng" dirty="0">
                <a:latin typeface="+mj-lt"/>
              </a:rPr>
              <a:t>one</a:t>
            </a:r>
            <a:r>
              <a:rPr lang="en-US" dirty="0">
                <a:latin typeface="+mj-lt"/>
              </a:rPr>
              <a:t> ruler or other authority. Kings and Queens believed they had </a:t>
            </a:r>
            <a:r>
              <a:rPr lang="en-US" u="sng" dirty="0">
                <a:latin typeface="+mj-lt"/>
              </a:rPr>
              <a:t>complete</a:t>
            </a:r>
            <a:r>
              <a:rPr lang="en-US" dirty="0">
                <a:latin typeface="+mj-lt"/>
              </a:rPr>
              <a:t> control over government and the lives of their people</a:t>
            </a:r>
          </a:p>
          <a:p>
            <a:pPr marL="109728" indent="0">
              <a:buNone/>
            </a:pPr>
            <a:endParaRPr lang="en-US" dirty="0">
              <a:latin typeface="+mj-lt"/>
            </a:endParaRPr>
          </a:p>
          <a:p>
            <a:r>
              <a:rPr lang="en-US" dirty="0">
                <a:latin typeface="+mj-lt"/>
              </a:rPr>
              <a:t>The most widespread political system in use in Europe and parts of 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a:t>Absolutism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4472214"/>
            <a:ext cx="4495800" cy="1892491"/>
          </a:xfrm>
          <a:prstGeom prst="rect">
            <a:avLst/>
          </a:prstGeom>
        </p:spPr>
      </p:pic>
    </p:spTree>
    <p:extLst>
      <p:ext uri="{BB962C8B-B14F-4D97-AF65-F5344CB8AC3E}">
        <p14:creationId xmlns:p14="http://schemas.microsoft.com/office/powerpoint/2010/main" val="38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The philosophical justification that monarchial rule comes from God’s will. Allows leaders to essentially do what they want. </a:t>
            </a:r>
          </a:p>
        </p:txBody>
      </p:sp>
      <p:sp>
        <p:nvSpPr>
          <p:cNvPr id="3" name="Title 2"/>
          <p:cNvSpPr>
            <a:spLocks noGrp="1"/>
          </p:cNvSpPr>
          <p:nvPr>
            <p:ph type="title"/>
          </p:nvPr>
        </p:nvSpPr>
        <p:spPr>
          <a:xfrm>
            <a:off x="2055812" y="228600"/>
            <a:ext cx="8229600" cy="1143000"/>
          </a:xfrm>
        </p:spPr>
        <p:txBody>
          <a:bodyPr>
            <a:normAutofit/>
          </a:bodyPr>
          <a:lstStyle/>
          <a:p>
            <a:r>
              <a:rPr lang="en-US" dirty="0"/>
              <a:t>Divine Rights of Kings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A European intellectual movement of the late 17th and 18th centuries emphasizing </a:t>
            </a:r>
            <a:r>
              <a:rPr lang="en-US" b="1" u="sng" dirty="0">
                <a:latin typeface="Perpetua" panose="02020502060401020303" pitchFamily="18" charset="0"/>
              </a:rPr>
              <a:t>reason</a:t>
            </a:r>
            <a:r>
              <a:rPr lang="en-US" dirty="0">
                <a:latin typeface="Perpetua" panose="02020502060401020303" pitchFamily="18" charset="0"/>
              </a:rPr>
              <a:t> and </a:t>
            </a:r>
            <a:r>
              <a:rPr lang="en-US" b="1" u="sng" dirty="0">
                <a:latin typeface="Perpetua" panose="02020502060401020303" pitchFamily="18" charset="0"/>
              </a:rPr>
              <a:t>individualism</a:t>
            </a:r>
            <a:r>
              <a:rPr lang="en-US" dirty="0">
                <a:latin typeface="Perpetua" panose="02020502060401020303" pitchFamily="18" charset="0"/>
              </a:rPr>
              <a:t> rather than tradition.</a:t>
            </a:r>
          </a:p>
          <a:p>
            <a:r>
              <a:rPr lang="en-US" dirty="0">
                <a:latin typeface="Perpetua" panose="02020502060401020303" pitchFamily="18" charset="0"/>
              </a:rPr>
              <a:t>It was fueled by free-thinkers and philosophers and still has tremendous influence on modern education and government.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The European Enlightenment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3" y="3581400"/>
            <a:ext cx="7315199" cy="2438400"/>
          </a:xfrm>
          <a:prstGeom prst="rect">
            <a:avLst/>
          </a:prstGeom>
        </p:spPr>
      </p:pic>
    </p:spTree>
    <p:extLst>
      <p:ext uri="{BB962C8B-B14F-4D97-AF65-F5344CB8AC3E}">
        <p14:creationId xmlns:p14="http://schemas.microsoft.com/office/powerpoint/2010/main" val="16158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Began with Portugal in the 15</a:t>
            </a:r>
            <a:r>
              <a:rPr lang="en-US" baseline="30000" dirty="0" smtClean="0"/>
              <a:t>th</a:t>
            </a:r>
            <a:r>
              <a:rPr lang="en-US" dirty="0" smtClean="0"/>
              <a:t> Century and resulted in European nations navigating the earth to seek economic gains. </a:t>
            </a:r>
          </a:p>
          <a:p>
            <a:r>
              <a:rPr lang="en-US" dirty="0" smtClean="0"/>
              <a:t>This initiated significant global changes. </a:t>
            </a:r>
          </a:p>
          <a:p>
            <a:endParaRPr lang="en-US" dirty="0"/>
          </a:p>
        </p:txBody>
      </p:sp>
      <p:sp>
        <p:nvSpPr>
          <p:cNvPr id="3" name="Title 2"/>
          <p:cNvSpPr>
            <a:spLocks noGrp="1"/>
          </p:cNvSpPr>
          <p:nvPr>
            <p:ph type="title"/>
          </p:nvPr>
        </p:nvSpPr>
        <p:spPr/>
        <p:txBody>
          <a:bodyPr/>
          <a:lstStyle/>
          <a:p>
            <a:r>
              <a:rPr lang="en-US" dirty="0" smtClean="0"/>
              <a:t>Age of discovery and exploration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2743200"/>
            <a:ext cx="4520354" cy="2895600"/>
          </a:xfrm>
          <a:prstGeom prst="rect">
            <a:avLst/>
          </a:prstGeom>
        </p:spPr>
      </p:pic>
    </p:spTree>
    <p:extLst>
      <p:ext uri="{BB962C8B-B14F-4D97-AF65-F5344CB8AC3E}">
        <p14:creationId xmlns:p14="http://schemas.microsoft.com/office/powerpoint/2010/main" val="28942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European Miracle”, a term coined by Eric Jones refers to the sudden rise of Europe during the late Middle Ages. </a:t>
            </a:r>
          </a:p>
          <a:p>
            <a:pPr marL="109728" indent="0">
              <a:buNone/>
            </a:pPr>
            <a:r>
              <a:rPr lang="en-US" dirty="0">
                <a:latin typeface="+mj-lt"/>
              </a:rPr>
              <a:t> </a:t>
            </a:r>
          </a:p>
          <a:p>
            <a:r>
              <a:rPr lang="en-US" b="1" dirty="0">
                <a:latin typeface="+mj-lt"/>
              </a:rPr>
              <a:t>REFORMATION + RENAISSANCE + SCIENTIFIC REVOLUTION + ENGLIGHTENMENT + AGE OF DISCOVERY= EUROPEAN MIRACLE. </a:t>
            </a:r>
            <a:endParaRPr lang="en-US" i="1" dirty="0">
              <a:latin typeface="+mj-lt"/>
            </a:endParaRPr>
          </a:p>
          <a:p>
            <a:r>
              <a:rPr lang="en-US" b="1" i="1" dirty="0">
                <a:latin typeface="+mj-lt"/>
              </a:rPr>
              <a:t>Europe went from poor, ignorant, and </a:t>
            </a:r>
          </a:p>
          <a:p>
            <a:pPr marL="109728" indent="0">
              <a:buNone/>
            </a:pPr>
            <a:r>
              <a:rPr lang="en-US" b="1" i="1" dirty="0">
                <a:latin typeface="+mj-lt"/>
              </a:rPr>
              <a:t>backwater to having world hegemony in a </a:t>
            </a:r>
          </a:p>
          <a:p>
            <a:pPr marL="109728" indent="0">
              <a:buNone/>
            </a:pPr>
            <a:r>
              <a:rPr lang="en-US" b="1" i="1" dirty="0">
                <a:latin typeface="+mj-lt"/>
              </a:rPr>
              <a:t>short time. </a:t>
            </a:r>
          </a:p>
          <a:p>
            <a:endParaRPr lang="en-US" dirty="0"/>
          </a:p>
        </p:txBody>
      </p:sp>
      <p:sp>
        <p:nvSpPr>
          <p:cNvPr id="3" name="Title 2"/>
          <p:cNvSpPr>
            <a:spLocks noGrp="1"/>
          </p:cNvSpPr>
          <p:nvPr>
            <p:ph type="title"/>
          </p:nvPr>
        </p:nvSpPr>
        <p:spPr/>
        <p:txBody>
          <a:bodyPr/>
          <a:lstStyle/>
          <a:p>
            <a:r>
              <a:rPr lang="en-US" dirty="0"/>
              <a:t>European Miracle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41148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sovereign state whose citizens or subjects are relatively homogeneous in factors such as language or common descent.</a:t>
            </a:r>
          </a:p>
          <a:p>
            <a:r>
              <a:rPr lang="en-US" dirty="0">
                <a:latin typeface="+mj-lt"/>
              </a:rPr>
              <a:t>In other words, the modern idea of being a citizen of a country….not a kingdom, dynasty, empire, fiefdom, etc. that we’ve seen in the ancient world.</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Nation-state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42672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4267201"/>
            <a:ext cx="3276600" cy="2337180"/>
          </a:xfrm>
          <a:prstGeom prst="rect">
            <a:avLst/>
          </a:prstGeom>
        </p:spPr>
      </p:pic>
    </p:spTree>
    <p:extLst>
      <p:ext uri="{BB962C8B-B14F-4D97-AF65-F5344CB8AC3E}">
        <p14:creationId xmlns:p14="http://schemas.microsoft.com/office/powerpoint/2010/main" val="40927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8212" y="1905001"/>
            <a:ext cx="8229600" cy="4525963"/>
          </a:xfrm>
        </p:spPr>
        <p:txBody>
          <a:bodyPr>
            <a:normAutofit/>
          </a:bodyPr>
          <a:lstStyle/>
          <a:p>
            <a:r>
              <a:rPr lang="en-US" dirty="0">
                <a:latin typeface="+mj-lt"/>
              </a:rPr>
              <a:t>A 16th-century movement for the reform of abuses in the Roman Catholic Church ending in the establishment of the Reformed and Protestant Churches</a:t>
            </a:r>
          </a:p>
          <a:p>
            <a:r>
              <a:rPr lang="en-US" dirty="0">
                <a:latin typeface="+mj-lt"/>
              </a:rPr>
              <a:t>Resulted in significant increases in literacy in Europe due to Luther’s promoting reading the bible in the vernacular, not Latin. </a:t>
            </a:r>
          </a:p>
          <a:p>
            <a:pPr marL="109728" indent="0">
              <a:buNone/>
            </a:pPr>
            <a:endParaRPr lang="en-US" dirty="0">
              <a:latin typeface="+mj-lt"/>
            </a:endParaRPr>
          </a:p>
        </p:txBody>
      </p:sp>
      <p:sp>
        <p:nvSpPr>
          <p:cNvPr id="3" name="Title 2"/>
          <p:cNvSpPr>
            <a:spLocks noGrp="1"/>
          </p:cNvSpPr>
          <p:nvPr>
            <p:ph type="title"/>
          </p:nvPr>
        </p:nvSpPr>
        <p:spPr>
          <a:xfrm>
            <a:off x="1979612" y="381000"/>
            <a:ext cx="8229600" cy="1143000"/>
          </a:xfrm>
        </p:spPr>
        <p:txBody>
          <a:bodyPr>
            <a:normAutofit/>
          </a:bodyPr>
          <a:lstStyle/>
          <a:p>
            <a:r>
              <a:rPr lang="en-US" dirty="0"/>
              <a:t>Protestant Reformation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212" y="4267200"/>
            <a:ext cx="4191000" cy="2362200"/>
          </a:xfrm>
          <a:prstGeom prst="rect">
            <a:avLst/>
          </a:prstGeom>
        </p:spPr>
      </p:pic>
    </p:spTree>
    <p:extLst>
      <p:ext uri="{BB962C8B-B14F-4D97-AF65-F5344CB8AC3E}">
        <p14:creationId xmlns:p14="http://schemas.microsoft.com/office/powerpoint/2010/main" val="5070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solidFill>
                  <a:srgbClr val="222222"/>
                </a:solidFill>
                <a:latin typeface="arial" panose="020B0604020202020204" pitchFamily="34" charset="0"/>
              </a:rPr>
              <a:t>The period of Catholic resurgence beginning with the Council of Trent (1545–1563) and ending at the close of the Thirty Years' War (1648), and was initiated in response to the Protestant Reformation.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4114798" cy="2622466"/>
          </a:xfrm>
        </p:spPr>
      </p:pic>
      <p:sp>
        <p:nvSpPr>
          <p:cNvPr id="3" name="Title 2"/>
          <p:cNvSpPr>
            <a:spLocks noGrp="1"/>
          </p:cNvSpPr>
          <p:nvPr>
            <p:ph type="title"/>
          </p:nvPr>
        </p:nvSpPr>
        <p:spPr/>
        <p:txBody>
          <a:bodyPr/>
          <a:lstStyle/>
          <a:p>
            <a:r>
              <a:rPr lang="en-US" dirty="0"/>
              <a:t>Counter-reformation </a:t>
            </a:r>
          </a:p>
        </p:txBody>
      </p:sp>
    </p:spTree>
    <p:extLst>
      <p:ext uri="{BB962C8B-B14F-4D97-AF65-F5344CB8AC3E}">
        <p14:creationId xmlns:p14="http://schemas.microsoft.com/office/powerpoint/2010/main" val="375721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0</TotalTime>
  <Words>669</Words>
  <Application>Microsoft Office PowerPoint</Application>
  <PresentationFormat>Custom</PresentationFormat>
  <Paragraphs>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vt:lpstr>
      <vt:lpstr>Century Gothic</vt:lpstr>
      <vt:lpstr>Perpetua</vt:lpstr>
      <vt:lpstr>World country report presentation</vt:lpstr>
      <vt:lpstr>Unit iii terms: Era 5- The Emergence of the First Global Age, 15th-18th Centuries </vt:lpstr>
      <vt:lpstr>Absolutism </vt:lpstr>
      <vt:lpstr>Divine Rights of Kings</vt:lpstr>
      <vt:lpstr>The European Enlightenment</vt:lpstr>
      <vt:lpstr>Age of discovery and exploration</vt:lpstr>
      <vt:lpstr>European Miracle</vt:lpstr>
      <vt:lpstr>Nation-state</vt:lpstr>
      <vt:lpstr>Protestant Reformation</vt:lpstr>
      <vt:lpstr>Counter-reformation </vt:lpstr>
      <vt:lpstr>Renaissance</vt:lpstr>
      <vt:lpstr>Scientific Revolution </vt:lpstr>
      <vt:lpstr>Coerced Labor</vt:lpstr>
      <vt:lpstr>Columbian Exchange</vt:lpstr>
      <vt:lpstr>Great Dying</vt:lpstr>
      <vt:lpstr>Global Interdependence</vt:lpstr>
      <vt:lpstr>Mercantilism </vt:lpstr>
      <vt:lpstr>“gunpowder” Empires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2015-11-23T14:07:25Z</dcterms:created>
  <dcterms:modified xsi:type="dcterms:W3CDTF">2018-02-13T13:45:39Z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