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2" r:id="rId5"/>
    <p:sldId id="263" r:id="rId6"/>
    <p:sldId id="265" r:id="rId7"/>
    <p:sldId id="276" r:id="rId8"/>
    <p:sldId id="260" r:id="rId9"/>
    <p:sldId id="264"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52" autoAdjust="0"/>
  </p:normalViewPr>
  <p:slideViewPr>
    <p:cSldViewPr>
      <p:cViewPr varScale="1">
        <p:scale>
          <a:sx n="69" d="100"/>
          <a:sy n="69"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E18B-B85E-449A-82AC-2A68795D346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4BBEE2-6D31-41DE-870E-971B5F0F5E9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1BB614C-CC0F-414C-8334-DE20486FBB77}"/>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a:extLst>
              <a:ext uri="{FF2B5EF4-FFF2-40B4-BE49-F238E27FC236}">
                <a16:creationId xmlns:a16="http://schemas.microsoft.com/office/drawing/2014/main" id="{D20837C9-2C46-443C-9335-65CF127ED4D3}"/>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a:extLst>
              <a:ext uri="{FF2B5EF4-FFF2-40B4-BE49-F238E27FC236}">
                <a16:creationId xmlns:a16="http://schemas.microsoft.com/office/drawing/2014/main" id="{52A9EAF4-582A-47D3-884F-3AA292B0638C}"/>
              </a:ext>
            </a:extLst>
          </p:cNvPr>
          <p:cNvSpPr>
            <a:spLocks noGrp="1" noChangeArrowheads="1"/>
          </p:cNvSpPr>
          <p:nvPr>
            <p:ph type="sldNum" sz="quarter" idx="12"/>
          </p:nvPr>
        </p:nvSpPr>
        <p:spPr>
          <a:ln/>
        </p:spPr>
        <p:txBody>
          <a:bodyPr/>
          <a:lstStyle>
            <a:lvl1pPr>
              <a:defRPr/>
            </a:lvl1pPr>
          </a:lstStyle>
          <a:p>
            <a:pPr>
              <a:defRPr/>
            </a:pPr>
            <a:fld id="{54910CE9-D430-4468-BE13-091767B28556}" type="slidenum">
              <a:rPr lang="es-ES" altLang="en-US"/>
              <a:pPr>
                <a:defRPr/>
              </a:pPr>
              <a:t>‹#›</a:t>
            </a:fld>
            <a:endParaRPr lang="es-ES" altLang="en-US" dirty="0"/>
          </a:p>
        </p:txBody>
      </p:sp>
    </p:spTree>
    <p:extLst>
      <p:ext uri="{BB962C8B-B14F-4D97-AF65-F5344CB8AC3E}">
        <p14:creationId xmlns:p14="http://schemas.microsoft.com/office/powerpoint/2010/main" val="221548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80F7-F01B-4678-91A8-8BDD3A862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51ACD8-F076-4407-AFCD-0B0FB13DFE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6E8EA2-0AB6-4C88-84EB-1A880B779C60}"/>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a:extLst>
              <a:ext uri="{FF2B5EF4-FFF2-40B4-BE49-F238E27FC236}">
                <a16:creationId xmlns:a16="http://schemas.microsoft.com/office/drawing/2014/main" id="{E771653E-70CC-4E2A-8109-DFFF79F88AF7}"/>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a:extLst>
              <a:ext uri="{FF2B5EF4-FFF2-40B4-BE49-F238E27FC236}">
                <a16:creationId xmlns:a16="http://schemas.microsoft.com/office/drawing/2014/main" id="{C0132034-0141-4FF5-8D54-458EAC53FC69}"/>
              </a:ext>
            </a:extLst>
          </p:cNvPr>
          <p:cNvSpPr>
            <a:spLocks noGrp="1" noChangeArrowheads="1"/>
          </p:cNvSpPr>
          <p:nvPr>
            <p:ph type="sldNum" sz="quarter" idx="12"/>
          </p:nvPr>
        </p:nvSpPr>
        <p:spPr>
          <a:ln/>
        </p:spPr>
        <p:txBody>
          <a:bodyPr/>
          <a:lstStyle>
            <a:lvl1pPr>
              <a:defRPr/>
            </a:lvl1pPr>
          </a:lstStyle>
          <a:p>
            <a:pPr>
              <a:defRPr/>
            </a:pPr>
            <a:fld id="{76AB3896-00CE-48C6-BB86-742FA8DAF25D}" type="slidenum">
              <a:rPr lang="es-ES" altLang="en-US"/>
              <a:pPr>
                <a:defRPr/>
              </a:pPr>
              <a:t>‹#›</a:t>
            </a:fld>
            <a:endParaRPr lang="es-ES" altLang="en-US" dirty="0"/>
          </a:p>
        </p:txBody>
      </p:sp>
    </p:spTree>
    <p:extLst>
      <p:ext uri="{BB962C8B-B14F-4D97-AF65-F5344CB8AC3E}">
        <p14:creationId xmlns:p14="http://schemas.microsoft.com/office/powerpoint/2010/main" val="17886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1FD29-31CA-456A-AEB5-7325D6B914CA}"/>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9ADBC8-3C10-40F0-B695-682D59B2D83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1F6DBA-FE55-4AC0-9FDD-58F071718AAB}"/>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a:extLst>
              <a:ext uri="{FF2B5EF4-FFF2-40B4-BE49-F238E27FC236}">
                <a16:creationId xmlns:a16="http://schemas.microsoft.com/office/drawing/2014/main" id="{F2DED4DE-C472-4547-AF30-9F699F6B1F8F}"/>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a:extLst>
              <a:ext uri="{FF2B5EF4-FFF2-40B4-BE49-F238E27FC236}">
                <a16:creationId xmlns:a16="http://schemas.microsoft.com/office/drawing/2014/main" id="{B191FA9D-D90A-4F7A-841F-C2411997DE12}"/>
              </a:ext>
            </a:extLst>
          </p:cNvPr>
          <p:cNvSpPr>
            <a:spLocks noGrp="1" noChangeArrowheads="1"/>
          </p:cNvSpPr>
          <p:nvPr>
            <p:ph type="sldNum" sz="quarter" idx="12"/>
          </p:nvPr>
        </p:nvSpPr>
        <p:spPr>
          <a:ln/>
        </p:spPr>
        <p:txBody>
          <a:bodyPr/>
          <a:lstStyle>
            <a:lvl1pPr>
              <a:defRPr/>
            </a:lvl1pPr>
          </a:lstStyle>
          <a:p>
            <a:pPr>
              <a:defRPr/>
            </a:pPr>
            <a:fld id="{6EE03268-779F-4CDF-8548-4587B42F7F31}" type="slidenum">
              <a:rPr lang="es-ES" altLang="en-US"/>
              <a:pPr>
                <a:defRPr/>
              </a:pPr>
              <a:t>‹#›</a:t>
            </a:fld>
            <a:endParaRPr lang="es-ES" altLang="en-US" dirty="0"/>
          </a:p>
        </p:txBody>
      </p:sp>
    </p:spTree>
    <p:extLst>
      <p:ext uri="{BB962C8B-B14F-4D97-AF65-F5344CB8AC3E}">
        <p14:creationId xmlns:p14="http://schemas.microsoft.com/office/powerpoint/2010/main" val="177392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BA8B-D2B2-4C0A-8850-E988C8688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A238A-F6DB-4552-9D78-A98B43282F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82D294-9FC1-4348-A85A-5157526ED8D9}"/>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a:extLst>
              <a:ext uri="{FF2B5EF4-FFF2-40B4-BE49-F238E27FC236}">
                <a16:creationId xmlns:a16="http://schemas.microsoft.com/office/drawing/2014/main" id="{7D85B62D-A035-4FA7-8E80-BBC867EF715B}"/>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a:extLst>
              <a:ext uri="{FF2B5EF4-FFF2-40B4-BE49-F238E27FC236}">
                <a16:creationId xmlns:a16="http://schemas.microsoft.com/office/drawing/2014/main" id="{7024481A-BAC4-4693-B6A9-E2F351A90350}"/>
              </a:ext>
            </a:extLst>
          </p:cNvPr>
          <p:cNvSpPr>
            <a:spLocks noGrp="1" noChangeArrowheads="1"/>
          </p:cNvSpPr>
          <p:nvPr>
            <p:ph type="sldNum" sz="quarter" idx="12"/>
          </p:nvPr>
        </p:nvSpPr>
        <p:spPr>
          <a:ln/>
        </p:spPr>
        <p:txBody>
          <a:bodyPr/>
          <a:lstStyle>
            <a:lvl1pPr>
              <a:defRPr/>
            </a:lvl1pPr>
          </a:lstStyle>
          <a:p>
            <a:pPr>
              <a:defRPr/>
            </a:pPr>
            <a:fld id="{DEFB093C-5202-432A-A110-943EEB120FDA}" type="slidenum">
              <a:rPr lang="es-ES" altLang="en-US"/>
              <a:pPr>
                <a:defRPr/>
              </a:pPr>
              <a:t>‹#›</a:t>
            </a:fld>
            <a:endParaRPr lang="es-ES" altLang="en-US" dirty="0"/>
          </a:p>
        </p:txBody>
      </p:sp>
    </p:spTree>
    <p:extLst>
      <p:ext uri="{BB962C8B-B14F-4D97-AF65-F5344CB8AC3E}">
        <p14:creationId xmlns:p14="http://schemas.microsoft.com/office/powerpoint/2010/main" val="222911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F1F1-82AC-4A76-892E-5208E6C4C2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FD829C-B0A6-48FF-A72E-FF55C98350B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A776486D-7DB3-4C63-8F45-6F984729D5D2}"/>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5" name="Rectangle 5">
            <a:extLst>
              <a:ext uri="{FF2B5EF4-FFF2-40B4-BE49-F238E27FC236}">
                <a16:creationId xmlns:a16="http://schemas.microsoft.com/office/drawing/2014/main" id="{F7C8EA74-9D98-4D33-AA22-D374390C2DF6}"/>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6" name="Rectangle 6">
            <a:extLst>
              <a:ext uri="{FF2B5EF4-FFF2-40B4-BE49-F238E27FC236}">
                <a16:creationId xmlns:a16="http://schemas.microsoft.com/office/drawing/2014/main" id="{0739FBB7-5C47-4C90-97E5-79FC93D63BF4}"/>
              </a:ext>
            </a:extLst>
          </p:cNvPr>
          <p:cNvSpPr>
            <a:spLocks noGrp="1" noChangeArrowheads="1"/>
          </p:cNvSpPr>
          <p:nvPr>
            <p:ph type="sldNum" sz="quarter" idx="12"/>
          </p:nvPr>
        </p:nvSpPr>
        <p:spPr>
          <a:ln/>
        </p:spPr>
        <p:txBody>
          <a:bodyPr/>
          <a:lstStyle>
            <a:lvl1pPr>
              <a:defRPr/>
            </a:lvl1pPr>
          </a:lstStyle>
          <a:p>
            <a:pPr>
              <a:defRPr/>
            </a:pPr>
            <a:fld id="{57717EEC-4BC0-4EB2-985E-3279C25DD1DD}" type="slidenum">
              <a:rPr lang="es-ES" altLang="en-US"/>
              <a:pPr>
                <a:defRPr/>
              </a:pPr>
              <a:t>‹#›</a:t>
            </a:fld>
            <a:endParaRPr lang="es-ES" altLang="en-US" dirty="0"/>
          </a:p>
        </p:txBody>
      </p:sp>
    </p:spTree>
    <p:extLst>
      <p:ext uri="{BB962C8B-B14F-4D97-AF65-F5344CB8AC3E}">
        <p14:creationId xmlns:p14="http://schemas.microsoft.com/office/powerpoint/2010/main" val="269941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10AA-A727-4280-920D-439C5C4AF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16FD1-33FA-447D-B53A-2D633422FDF7}"/>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D0E3F3-0F44-41F1-B386-182220453FD8}"/>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2E55E3-FECF-4DA1-8FC1-07042F70D49E}"/>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6" name="Rectangle 5">
            <a:extLst>
              <a:ext uri="{FF2B5EF4-FFF2-40B4-BE49-F238E27FC236}">
                <a16:creationId xmlns:a16="http://schemas.microsoft.com/office/drawing/2014/main" id="{5F2B4778-8833-4A2F-9EF4-F3422C57EEC6}"/>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7" name="Rectangle 6">
            <a:extLst>
              <a:ext uri="{FF2B5EF4-FFF2-40B4-BE49-F238E27FC236}">
                <a16:creationId xmlns:a16="http://schemas.microsoft.com/office/drawing/2014/main" id="{6841EA7F-D4FA-4CA7-8DB0-326899C4300B}"/>
              </a:ext>
            </a:extLst>
          </p:cNvPr>
          <p:cNvSpPr>
            <a:spLocks noGrp="1" noChangeArrowheads="1"/>
          </p:cNvSpPr>
          <p:nvPr>
            <p:ph type="sldNum" sz="quarter" idx="12"/>
          </p:nvPr>
        </p:nvSpPr>
        <p:spPr>
          <a:ln/>
        </p:spPr>
        <p:txBody>
          <a:bodyPr/>
          <a:lstStyle>
            <a:lvl1pPr>
              <a:defRPr/>
            </a:lvl1pPr>
          </a:lstStyle>
          <a:p>
            <a:pPr>
              <a:defRPr/>
            </a:pPr>
            <a:fld id="{722AA62E-3BA6-48B3-A18B-AC006369ECDE}" type="slidenum">
              <a:rPr lang="es-ES" altLang="en-US"/>
              <a:pPr>
                <a:defRPr/>
              </a:pPr>
              <a:t>‹#›</a:t>
            </a:fld>
            <a:endParaRPr lang="es-ES" altLang="en-US" dirty="0"/>
          </a:p>
        </p:txBody>
      </p:sp>
    </p:spTree>
    <p:extLst>
      <p:ext uri="{BB962C8B-B14F-4D97-AF65-F5344CB8AC3E}">
        <p14:creationId xmlns:p14="http://schemas.microsoft.com/office/powerpoint/2010/main" val="218573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7AE8-6C97-41DE-812B-2239C14208F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FBA63-6411-4E84-95F7-473406B20DA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BCE6B4-200E-4E07-A4D9-2C07157AFF1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3272CB-04DA-4C19-BBB0-FD0018869DE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45C6D8-A5E4-460D-AAEF-4817F7090B1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CD15CA7-5142-4F1F-955D-1DDFEAE6B7AA}"/>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8" name="Rectangle 5">
            <a:extLst>
              <a:ext uri="{FF2B5EF4-FFF2-40B4-BE49-F238E27FC236}">
                <a16:creationId xmlns:a16="http://schemas.microsoft.com/office/drawing/2014/main" id="{DF5B45CE-7FAB-40CC-81C9-29C09593039B}"/>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9" name="Rectangle 6">
            <a:extLst>
              <a:ext uri="{FF2B5EF4-FFF2-40B4-BE49-F238E27FC236}">
                <a16:creationId xmlns:a16="http://schemas.microsoft.com/office/drawing/2014/main" id="{79778E50-BB26-4D15-B31A-8DDF0169FF84}"/>
              </a:ext>
            </a:extLst>
          </p:cNvPr>
          <p:cNvSpPr>
            <a:spLocks noGrp="1" noChangeArrowheads="1"/>
          </p:cNvSpPr>
          <p:nvPr>
            <p:ph type="sldNum" sz="quarter" idx="12"/>
          </p:nvPr>
        </p:nvSpPr>
        <p:spPr>
          <a:ln/>
        </p:spPr>
        <p:txBody>
          <a:bodyPr/>
          <a:lstStyle>
            <a:lvl1pPr>
              <a:defRPr/>
            </a:lvl1pPr>
          </a:lstStyle>
          <a:p>
            <a:pPr>
              <a:defRPr/>
            </a:pPr>
            <a:fld id="{1DB173C5-4ECD-4B60-A543-486DCCA78BD6}" type="slidenum">
              <a:rPr lang="es-ES" altLang="en-US"/>
              <a:pPr>
                <a:defRPr/>
              </a:pPr>
              <a:t>‹#›</a:t>
            </a:fld>
            <a:endParaRPr lang="es-ES" altLang="en-US" dirty="0"/>
          </a:p>
        </p:txBody>
      </p:sp>
    </p:spTree>
    <p:extLst>
      <p:ext uri="{BB962C8B-B14F-4D97-AF65-F5344CB8AC3E}">
        <p14:creationId xmlns:p14="http://schemas.microsoft.com/office/powerpoint/2010/main" val="305141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63BA-2B42-4F5F-80F8-839F1281807D}"/>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A2464F-41AA-4418-B24C-2B20A13482C9}"/>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4" name="Rectangle 5">
            <a:extLst>
              <a:ext uri="{FF2B5EF4-FFF2-40B4-BE49-F238E27FC236}">
                <a16:creationId xmlns:a16="http://schemas.microsoft.com/office/drawing/2014/main" id="{E4A9B93F-1F41-4636-ABFC-C14F68F9AB73}"/>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5" name="Rectangle 6">
            <a:extLst>
              <a:ext uri="{FF2B5EF4-FFF2-40B4-BE49-F238E27FC236}">
                <a16:creationId xmlns:a16="http://schemas.microsoft.com/office/drawing/2014/main" id="{64C5BC6A-8451-4EF0-B9BB-FD542AC6C837}"/>
              </a:ext>
            </a:extLst>
          </p:cNvPr>
          <p:cNvSpPr>
            <a:spLocks noGrp="1" noChangeArrowheads="1"/>
          </p:cNvSpPr>
          <p:nvPr>
            <p:ph type="sldNum" sz="quarter" idx="12"/>
          </p:nvPr>
        </p:nvSpPr>
        <p:spPr>
          <a:ln/>
        </p:spPr>
        <p:txBody>
          <a:bodyPr/>
          <a:lstStyle>
            <a:lvl1pPr>
              <a:defRPr/>
            </a:lvl1pPr>
          </a:lstStyle>
          <a:p>
            <a:pPr>
              <a:defRPr/>
            </a:pPr>
            <a:fld id="{843C91AD-769C-49D0-83F2-EF530C991964}" type="slidenum">
              <a:rPr lang="es-ES" altLang="en-US"/>
              <a:pPr>
                <a:defRPr/>
              </a:pPr>
              <a:t>‹#›</a:t>
            </a:fld>
            <a:endParaRPr lang="es-ES" altLang="en-US" dirty="0"/>
          </a:p>
        </p:txBody>
      </p:sp>
    </p:spTree>
    <p:extLst>
      <p:ext uri="{BB962C8B-B14F-4D97-AF65-F5344CB8AC3E}">
        <p14:creationId xmlns:p14="http://schemas.microsoft.com/office/powerpoint/2010/main" val="56725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FBF2053-E69A-4378-A705-8A39A85B3C0A}"/>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3" name="Rectangle 5">
            <a:extLst>
              <a:ext uri="{FF2B5EF4-FFF2-40B4-BE49-F238E27FC236}">
                <a16:creationId xmlns:a16="http://schemas.microsoft.com/office/drawing/2014/main" id="{2792582A-154A-4F23-96C9-E5C546E7A59E}"/>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4" name="Rectangle 6">
            <a:extLst>
              <a:ext uri="{FF2B5EF4-FFF2-40B4-BE49-F238E27FC236}">
                <a16:creationId xmlns:a16="http://schemas.microsoft.com/office/drawing/2014/main" id="{B88FADD5-63E7-48D5-93DE-D03FA3DEFDBF}"/>
              </a:ext>
            </a:extLst>
          </p:cNvPr>
          <p:cNvSpPr>
            <a:spLocks noGrp="1" noChangeArrowheads="1"/>
          </p:cNvSpPr>
          <p:nvPr>
            <p:ph type="sldNum" sz="quarter" idx="12"/>
          </p:nvPr>
        </p:nvSpPr>
        <p:spPr>
          <a:ln/>
        </p:spPr>
        <p:txBody>
          <a:bodyPr/>
          <a:lstStyle>
            <a:lvl1pPr>
              <a:defRPr/>
            </a:lvl1pPr>
          </a:lstStyle>
          <a:p>
            <a:pPr>
              <a:defRPr/>
            </a:pPr>
            <a:fld id="{51527E49-73B8-4A06-A2F3-85E5EE2D2941}" type="slidenum">
              <a:rPr lang="es-ES" altLang="en-US"/>
              <a:pPr>
                <a:defRPr/>
              </a:pPr>
              <a:t>‹#›</a:t>
            </a:fld>
            <a:endParaRPr lang="es-ES" altLang="en-US" dirty="0"/>
          </a:p>
        </p:txBody>
      </p:sp>
    </p:spTree>
    <p:extLst>
      <p:ext uri="{BB962C8B-B14F-4D97-AF65-F5344CB8AC3E}">
        <p14:creationId xmlns:p14="http://schemas.microsoft.com/office/powerpoint/2010/main" val="213369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5E90-7930-4F3E-8A7E-4FD9BBF45C4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807542-252C-4379-B7F5-38582234C2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196497-7F94-44EF-B281-042B7EBF88B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0387962-A43E-4A4D-8375-16B8FEA81222}"/>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6" name="Rectangle 5">
            <a:extLst>
              <a:ext uri="{FF2B5EF4-FFF2-40B4-BE49-F238E27FC236}">
                <a16:creationId xmlns:a16="http://schemas.microsoft.com/office/drawing/2014/main" id="{96B9851B-6227-43BD-BBA7-44F67581F59D}"/>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7" name="Rectangle 6">
            <a:extLst>
              <a:ext uri="{FF2B5EF4-FFF2-40B4-BE49-F238E27FC236}">
                <a16:creationId xmlns:a16="http://schemas.microsoft.com/office/drawing/2014/main" id="{BA927708-9079-43BF-B0A3-2B9FD63112E3}"/>
              </a:ext>
            </a:extLst>
          </p:cNvPr>
          <p:cNvSpPr>
            <a:spLocks noGrp="1" noChangeArrowheads="1"/>
          </p:cNvSpPr>
          <p:nvPr>
            <p:ph type="sldNum" sz="quarter" idx="12"/>
          </p:nvPr>
        </p:nvSpPr>
        <p:spPr>
          <a:ln/>
        </p:spPr>
        <p:txBody>
          <a:bodyPr/>
          <a:lstStyle>
            <a:lvl1pPr>
              <a:defRPr/>
            </a:lvl1pPr>
          </a:lstStyle>
          <a:p>
            <a:pPr>
              <a:defRPr/>
            </a:pPr>
            <a:fld id="{09ECBE3A-BE81-4A83-B705-A03C145F6F46}" type="slidenum">
              <a:rPr lang="es-ES" altLang="en-US"/>
              <a:pPr>
                <a:defRPr/>
              </a:pPr>
              <a:t>‹#›</a:t>
            </a:fld>
            <a:endParaRPr lang="es-ES" altLang="en-US" dirty="0"/>
          </a:p>
        </p:txBody>
      </p:sp>
    </p:spTree>
    <p:extLst>
      <p:ext uri="{BB962C8B-B14F-4D97-AF65-F5344CB8AC3E}">
        <p14:creationId xmlns:p14="http://schemas.microsoft.com/office/powerpoint/2010/main" val="393428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9B07-F123-4DCD-8B83-5FBB2BE6BA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F5CA63-F1A0-489F-8B51-07E9119564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269213A8-A4F4-4ADC-8F82-60D04DEB1BF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02C0757-B7ED-4AF9-9811-58CA7B2F4AFE}"/>
              </a:ext>
            </a:extLst>
          </p:cNvPr>
          <p:cNvSpPr>
            <a:spLocks noGrp="1" noChangeArrowheads="1"/>
          </p:cNvSpPr>
          <p:nvPr>
            <p:ph type="dt" sz="half" idx="10"/>
          </p:nvPr>
        </p:nvSpPr>
        <p:spPr>
          <a:ln/>
        </p:spPr>
        <p:txBody>
          <a:bodyPr/>
          <a:lstStyle>
            <a:lvl1pPr>
              <a:defRPr/>
            </a:lvl1pPr>
          </a:lstStyle>
          <a:p>
            <a:pPr>
              <a:defRPr/>
            </a:pPr>
            <a:endParaRPr lang="es-ES" altLang="en-US" dirty="0"/>
          </a:p>
        </p:txBody>
      </p:sp>
      <p:sp>
        <p:nvSpPr>
          <p:cNvPr id="6" name="Rectangle 5">
            <a:extLst>
              <a:ext uri="{FF2B5EF4-FFF2-40B4-BE49-F238E27FC236}">
                <a16:creationId xmlns:a16="http://schemas.microsoft.com/office/drawing/2014/main" id="{D9C1B412-8E08-4A32-A89A-D7BE9F5AC73B}"/>
              </a:ext>
            </a:extLst>
          </p:cNvPr>
          <p:cNvSpPr>
            <a:spLocks noGrp="1" noChangeArrowheads="1"/>
          </p:cNvSpPr>
          <p:nvPr>
            <p:ph type="ftr" sz="quarter" idx="11"/>
          </p:nvPr>
        </p:nvSpPr>
        <p:spPr>
          <a:ln/>
        </p:spPr>
        <p:txBody>
          <a:bodyPr/>
          <a:lstStyle>
            <a:lvl1pPr>
              <a:defRPr/>
            </a:lvl1pPr>
          </a:lstStyle>
          <a:p>
            <a:pPr>
              <a:defRPr/>
            </a:pPr>
            <a:endParaRPr lang="es-ES" altLang="en-US" dirty="0"/>
          </a:p>
        </p:txBody>
      </p:sp>
      <p:sp>
        <p:nvSpPr>
          <p:cNvPr id="7" name="Rectangle 6">
            <a:extLst>
              <a:ext uri="{FF2B5EF4-FFF2-40B4-BE49-F238E27FC236}">
                <a16:creationId xmlns:a16="http://schemas.microsoft.com/office/drawing/2014/main" id="{7DE2288C-313F-4378-B706-730844D6D8E0}"/>
              </a:ext>
            </a:extLst>
          </p:cNvPr>
          <p:cNvSpPr>
            <a:spLocks noGrp="1" noChangeArrowheads="1"/>
          </p:cNvSpPr>
          <p:nvPr>
            <p:ph type="sldNum" sz="quarter" idx="12"/>
          </p:nvPr>
        </p:nvSpPr>
        <p:spPr>
          <a:ln/>
        </p:spPr>
        <p:txBody>
          <a:bodyPr/>
          <a:lstStyle>
            <a:lvl1pPr>
              <a:defRPr/>
            </a:lvl1pPr>
          </a:lstStyle>
          <a:p>
            <a:pPr>
              <a:defRPr/>
            </a:pPr>
            <a:fld id="{7A8CC0FE-D05F-4EEC-B63F-D009D2FA9BF6}" type="slidenum">
              <a:rPr lang="es-ES" altLang="en-US"/>
              <a:pPr>
                <a:defRPr/>
              </a:pPr>
              <a:t>‹#›</a:t>
            </a:fld>
            <a:endParaRPr lang="es-ES" altLang="en-US" dirty="0"/>
          </a:p>
        </p:txBody>
      </p:sp>
    </p:spTree>
    <p:extLst>
      <p:ext uri="{BB962C8B-B14F-4D97-AF65-F5344CB8AC3E}">
        <p14:creationId xmlns:p14="http://schemas.microsoft.com/office/powerpoint/2010/main" val="272071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2B4996-1D23-4D8E-90B3-FDDBB96DE11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E1C428A0-6F1A-434B-885A-FBB5B5B44B6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17F29BAE-A2E1-47EB-8BFC-DD44AB56BB9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dirty="0"/>
          </a:p>
        </p:txBody>
      </p:sp>
      <p:sp>
        <p:nvSpPr>
          <p:cNvPr id="1029" name="Rectangle 5">
            <a:extLst>
              <a:ext uri="{FF2B5EF4-FFF2-40B4-BE49-F238E27FC236}">
                <a16:creationId xmlns:a16="http://schemas.microsoft.com/office/drawing/2014/main" id="{12F23661-3051-439B-B22F-5863B9C8929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dirty="0"/>
          </a:p>
        </p:txBody>
      </p:sp>
      <p:sp>
        <p:nvSpPr>
          <p:cNvPr id="1030" name="Rectangle 6">
            <a:extLst>
              <a:ext uri="{FF2B5EF4-FFF2-40B4-BE49-F238E27FC236}">
                <a16:creationId xmlns:a16="http://schemas.microsoft.com/office/drawing/2014/main" id="{D4C57AAA-2328-4D6C-850E-15D79261BE1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598AC0E-B448-413E-916D-5CA44012CA03}" type="slidenum">
              <a:rPr lang="es-ES" altLang="en-US"/>
              <a:pPr>
                <a:defRPr/>
              </a:pPr>
              <a:t>‹#›</a:t>
            </a:fld>
            <a:endParaRPr lang="es-E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2">
            <a:extLst>
              <a:ext uri="{FF2B5EF4-FFF2-40B4-BE49-F238E27FC236}">
                <a16:creationId xmlns:a16="http://schemas.microsoft.com/office/drawing/2014/main" id="{CB98CEA8-4D90-4244-9963-AA1EDB815842}"/>
              </a:ext>
            </a:extLst>
          </p:cNvPr>
          <p:cNvSpPr>
            <a:spLocks noGrp="1" noChangeArrowheads="1"/>
          </p:cNvSpPr>
          <p:nvPr>
            <p:ph type="ctrTitle"/>
          </p:nvPr>
        </p:nvSpPr>
        <p:spPr>
          <a:xfrm>
            <a:off x="755650" y="836613"/>
            <a:ext cx="7772400" cy="4320579"/>
          </a:xfrm>
        </p:spPr>
        <p:txBody>
          <a:bodyPr anchor="ctr"/>
          <a:lstStyle/>
          <a:p>
            <a:pPr eaLnBrk="1" hangingPunct="1"/>
            <a:r>
              <a:rPr lang="es-UY" altLang="en-US" sz="4400" dirty="0">
                <a:solidFill>
                  <a:schemeClr val="bg1"/>
                </a:solidFill>
              </a:rPr>
              <a:t>LESSON 41: </a:t>
            </a:r>
            <a:br>
              <a:rPr lang="es-UY" altLang="en-US" sz="4400" dirty="0">
                <a:solidFill>
                  <a:schemeClr val="bg1"/>
                </a:solidFill>
              </a:rPr>
            </a:br>
            <a:r>
              <a:rPr lang="es-UY" altLang="en-US" sz="4400" noProof="1">
                <a:solidFill>
                  <a:schemeClr val="bg1"/>
                </a:solidFill>
              </a:rPr>
              <a:t>Pascal’s</a:t>
            </a:r>
            <a:r>
              <a:rPr lang="es-UY" altLang="en-US" sz="4400" dirty="0">
                <a:solidFill>
                  <a:schemeClr val="bg1"/>
                </a:solidFill>
              </a:rPr>
              <a:t> Wager</a:t>
            </a:r>
            <a:endParaRPr lang="es-ES" altLang="en-US" sz="4400" dirty="0">
              <a:solidFill>
                <a:schemeClr val="bg1"/>
              </a:solidFill>
            </a:endParaRPr>
          </a:p>
        </p:txBody>
      </p:sp>
      <p:sp>
        <p:nvSpPr>
          <p:cNvPr id="2" name="TextBox 1">
            <a:extLst>
              <a:ext uri="{FF2B5EF4-FFF2-40B4-BE49-F238E27FC236}">
                <a16:creationId xmlns:a16="http://schemas.microsoft.com/office/drawing/2014/main" id="{382979D9-42A8-47EC-AFFC-C80FDF946258}"/>
              </a:ext>
            </a:extLst>
          </p:cNvPr>
          <p:cNvSpPr txBox="1"/>
          <p:nvPr/>
        </p:nvSpPr>
        <p:spPr>
          <a:xfrm>
            <a:off x="8388424" y="6488668"/>
            <a:ext cx="755576"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82B741-F0E2-46F3-A6D3-FD574BBBCCC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57" r="10076"/>
          <a:stretch/>
        </p:blipFill>
        <p:spPr>
          <a:xfrm>
            <a:off x="-1" y="10"/>
            <a:ext cx="9144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2" name="Title 1">
            <a:extLst>
              <a:ext uri="{FF2B5EF4-FFF2-40B4-BE49-F238E27FC236}">
                <a16:creationId xmlns:a16="http://schemas.microsoft.com/office/drawing/2014/main" id="{C47E46B2-6813-4B6B-861F-F36CE9D7147C}"/>
              </a:ext>
            </a:extLst>
          </p:cNvPr>
          <p:cNvSpPr>
            <a:spLocks noGrp="1"/>
          </p:cNvSpPr>
          <p:nvPr>
            <p:ph type="title"/>
          </p:nvPr>
        </p:nvSpPr>
        <p:spPr>
          <a:xfrm>
            <a:off x="568370" y="3149961"/>
            <a:ext cx="3153103" cy="1007066"/>
          </a:xfrm>
        </p:spPr>
        <p:txBody>
          <a:bodyPr vert="horz" lIns="91440" tIns="45720" rIns="91440" bIns="45720" rtlCol="0" anchor="ctr">
            <a:normAutofit/>
          </a:bodyPr>
          <a:lstStyle/>
          <a:p>
            <a:pPr eaLnBrk="1" hangingPunct="1">
              <a:lnSpc>
                <a:spcPct val="90000"/>
              </a:lnSpc>
            </a:pPr>
            <a:r>
              <a:rPr lang="en-US" sz="3200" kern="1200" dirty="0">
                <a:solidFill>
                  <a:schemeClr val="tx1"/>
                </a:solidFill>
                <a:latin typeface="+mj-lt"/>
                <a:ea typeface="+mj-ea"/>
                <a:cs typeface="+mj-cs"/>
              </a:rPr>
              <a:t>Philosophical Flaw #2</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00AA7A-5600-4F90-B7C3-BF8A5FEB393E}"/>
              </a:ext>
            </a:extLst>
          </p:cNvPr>
          <p:cNvSpPr>
            <a:spLocks noGrp="1"/>
          </p:cNvSpPr>
          <p:nvPr>
            <p:ph sz="half" idx="1"/>
          </p:nvPr>
        </p:nvSpPr>
        <p:spPr>
          <a:xfrm>
            <a:off x="430421" y="4277679"/>
            <a:ext cx="3444766" cy="1964879"/>
          </a:xfrm>
        </p:spPr>
        <p:txBody>
          <a:bodyPr vert="horz" lIns="91440" tIns="45720" rIns="91440" bIns="45720" rtlCol="0" anchor="ctr">
            <a:normAutofit/>
          </a:bodyPr>
          <a:lstStyle/>
          <a:p>
            <a:pPr marL="114300" indent="0" eaLnBrk="1" hangingPunct="1">
              <a:lnSpc>
                <a:spcPct val="90000"/>
              </a:lnSpc>
              <a:buNone/>
            </a:pPr>
            <a:r>
              <a:rPr lang="en-US" altLang="en-US" sz="4400" dirty="0"/>
              <a:t>Which God must we believe in?</a:t>
            </a:r>
          </a:p>
          <a:p>
            <a:pPr indent="-228600" eaLnBrk="1" hangingPunct="1">
              <a:lnSpc>
                <a:spcPct val="90000"/>
              </a:lnSpc>
              <a:buFont typeface="Arial" panose="020B0604020202020204" pitchFamily="34" charset="0"/>
              <a:buChar char="•"/>
            </a:pPr>
            <a:endParaRPr lang="en-US" sz="1575" dirty="0"/>
          </a:p>
        </p:txBody>
      </p:sp>
    </p:spTree>
    <p:extLst>
      <p:ext uri="{BB962C8B-B14F-4D97-AF65-F5344CB8AC3E}">
        <p14:creationId xmlns:p14="http://schemas.microsoft.com/office/powerpoint/2010/main" val="38808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19B6AC-EEF9-468D-B4DD-B9D04DC26FB5}"/>
              </a:ext>
            </a:extLst>
          </p:cNvPr>
          <p:cNvSpPr>
            <a:spLocks noGrp="1"/>
          </p:cNvSpPr>
          <p:nvPr>
            <p:ph type="title"/>
          </p:nvPr>
        </p:nvSpPr>
        <p:spPr>
          <a:xfrm>
            <a:off x="2627784" y="365125"/>
            <a:ext cx="6033615" cy="1325563"/>
          </a:xfrm>
        </p:spPr>
        <p:txBody>
          <a:bodyPr vert="horz" lIns="91440" tIns="45720" rIns="91440" bIns="45720" rtlCol="0" anchor="ctr">
            <a:normAutofit/>
          </a:bodyPr>
          <a:lstStyle/>
          <a:p>
            <a:pPr algn="l" eaLnBrk="1" hangingPunct="1">
              <a:lnSpc>
                <a:spcPct val="90000"/>
              </a:lnSpc>
            </a:pPr>
            <a:r>
              <a:rPr lang="en-US" kern="1200" dirty="0">
                <a:solidFill>
                  <a:schemeClr val="tx1"/>
                </a:solidFill>
                <a:latin typeface="+mj-lt"/>
                <a:ea typeface="+mj-ea"/>
                <a:cs typeface="+mj-cs"/>
              </a:rPr>
              <a:t>Philosophical Flaw #3</a:t>
            </a:r>
          </a:p>
        </p:txBody>
      </p:sp>
      <p:pic>
        <p:nvPicPr>
          <p:cNvPr id="6" name="Content Placeholder 5">
            <a:extLst>
              <a:ext uri="{FF2B5EF4-FFF2-40B4-BE49-F238E27FC236}">
                <a16:creationId xmlns:a16="http://schemas.microsoft.com/office/drawing/2014/main" id="{EA6418A4-DF87-42CF-8969-4254824E93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0045" y="2144026"/>
            <a:ext cx="2569467" cy="2569467"/>
          </a:xfrm>
          <a:prstGeom prst="rect">
            <a:avLst/>
          </a:prstGeom>
        </p:spPr>
      </p:pic>
      <p:sp>
        <p:nvSpPr>
          <p:cNvPr id="3" name="Content Placeholder 2">
            <a:extLst>
              <a:ext uri="{FF2B5EF4-FFF2-40B4-BE49-F238E27FC236}">
                <a16:creationId xmlns:a16="http://schemas.microsoft.com/office/drawing/2014/main" id="{FF7EE5FD-F973-4F44-8105-B73D31DA5FF3}"/>
              </a:ext>
            </a:extLst>
          </p:cNvPr>
          <p:cNvSpPr>
            <a:spLocks noGrp="1"/>
          </p:cNvSpPr>
          <p:nvPr>
            <p:ph sz="half" idx="1"/>
          </p:nvPr>
        </p:nvSpPr>
        <p:spPr>
          <a:xfrm>
            <a:off x="3290636" y="2022601"/>
            <a:ext cx="5370763" cy="4154361"/>
          </a:xfrm>
        </p:spPr>
        <p:txBody>
          <a:bodyPr vert="horz" lIns="91440" tIns="45720" rIns="91440" bIns="45720" rtlCol="0">
            <a:normAutofit/>
          </a:bodyPr>
          <a:lstStyle/>
          <a:p>
            <a:pPr marL="114300" indent="0" eaLnBrk="1" hangingPunct="1">
              <a:lnSpc>
                <a:spcPct val="90000"/>
              </a:lnSpc>
              <a:buNone/>
            </a:pPr>
            <a:r>
              <a:rPr lang="en-US" altLang="en-US" sz="7200" dirty="0"/>
              <a:t>Does any human belief matter?</a:t>
            </a:r>
          </a:p>
          <a:p>
            <a:pPr indent="-228600" eaLnBrk="1" hangingPunct="1">
              <a:lnSpc>
                <a:spcPct val="900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23585290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B4F4-7B04-427D-A600-C9EDB2849E64}"/>
              </a:ext>
            </a:extLst>
          </p:cNvPr>
          <p:cNvSpPr>
            <a:spLocks noGrp="1"/>
          </p:cNvSpPr>
          <p:nvPr>
            <p:ph type="title"/>
          </p:nvPr>
        </p:nvSpPr>
        <p:spPr>
          <a:xfrm>
            <a:off x="4582123" y="908344"/>
            <a:ext cx="3933226" cy="1538130"/>
          </a:xfrm>
        </p:spPr>
        <p:txBody>
          <a:bodyPr vert="horz" lIns="91440" tIns="45720" rIns="91440" bIns="45720" rtlCol="0" anchor="ctr">
            <a:normAutofit/>
          </a:bodyPr>
          <a:lstStyle/>
          <a:p>
            <a:pPr algn="l" eaLnBrk="1" hangingPunct="1">
              <a:lnSpc>
                <a:spcPct val="90000"/>
              </a:lnSpc>
            </a:pPr>
            <a:r>
              <a:rPr lang="en-US" kern="1200" dirty="0">
                <a:solidFill>
                  <a:schemeClr val="tx1"/>
                </a:solidFill>
                <a:latin typeface="+mj-lt"/>
                <a:ea typeface="+mj-ea"/>
                <a:cs typeface="+mj-cs"/>
              </a:rPr>
              <a:t>Philosophical Flaw #4</a:t>
            </a:r>
          </a:p>
        </p:txBody>
      </p:sp>
      <p:sp>
        <p:nvSpPr>
          <p:cNvPr id="1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 name="Content Placeholder 5" descr="A picture containing outdoor, tree, text&#10;&#10;Description automatically generated">
            <a:extLst>
              <a:ext uri="{FF2B5EF4-FFF2-40B4-BE49-F238E27FC236}">
                <a16:creationId xmlns:a16="http://schemas.microsoft.com/office/drawing/2014/main" id="{717C087D-A9E0-4F99-9DE4-300AD5FC4A7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1073"/>
          <a:stretch/>
        </p:blipFill>
        <p:spPr>
          <a:xfrm>
            <a:off x="1110129" y="1661849"/>
            <a:ext cx="2450957" cy="3135303"/>
          </a:xfrm>
          <a:prstGeom prst="rect">
            <a:avLst/>
          </a:prstGeom>
        </p:spPr>
      </p:pic>
      <p:sp>
        <p:nvSpPr>
          <p:cNvPr id="3" name="Content Placeholder 2">
            <a:extLst>
              <a:ext uri="{FF2B5EF4-FFF2-40B4-BE49-F238E27FC236}">
                <a16:creationId xmlns:a16="http://schemas.microsoft.com/office/drawing/2014/main" id="{F7AA4841-98D8-406A-9E0B-F1FD4C10E0ED}"/>
              </a:ext>
            </a:extLst>
          </p:cNvPr>
          <p:cNvSpPr>
            <a:spLocks noGrp="1"/>
          </p:cNvSpPr>
          <p:nvPr>
            <p:ph sz="half" idx="1"/>
          </p:nvPr>
        </p:nvSpPr>
        <p:spPr>
          <a:xfrm>
            <a:off x="4433368" y="2706865"/>
            <a:ext cx="4037739" cy="3470097"/>
          </a:xfrm>
        </p:spPr>
        <p:txBody>
          <a:bodyPr vert="horz" lIns="91440" tIns="45720" rIns="91440" bIns="45720" rtlCol="0">
            <a:normAutofit/>
          </a:bodyPr>
          <a:lstStyle/>
          <a:p>
            <a:pPr marL="0" indent="0" eaLnBrk="1" hangingPunct="1">
              <a:lnSpc>
                <a:spcPct val="90000"/>
              </a:lnSpc>
              <a:buNone/>
            </a:pPr>
            <a:r>
              <a:rPr lang="en-US" altLang="en-US" sz="6000" dirty="0"/>
              <a:t>Is Heaven better than Hell?</a:t>
            </a:r>
          </a:p>
          <a:p>
            <a:pPr indent="-228600" eaLnBrk="1" hangingPunct="1">
              <a:lnSpc>
                <a:spcPct val="90000"/>
              </a:lnSpc>
              <a:buFont typeface="Arial" panose="020B0604020202020204" pitchFamily="34" charset="0"/>
              <a:buChar char="•"/>
            </a:pPr>
            <a:endParaRPr lang="en-US" sz="2100" dirty="0"/>
          </a:p>
        </p:txBody>
      </p:sp>
    </p:spTree>
    <p:extLst>
      <p:ext uri="{BB962C8B-B14F-4D97-AF65-F5344CB8AC3E}">
        <p14:creationId xmlns:p14="http://schemas.microsoft.com/office/powerpoint/2010/main" val="66651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A7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F93BAE-C56E-43E2-8B10-7FFB434CCBA5}"/>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eaLnBrk="1" hangingPunct="1">
              <a:lnSpc>
                <a:spcPct val="90000"/>
              </a:lnSpc>
            </a:pPr>
            <a:r>
              <a:rPr lang="en-US" dirty="0">
                <a:solidFill>
                  <a:srgbClr val="FFFFFF"/>
                </a:solidFill>
              </a:rPr>
              <a:t>Philosophical Flaw #5</a:t>
            </a:r>
          </a:p>
        </p:txBody>
      </p:sp>
      <p:pic>
        <p:nvPicPr>
          <p:cNvPr id="6" name="Content Placeholder 5">
            <a:extLst>
              <a:ext uri="{FF2B5EF4-FFF2-40B4-BE49-F238E27FC236}">
                <a16:creationId xmlns:a16="http://schemas.microsoft.com/office/drawing/2014/main" id="{200658D1-C9A3-4AA3-8912-45896918485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921" t="-1" r="315" b="10326"/>
          <a:stretch/>
        </p:blipFill>
        <p:spPr>
          <a:xfrm>
            <a:off x="245660" y="321733"/>
            <a:ext cx="5293729" cy="4106283"/>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5B0012-5546-493B-B88E-4B0D2FDF0E60}"/>
              </a:ext>
            </a:extLst>
          </p:cNvPr>
          <p:cNvSpPr>
            <a:spLocks noGrp="1"/>
          </p:cNvSpPr>
          <p:nvPr>
            <p:ph sz="half" idx="1"/>
          </p:nvPr>
        </p:nvSpPr>
        <p:spPr>
          <a:xfrm>
            <a:off x="5686922" y="917725"/>
            <a:ext cx="3211417" cy="4852362"/>
          </a:xfrm>
        </p:spPr>
        <p:txBody>
          <a:bodyPr vert="horz" lIns="91440" tIns="45720" rIns="91440" bIns="45720" rtlCol="0" anchor="ctr">
            <a:normAutofit/>
          </a:bodyPr>
          <a:lstStyle/>
          <a:p>
            <a:pPr marL="0" indent="0" eaLnBrk="1" hangingPunct="1">
              <a:lnSpc>
                <a:spcPct val="90000"/>
              </a:lnSpc>
              <a:buNone/>
            </a:pPr>
            <a:r>
              <a:rPr lang="en-US" altLang="en-US" sz="4000" dirty="0">
                <a:solidFill>
                  <a:srgbClr val="FFFFFF"/>
                </a:solidFill>
              </a:rPr>
              <a:t>Can one make themselves believe?</a:t>
            </a:r>
          </a:p>
          <a:p>
            <a:pPr indent="-228600" eaLnBrk="1" hangingPunct="1">
              <a:lnSpc>
                <a:spcPct val="90000"/>
              </a:lnSpc>
              <a:buFont typeface="Arial" panose="020B0604020202020204" pitchFamily="34" charset="0"/>
              <a:buChar char="•"/>
            </a:pPr>
            <a:endParaRPr lang="en-US" sz="1700" dirty="0">
              <a:solidFill>
                <a:srgbClr val="FFFFFF"/>
              </a:solidFill>
            </a:endParaRPr>
          </a:p>
        </p:txBody>
      </p:sp>
    </p:spTree>
    <p:extLst>
      <p:ext uri="{BB962C8B-B14F-4D97-AF65-F5344CB8AC3E}">
        <p14:creationId xmlns:p14="http://schemas.microsoft.com/office/powerpoint/2010/main" val="226067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2434-1007-44CC-A2BB-41EB323A2340}"/>
              </a:ext>
            </a:extLst>
          </p:cNvPr>
          <p:cNvSpPr>
            <a:spLocks noGrp="1"/>
          </p:cNvSpPr>
          <p:nvPr>
            <p:ph type="title"/>
          </p:nvPr>
        </p:nvSpPr>
        <p:spPr>
          <a:xfrm>
            <a:off x="4582123" y="908344"/>
            <a:ext cx="3933226" cy="1538130"/>
          </a:xfrm>
        </p:spPr>
        <p:txBody>
          <a:bodyPr vert="horz" lIns="91440" tIns="45720" rIns="91440" bIns="45720" rtlCol="0" anchor="ctr">
            <a:normAutofit/>
          </a:bodyPr>
          <a:lstStyle/>
          <a:p>
            <a:pPr algn="l" eaLnBrk="1" hangingPunct="1">
              <a:lnSpc>
                <a:spcPct val="90000"/>
              </a:lnSpc>
            </a:pPr>
            <a:r>
              <a:rPr lang="en-US" kern="1200" dirty="0">
                <a:solidFill>
                  <a:schemeClr val="tx1"/>
                </a:solidFill>
                <a:latin typeface="+mj-lt"/>
                <a:ea typeface="+mj-ea"/>
                <a:cs typeface="+mj-cs"/>
              </a:rPr>
              <a:t>Philosophical Flaw #6</a:t>
            </a:r>
          </a:p>
        </p:txBody>
      </p:sp>
      <p:sp>
        <p:nvSpPr>
          <p:cNvPr id="1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 name="Content Placeholder 5" descr="A girl taking a selfie&#10;&#10;Description automatically generated">
            <a:extLst>
              <a:ext uri="{FF2B5EF4-FFF2-40B4-BE49-F238E27FC236}">
                <a16:creationId xmlns:a16="http://schemas.microsoft.com/office/drawing/2014/main" id="{1A7B7C73-2DBE-40EE-973C-5D77A532ED6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10129" y="2048930"/>
            <a:ext cx="2450957" cy="2751546"/>
          </a:xfrm>
          <a:prstGeom prst="rect">
            <a:avLst/>
          </a:prstGeom>
        </p:spPr>
      </p:pic>
      <p:sp>
        <p:nvSpPr>
          <p:cNvPr id="3" name="Content Placeholder 2">
            <a:extLst>
              <a:ext uri="{FF2B5EF4-FFF2-40B4-BE49-F238E27FC236}">
                <a16:creationId xmlns:a16="http://schemas.microsoft.com/office/drawing/2014/main" id="{18CDC279-AB26-496E-AEB2-ED582D8BB6CA}"/>
              </a:ext>
            </a:extLst>
          </p:cNvPr>
          <p:cNvSpPr>
            <a:spLocks noGrp="1"/>
          </p:cNvSpPr>
          <p:nvPr>
            <p:ph sz="half" idx="1"/>
          </p:nvPr>
        </p:nvSpPr>
        <p:spPr>
          <a:xfrm>
            <a:off x="4433368" y="2706865"/>
            <a:ext cx="4037739" cy="3470097"/>
          </a:xfrm>
        </p:spPr>
        <p:txBody>
          <a:bodyPr vert="horz" lIns="91440" tIns="45720" rIns="91440" bIns="45720" rtlCol="0">
            <a:normAutofit/>
          </a:bodyPr>
          <a:lstStyle/>
          <a:p>
            <a:pPr marL="0" indent="0" eaLnBrk="1" hangingPunct="1">
              <a:lnSpc>
                <a:spcPct val="90000"/>
              </a:lnSpc>
              <a:buNone/>
            </a:pPr>
            <a:r>
              <a:rPr lang="en-US" altLang="en-US" sz="5400" dirty="0"/>
              <a:t>Is a greedy decision valid?</a:t>
            </a:r>
          </a:p>
          <a:p>
            <a:pPr indent="-228600" eaLnBrk="1" hangingPunct="1">
              <a:lnSpc>
                <a:spcPct val="90000"/>
              </a:lnSpc>
              <a:buFont typeface="Arial" panose="020B0604020202020204" pitchFamily="34" charset="0"/>
              <a:buChar char="•"/>
            </a:pPr>
            <a:endParaRPr lang="en-US" sz="2100" dirty="0"/>
          </a:p>
        </p:txBody>
      </p:sp>
    </p:spTree>
    <p:extLst>
      <p:ext uri="{BB962C8B-B14F-4D97-AF65-F5344CB8AC3E}">
        <p14:creationId xmlns:p14="http://schemas.microsoft.com/office/powerpoint/2010/main" val="336589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a:extLst>
              <a:ext uri="{FF2B5EF4-FFF2-40B4-BE49-F238E27FC236}">
                <a16:creationId xmlns:a16="http://schemas.microsoft.com/office/drawing/2014/main" id="{E24716AF-B7F8-4603-8A80-560944E0D45A}"/>
              </a:ext>
            </a:extLst>
          </p:cNvPr>
          <p:cNvSpPr>
            <a:spLocks noGrp="1"/>
          </p:cNvSpPr>
          <p:nvPr>
            <p:ph type="title"/>
          </p:nvPr>
        </p:nvSpPr>
        <p:spPr>
          <a:xfrm>
            <a:off x="306801" y="4058125"/>
            <a:ext cx="3604497" cy="972836"/>
          </a:xfrm>
        </p:spPr>
        <p:txBody>
          <a:bodyPr vert="horz" lIns="91440" tIns="45720" rIns="91440" bIns="45720" rtlCol="0" anchor="t">
            <a:normAutofit fontScale="90000"/>
          </a:bodyPr>
          <a:lstStyle/>
          <a:p>
            <a:pPr algn="l" eaLnBrk="1" hangingPunct="1">
              <a:lnSpc>
                <a:spcPct val="90000"/>
              </a:lnSpc>
            </a:pPr>
            <a:r>
              <a:rPr lang="en-US" sz="3100" kern="1200" dirty="0">
                <a:solidFill>
                  <a:srgbClr val="000000"/>
                </a:solidFill>
                <a:latin typeface="+mj-lt"/>
                <a:ea typeface="+mj-ea"/>
                <a:cs typeface="+mj-cs"/>
              </a:rPr>
              <a:t/>
            </a:r>
            <a:br>
              <a:rPr lang="en-US" sz="3100" kern="1200" dirty="0">
                <a:solidFill>
                  <a:srgbClr val="000000"/>
                </a:solidFill>
                <a:latin typeface="+mj-lt"/>
                <a:ea typeface="+mj-ea"/>
                <a:cs typeface="+mj-cs"/>
              </a:rPr>
            </a:br>
            <a:r>
              <a:rPr lang="en-US" sz="3100" kern="1200" dirty="0">
                <a:solidFill>
                  <a:srgbClr val="000000"/>
                </a:solidFill>
                <a:latin typeface="+mj-lt"/>
                <a:ea typeface="+mj-ea"/>
                <a:cs typeface="+mj-cs"/>
              </a:rPr>
              <a:t/>
            </a:r>
            <a:br>
              <a:rPr lang="en-US" sz="3100" kern="1200" dirty="0">
                <a:solidFill>
                  <a:srgbClr val="000000"/>
                </a:solidFill>
                <a:latin typeface="+mj-lt"/>
                <a:ea typeface="+mj-ea"/>
                <a:cs typeface="+mj-cs"/>
              </a:rPr>
            </a:br>
            <a:r>
              <a:rPr lang="en-US" sz="3100" kern="1200" dirty="0">
                <a:solidFill>
                  <a:srgbClr val="000000"/>
                </a:solidFill>
                <a:latin typeface="+mj-lt"/>
                <a:ea typeface="+mj-ea"/>
                <a:cs typeface="+mj-cs"/>
              </a:rPr>
              <a:t/>
            </a:r>
            <a:br>
              <a:rPr lang="en-US" sz="3100" kern="1200" dirty="0">
                <a:solidFill>
                  <a:srgbClr val="000000"/>
                </a:solidFill>
                <a:latin typeface="+mj-lt"/>
                <a:ea typeface="+mj-ea"/>
                <a:cs typeface="+mj-cs"/>
              </a:rPr>
            </a:br>
            <a:r>
              <a:rPr lang="en-US" sz="3100" kern="1200" dirty="0">
                <a:solidFill>
                  <a:srgbClr val="000000"/>
                </a:solidFill>
                <a:latin typeface="+mj-lt"/>
                <a:ea typeface="+mj-ea"/>
                <a:cs typeface="+mj-cs"/>
              </a:rPr>
              <a:t>Philosophical Flaw #7</a:t>
            </a:r>
          </a:p>
        </p:txBody>
      </p:sp>
      <p:sp>
        <p:nvSpPr>
          <p:cNvPr id="3" name="Content Placeholder 2">
            <a:extLst>
              <a:ext uri="{FF2B5EF4-FFF2-40B4-BE49-F238E27FC236}">
                <a16:creationId xmlns:a16="http://schemas.microsoft.com/office/drawing/2014/main" id="{EFB5FED0-9EB4-4B93-AB4B-35050A179A40}"/>
              </a:ext>
            </a:extLst>
          </p:cNvPr>
          <p:cNvSpPr>
            <a:spLocks noGrp="1"/>
          </p:cNvSpPr>
          <p:nvPr>
            <p:ph sz="half" idx="1"/>
          </p:nvPr>
        </p:nvSpPr>
        <p:spPr>
          <a:xfrm>
            <a:off x="307030" y="836712"/>
            <a:ext cx="3604268" cy="3221411"/>
          </a:xfrm>
        </p:spPr>
        <p:txBody>
          <a:bodyPr vert="horz" lIns="91440" tIns="45720" rIns="91440" bIns="45720" rtlCol="0" anchor="b">
            <a:noAutofit/>
          </a:bodyPr>
          <a:lstStyle/>
          <a:p>
            <a:pPr marL="0" indent="0" eaLnBrk="1" hangingPunct="1">
              <a:lnSpc>
                <a:spcPct val="90000"/>
              </a:lnSpc>
              <a:spcBef>
                <a:spcPts val="1000"/>
              </a:spcBef>
              <a:buNone/>
            </a:pPr>
            <a:r>
              <a:rPr lang="en-US" altLang="en-US" sz="5400" kern="1200" dirty="0">
                <a:solidFill>
                  <a:srgbClr val="000000"/>
                </a:solidFill>
                <a:latin typeface="+mn-lt"/>
                <a:ea typeface="+mn-ea"/>
                <a:cs typeface="+mn-cs"/>
              </a:rPr>
              <a:t>Can we guess God's criteria for salvation?</a:t>
            </a:r>
            <a:endParaRPr lang="en-US" sz="5400" kern="1200" dirty="0">
              <a:solidFill>
                <a:srgbClr val="000000"/>
              </a:solidFill>
              <a:latin typeface="+mn-lt"/>
              <a:ea typeface="+mn-ea"/>
              <a:cs typeface="+mn-cs"/>
            </a:endParaRP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6" name="Content Placeholder 5">
            <a:extLst>
              <a:ext uri="{FF2B5EF4-FFF2-40B4-BE49-F238E27FC236}">
                <a16:creationId xmlns:a16="http://schemas.microsoft.com/office/drawing/2014/main" id="{3EE63E71-62C9-4AAB-B63F-84629EF6681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416"/>
          <a:stretch/>
        </p:blipFill>
        <p:spPr>
          <a:xfrm>
            <a:off x="5424681" y="3068960"/>
            <a:ext cx="3463967" cy="3103157"/>
          </a:xfrm>
          <a:prstGeom prst="rect">
            <a:avLst/>
          </a:prstGeom>
        </p:spPr>
      </p:pic>
    </p:spTree>
    <p:extLst>
      <p:ext uri="{BB962C8B-B14F-4D97-AF65-F5344CB8AC3E}">
        <p14:creationId xmlns:p14="http://schemas.microsoft.com/office/powerpoint/2010/main" val="194005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A1281-331D-4AE2-B2C3-D98E0F14962B}"/>
              </a:ext>
            </a:extLst>
          </p:cNvPr>
          <p:cNvSpPr>
            <a:spLocks noGrp="1"/>
          </p:cNvSpPr>
          <p:nvPr>
            <p:ph type="title"/>
          </p:nvPr>
        </p:nvSpPr>
        <p:spPr>
          <a:xfrm>
            <a:off x="505677" y="914400"/>
            <a:ext cx="2743200" cy="2887579"/>
          </a:xfrm>
        </p:spPr>
        <p:txBody>
          <a:bodyPr vert="horz" lIns="91440" tIns="45720" rIns="91440" bIns="45720" rtlCol="0" anchor="b">
            <a:normAutofit/>
          </a:bodyPr>
          <a:lstStyle/>
          <a:p>
            <a:pPr eaLnBrk="1" hangingPunct="1">
              <a:lnSpc>
                <a:spcPct val="90000"/>
              </a:lnSpc>
            </a:pPr>
            <a:r>
              <a:rPr lang="en-US" sz="3300" kern="1200" dirty="0">
                <a:solidFill>
                  <a:srgbClr val="FFFFFF"/>
                </a:solidFill>
                <a:latin typeface="+mj-lt"/>
                <a:ea typeface="+mj-ea"/>
                <a:cs typeface="+mj-cs"/>
              </a:rPr>
              <a:t>Philosophical Flaw #8</a:t>
            </a:r>
          </a:p>
        </p:txBody>
      </p:sp>
      <p:sp>
        <p:nvSpPr>
          <p:cNvPr id="3" name="Content Placeholder 2">
            <a:extLst>
              <a:ext uri="{FF2B5EF4-FFF2-40B4-BE49-F238E27FC236}">
                <a16:creationId xmlns:a16="http://schemas.microsoft.com/office/drawing/2014/main" id="{8BB6D745-B2D6-458E-B49D-F1D17E6E3441}"/>
              </a:ext>
            </a:extLst>
          </p:cNvPr>
          <p:cNvSpPr>
            <a:spLocks noGrp="1"/>
          </p:cNvSpPr>
          <p:nvPr>
            <p:ph sz="half" idx="1"/>
          </p:nvPr>
        </p:nvSpPr>
        <p:spPr>
          <a:xfrm>
            <a:off x="505677" y="4170501"/>
            <a:ext cx="2743200" cy="1525597"/>
          </a:xfrm>
        </p:spPr>
        <p:txBody>
          <a:bodyPr vert="horz" lIns="91440" tIns="45720" rIns="91440" bIns="45720" rtlCol="0">
            <a:normAutofit/>
          </a:bodyPr>
          <a:lstStyle/>
          <a:p>
            <a:pPr marL="0" indent="0" algn="ctr" eaLnBrk="1" hangingPunct="1">
              <a:lnSpc>
                <a:spcPct val="90000"/>
              </a:lnSpc>
              <a:spcBef>
                <a:spcPts val="1000"/>
              </a:spcBef>
              <a:buNone/>
            </a:pPr>
            <a:r>
              <a:rPr lang="en-US" altLang="en-US" sz="1700" kern="1200" dirty="0">
                <a:solidFill>
                  <a:srgbClr val="FFFFFF"/>
                </a:solidFill>
                <a:latin typeface="+mn-lt"/>
                <a:ea typeface="+mn-ea"/>
                <a:cs typeface="+mn-cs"/>
              </a:rPr>
              <a:t>Is the probability that God exists greater than zero?</a:t>
            </a:r>
            <a:endParaRPr lang="en-US" sz="1700" kern="1200" dirty="0">
              <a:solidFill>
                <a:srgbClr val="FFFFFF"/>
              </a:solidFill>
              <a:latin typeface="+mn-lt"/>
              <a:ea typeface="+mn-ea"/>
              <a:cs typeface="+mn-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lose up of a piece of paper&#10;&#10;Description automatically generated">
            <a:extLst>
              <a:ext uri="{FF2B5EF4-FFF2-40B4-BE49-F238E27FC236}">
                <a16:creationId xmlns:a16="http://schemas.microsoft.com/office/drawing/2014/main" id="{6C94F27D-F54A-4B4B-92C8-6FEB8F569B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65366" y="1654949"/>
            <a:ext cx="4915159" cy="3556043"/>
          </a:xfrm>
          <a:prstGeom prst="rect">
            <a:avLst/>
          </a:prstGeom>
        </p:spPr>
      </p:pic>
    </p:spTree>
    <p:extLst>
      <p:ext uri="{BB962C8B-B14F-4D97-AF65-F5344CB8AC3E}">
        <p14:creationId xmlns:p14="http://schemas.microsoft.com/office/powerpoint/2010/main" val="22315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2D1829-3C9A-48B3-901B-0A8ED37EB27B}"/>
              </a:ext>
            </a:extLst>
          </p:cNvPr>
          <p:cNvSpPr>
            <a:spLocks noGrp="1"/>
          </p:cNvSpPr>
          <p:nvPr>
            <p:ph type="title"/>
          </p:nvPr>
        </p:nvSpPr>
        <p:spPr>
          <a:xfrm>
            <a:off x="5059971" y="1783959"/>
            <a:ext cx="3483937" cy="2889114"/>
          </a:xfrm>
        </p:spPr>
        <p:txBody>
          <a:bodyPr vert="horz" lIns="91440" tIns="45720" rIns="91440" bIns="45720" rtlCol="0" anchor="b">
            <a:normAutofit/>
          </a:bodyPr>
          <a:lstStyle/>
          <a:p>
            <a:pPr algn="l" eaLnBrk="1" hangingPunct="1">
              <a:lnSpc>
                <a:spcPct val="90000"/>
              </a:lnSpc>
            </a:pPr>
            <a:r>
              <a:rPr lang="en-US" sz="4200" kern="1200" dirty="0">
                <a:solidFill>
                  <a:schemeClr val="bg1"/>
                </a:solidFill>
                <a:latin typeface="+mj-lt"/>
                <a:ea typeface="+mj-ea"/>
                <a:cs typeface="+mj-cs"/>
              </a:rPr>
              <a:t>Philosophical Flaw #9</a:t>
            </a:r>
          </a:p>
        </p:txBody>
      </p:sp>
      <p:sp>
        <p:nvSpPr>
          <p:cNvPr id="3" name="Content Placeholder 2">
            <a:extLst>
              <a:ext uri="{FF2B5EF4-FFF2-40B4-BE49-F238E27FC236}">
                <a16:creationId xmlns:a16="http://schemas.microsoft.com/office/drawing/2014/main" id="{22550C78-1AF4-4F8C-B9AE-92803B910A4E}"/>
              </a:ext>
            </a:extLst>
          </p:cNvPr>
          <p:cNvSpPr>
            <a:spLocks noGrp="1"/>
          </p:cNvSpPr>
          <p:nvPr>
            <p:ph sz="half" idx="1"/>
          </p:nvPr>
        </p:nvSpPr>
        <p:spPr>
          <a:xfrm>
            <a:off x="5059970" y="4750893"/>
            <a:ext cx="3483937" cy="1147863"/>
          </a:xfrm>
        </p:spPr>
        <p:txBody>
          <a:bodyPr vert="horz" lIns="91440" tIns="45720" rIns="91440" bIns="45720" rtlCol="0" anchor="t">
            <a:normAutofit/>
          </a:bodyPr>
          <a:lstStyle/>
          <a:p>
            <a:pPr marL="0" indent="0" eaLnBrk="1" hangingPunct="1">
              <a:lnSpc>
                <a:spcPct val="90000"/>
              </a:lnSpc>
              <a:spcBef>
                <a:spcPts val="1000"/>
              </a:spcBef>
              <a:buNone/>
            </a:pPr>
            <a:r>
              <a:rPr lang="en-US" altLang="en-US" sz="3600" kern="1200" dirty="0">
                <a:solidFill>
                  <a:schemeClr val="bg1"/>
                </a:solidFill>
                <a:latin typeface="+mn-lt"/>
                <a:ea typeface="+mn-ea"/>
                <a:cs typeface="+mn-cs"/>
              </a:rPr>
              <a:t>God is just.</a:t>
            </a:r>
            <a:endParaRPr lang="en-US" sz="3600" kern="1200" dirty="0">
              <a:solidFill>
                <a:schemeClr val="bg1"/>
              </a:solidFill>
              <a:latin typeface="+mn-lt"/>
              <a:ea typeface="+mn-ea"/>
              <a:cs typeface="+mn-cs"/>
            </a:endParaRPr>
          </a:p>
        </p:txBody>
      </p:sp>
      <p:sp>
        <p:nvSpPr>
          <p:cNvPr id="22" name="Freeform: Shape 21">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descr="A close up of a blackboard&#10;&#10;Description automatically generated">
            <a:extLst>
              <a:ext uri="{FF2B5EF4-FFF2-40B4-BE49-F238E27FC236}">
                <a16:creationId xmlns:a16="http://schemas.microsoft.com/office/drawing/2014/main" id="{0FA601E3-3336-4685-B86D-34D4C4B05A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459" r="-1" b="7383"/>
          <a:stretch/>
        </p:blipFill>
        <p:spPr>
          <a:xfrm>
            <a:off x="314536" y="998144"/>
            <a:ext cx="3035882" cy="3493540"/>
          </a:xfrm>
          <a:prstGeom prst="rect">
            <a:avLst/>
          </a:prstGeom>
        </p:spPr>
      </p:pic>
    </p:spTree>
    <p:extLst>
      <p:ext uri="{BB962C8B-B14F-4D97-AF65-F5344CB8AC3E}">
        <p14:creationId xmlns:p14="http://schemas.microsoft.com/office/powerpoint/2010/main" val="219020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5C097FE-495A-4082-A617-0DAE170A4981}"/>
              </a:ext>
            </a:extLst>
          </p:cNvPr>
          <p:cNvSpPr>
            <a:spLocks noGrp="1"/>
          </p:cNvSpPr>
          <p:nvPr>
            <p:ph type="title"/>
          </p:nvPr>
        </p:nvSpPr>
        <p:spPr>
          <a:xfrm>
            <a:off x="884419" y="826680"/>
            <a:ext cx="7375161" cy="1325563"/>
          </a:xfrm>
        </p:spPr>
        <p:txBody>
          <a:bodyPr>
            <a:normAutofit/>
          </a:bodyPr>
          <a:lstStyle/>
          <a:p>
            <a:r>
              <a:rPr lang="en-US" sz="6000" dirty="0">
                <a:solidFill>
                  <a:srgbClr val="FFFFFF"/>
                </a:solidFill>
              </a:rPr>
              <a:t>Journal Entry</a:t>
            </a:r>
          </a:p>
        </p:txBody>
      </p:sp>
      <p:sp>
        <p:nvSpPr>
          <p:cNvPr id="6" name="Content Placeholder 5">
            <a:extLst>
              <a:ext uri="{FF2B5EF4-FFF2-40B4-BE49-F238E27FC236}">
                <a16:creationId xmlns:a16="http://schemas.microsoft.com/office/drawing/2014/main" id="{1418E5E6-278E-47E2-8CCB-717A70DA64AB}"/>
              </a:ext>
            </a:extLst>
          </p:cNvPr>
          <p:cNvSpPr>
            <a:spLocks noGrp="1"/>
          </p:cNvSpPr>
          <p:nvPr>
            <p:ph idx="1"/>
          </p:nvPr>
        </p:nvSpPr>
        <p:spPr>
          <a:xfrm>
            <a:off x="884419" y="3092970"/>
            <a:ext cx="7375161" cy="2693976"/>
          </a:xfrm>
        </p:spPr>
        <p:txBody>
          <a:bodyPr>
            <a:normAutofit/>
          </a:bodyPr>
          <a:lstStyle/>
          <a:p>
            <a:pPr marL="0" indent="0">
              <a:buNone/>
            </a:pPr>
            <a:r>
              <a:rPr lang="en-US" sz="4000" dirty="0">
                <a:solidFill>
                  <a:srgbClr val="000000"/>
                </a:solidFill>
              </a:rPr>
              <a:t>Is religious belief logical or illogical? Explain your rationale based on Pascal’s Wager and the class discussion.</a:t>
            </a:r>
          </a:p>
        </p:txBody>
      </p:sp>
    </p:spTree>
    <p:extLst>
      <p:ext uri="{BB962C8B-B14F-4D97-AF65-F5344CB8AC3E}">
        <p14:creationId xmlns:p14="http://schemas.microsoft.com/office/powerpoint/2010/main" val="374558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508701-CD1F-4659-96F4-67BFBFA3FEBD}"/>
              </a:ext>
            </a:extLst>
          </p:cNvPr>
          <p:cNvSpPr>
            <a:spLocks noGrp="1"/>
          </p:cNvSpPr>
          <p:nvPr>
            <p:ph type="title"/>
          </p:nvPr>
        </p:nvSpPr>
        <p:spPr/>
        <p:txBody>
          <a:bodyPr/>
          <a:lstStyle/>
          <a:p>
            <a:r>
              <a:rPr lang="en-US" dirty="0">
                <a:solidFill>
                  <a:schemeClr val="bg1"/>
                </a:solidFill>
              </a:rPr>
              <a:t>Farewell to Logic and hello to Metaphysics</a:t>
            </a:r>
          </a:p>
        </p:txBody>
      </p:sp>
      <p:sp>
        <p:nvSpPr>
          <p:cNvPr id="5" name="Text Placeholder 4">
            <a:extLst>
              <a:ext uri="{FF2B5EF4-FFF2-40B4-BE49-F238E27FC236}">
                <a16:creationId xmlns:a16="http://schemas.microsoft.com/office/drawing/2014/main" id="{1CF2D5EE-BB49-4CE8-A724-78B4C73D6DAC}"/>
              </a:ext>
            </a:extLst>
          </p:cNvPr>
          <p:cNvSpPr>
            <a:spLocks noGrp="1"/>
          </p:cNvSpPr>
          <p:nvPr>
            <p:ph type="body" idx="1"/>
          </p:nvPr>
        </p:nvSpPr>
        <p:spPr>
          <a:xfrm>
            <a:off x="251520" y="1681162"/>
            <a:ext cx="4247455" cy="1914525"/>
          </a:xfrm>
        </p:spPr>
        <p:txBody>
          <a:bodyPr/>
          <a:lstStyle/>
          <a:p>
            <a:r>
              <a:rPr lang="en-US" sz="1400" i="1" dirty="0">
                <a:solidFill>
                  <a:schemeClr val="bg1"/>
                </a:solidFill>
              </a:rPr>
              <a:t>A science that deals with the principles and criteria of validity of inference and demonstration : the science of the formal principles of reasoning.</a:t>
            </a:r>
            <a:endParaRPr lang="en-US" sz="1400" dirty="0">
              <a:solidFill>
                <a:schemeClr val="bg1"/>
              </a:solidFill>
            </a:endParaRPr>
          </a:p>
          <a:p>
            <a:r>
              <a:rPr lang="en-US" dirty="0"/>
              <a:t/>
            </a:r>
            <a:br>
              <a:rPr lang="en-US" dirty="0"/>
            </a:br>
            <a:endParaRPr lang="en-US" dirty="0"/>
          </a:p>
        </p:txBody>
      </p:sp>
      <p:pic>
        <p:nvPicPr>
          <p:cNvPr id="10" name="Content Placeholder 9" descr="A screenshot of a cell phone&#10;&#10;Description automatically generated">
            <a:extLst>
              <a:ext uri="{FF2B5EF4-FFF2-40B4-BE49-F238E27FC236}">
                <a16:creationId xmlns:a16="http://schemas.microsoft.com/office/drawing/2014/main" id="{28E42306-E78B-4C29-A6EC-C5B4434D00C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2377"/>
          <a:stretch/>
        </p:blipFill>
        <p:spPr>
          <a:xfrm>
            <a:off x="0" y="3006724"/>
            <a:ext cx="4626173" cy="3851275"/>
          </a:xfrm>
        </p:spPr>
      </p:pic>
      <p:sp>
        <p:nvSpPr>
          <p:cNvPr id="7" name="Text Placeholder 6">
            <a:extLst>
              <a:ext uri="{FF2B5EF4-FFF2-40B4-BE49-F238E27FC236}">
                <a16:creationId xmlns:a16="http://schemas.microsoft.com/office/drawing/2014/main" id="{BFB8F220-502E-40A3-A1A4-FCD9A7D02449}"/>
              </a:ext>
            </a:extLst>
          </p:cNvPr>
          <p:cNvSpPr>
            <a:spLocks noGrp="1"/>
          </p:cNvSpPr>
          <p:nvPr>
            <p:ph type="body" sz="quarter" idx="3"/>
          </p:nvPr>
        </p:nvSpPr>
        <p:spPr>
          <a:xfrm>
            <a:off x="4626173" y="1690688"/>
            <a:ext cx="3887788" cy="1027758"/>
          </a:xfrm>
        </p:spPr>
        <p:txBody>
          <a:bodyPr/>
          <a:lstStyle/>
          <a:p>
            <a:r>
              <a:rPr lang="en-US" sz="1400" i="1" dirty="0">
                <a:solidFill>
                  <a:schemeClr val="bg1"/>
                </a:solidFill>
              </a:rPr>
              <a:t>The branch of philosophy concerned with the study of the nature of being and beings, existence, time and space, and causality</a:t>
            </a:r>
            <a:endParaRPr lang="en-US" sz="1400" dirty="0">
              <a:solidFill>
                <a:schemeClr val="bg1"/>
              </a:solidFill>
            </a:endParaRPr>
          </a:p>
        </p:txBody>
      </p:sp>
      <p:pic>
        <p:nvPicPr>
          <p:cNvPr id="18" name="Content Placeholder 17" descr="A lamp on a table&#10;&#10;Description automatically generated">
            <a:extLst>
              <a:ext uri="{FF2B5EF4-FFF2-40B4-BE49-F238E27FC236}">
                <a16:creationId xmlns:a16="http://schemas.microsoft.com/office/drawing/2014/main" id="{D8308E16-BA0D-4315-8A8B-CF42D735850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6173" y="3006724"/>
            <a:ext cx="4517827" cy="3851275"/>
          </a:xfrm>
        </p:spPr>
      </p:pic>
    </p:spTree>
    <p:extLst>
      <p:ext uri="{BB962C8B-B14F-4D97-AF65-F5344CB8AC3E}">
        <p14:creationId xmlns:p14="http://schemas.microsoft.com/office/powerpoint/2010/main" val="313629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7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25FB316-92EC-478F-86DD-F1CCF27F49D6}"/>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eaLnBrk="1" hangingPunct="1">
              <a:lnSpc>
                <a:spcPct val="90000"/>
              </a:lnSpc>
            </a:pPr>
            <a:r>
              <a:rPr lang="en-US" dirty="0">
                <a:solidFill>
                  <a:srgbClr val="FFFFFF"/>
                </a:solidFill>
              </a:rPr>
              <a:t>Blaise Pascal</a:t>
            </a:r>
          </a:p>
        </p:txBody>
      </p:sp>
      <p:pic>
        <p:nvPicPr>
          <p:cNvPr id="8" name="Content Placeholder 7" descr="A person posing for the camera&#10;&#10;Description automatically generated">
            <a:extLst>
              <a:ext uri="{FF2B5EF4-FFF2-40B4-BE49-F238E27FC236}">
                <a16:creationId xmlns:a16="http://schemas.microsoft.com/office/drawing/2014/main" id="{3CC44F82-43C2-4D91-AF1E-5DAD1C32E16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6390" b="2526"/>
          <a:stretch/>
        </p:blipFill>
        <p:spPr>
          <a:xfrm>
            <a:off x="245660" y="321733"/>
            <a:ext cx="5293729"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29FC4ACE-24E9-47E6-9AF5-70C32FFF5266}"/>
              </a:ext>
            </a:extLst>
          </p:cNvPr>
          <p:cNvSpPr>
            <a:spLocks noGrp="1"/>
          </p:cNvSpPr>
          <p:nvPr>
            <p:ph sz="half" idx="2"/>
          </p:nvPr>
        </p:nvSpPr>
        <p:spPr>
          <a:xfrm>
            <a:off x="5686922" y="321732"/>
            <a:ext cx="3063886" cy="6070549"/>
          </a:xfrm>
        </p:spPr>
        <p:txBody>
          <a:bodyPr vert="horz" lIns="91440" tIns="45720" rIns="91440" bIns="45720" rtlCol="0" anchor="ctr">
            <a:normAutofit/>
          </a:bodyPr>
          <a:lstStyle/>
          <a:p>
            <a:pPr marL="0" indent="0" eaLnBrk="1" hangingPunct="1">
              <a:lnSpc>
                <a:spcPct val="90000"/>
              </a:lnSpc>
              <a:buNone/>
            </a:pPr>
            <a:r>
              <a:rPr lang="en-US" sz="1800" dirty="0">
                <a:solidFill>
                  <a:srgbClr val="FFFFFF"/>
                </a:solidFill>
              </a:rPr>
              <a:t>Blaise Pascal (1623-1662)</a:t>
            </a:r>
            <a:r>
              <a:rPr lang="en-US" sz="1800" b="1" dirty="0">
                <a:solidFill>
                  <a:srgbClr val="FFFFFF"/>
                </a:solidFill>
              </a:rPr>
              <a:t> </a:t>
            </a:r>
            <a:r>
              <a:rPr lang="en-US" sz="1800" dirty="0">
                <a:solidFill>
                  <a:srgbClr val="FFFFFF"/>
                </a:solidFill>
              </a:rPr>
              <a:t>was a 17</a:t>
            </a:r>
            <a:r>
              <a:rPr lang="en-US" sz="1800" baseline="30000" dirty="0">
                <a:solidFill>
                  <a:srgbClr val="FFFFFF"/>
                </a:solidFill>
              </a:rPr>
              <a:t>th</a:t>
            </a:r>
            <a:r>
              <a:rPr lang="en-US" sz="1800" dirty="0">
                <a:solidFill>
                  <a:srgbClr val="FFFFFF"/>
                </a:solidFill>
              </a:rPr>
              <a:t> century French mathematician and scientist. He is considered to be the father of modern probability theory. He created the first calculating machine, invented the syringe, developed the hydraulic press, and refined the barometer for measuring atmospheric pressure. However, he is best known in philosophical and theological circles for </a:t>
            </a:r>
            <a:r>
              <a:rPr lang="en-US" sz="1800" b="1" i="1" u="sng" dirty="0">
                <a:solidFill>
                  <a:srgbClr val="FFFFFF"/>
                </a:solidFill>
              </a:rPr>
              <a:t>Pascal's Wager</a:t>
            </a:r>
            <a:r>
              <a:rPr lang="en-US" sz="1800" b="1" u="sng" dirty="0">
                <a:solidFill>
                  <a:srgbClr val="FFFFFF"/>
                </a:solidFill>
              </a:rPr>
              <a:t>: </a:t>
            </a:r>
            <a:r>
              <a:rPr lang="en-US" sz="1800" dirty="0">
                <a:solidFill>
                  <a:srgbClr val="FFFFFF"/>
                </a:solidFill>
              </a:rPr>
              <a:t>the suggestion that it is better to believe in the existence of God then to be an Atheist, for the simple reason that it is the bet that gives the better chance for a good outcome. </a:t>
            </a:r>
          </a:p>
          <a:p>
            <a:pPr indent="-228600" eaLnBrk="1" hangingPunct="1">
              <a:lnSpc>
                <a:spcPct val="90000"/>
              </a:lnSpc>
              <a:buFont typeface="Arial" panose="020B0604020202020204" pitchFamily="34" charset="0"/>
              <a:buChar char="•"/>
            </a:pPr>
            <a:endParaRPr lang="en-US" sz="1400" dirty="0">
              <a:solidFill>
                <a:srgbClr val="FFFFFF"/>
              </a:solidFill>
            </a:endParaRPr>
          </a:p>
        </p:txBody>
      </p:sp>
    </p:spTree>
    <p:extLst>
      <p:ext uri="{BB962C8B-B14F-4D97-AF65-F5344CB8AC3E}">
        <p14:creationId xmlns:p14="http://schemas.microsoft.com/office/powerpoint/2010/main" val="215281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Title 1">
            <a:extLst>
              <a:ext uri="{FF2B5EF4-FFF2-40B4-BE49-F238E27FC236}">
                <a16:creationId xmlns:a16="http://schemas.microsoft.com/office/drawing/2014/main" id="{E4283CC7-761F-43B7-848E-B49794CA0252}"/>
              </a:ext>
            </a:extLst>
          </p:cNvPr>
          <p:cNvSpPr>
            <a:spLocks noGrp="1" noChangeArrowheads="1"/>
          </p:cNvSpPr>
          <p:nvPr>
            <p:ph type="title"/>
          </p:nvPr>
        </p:nvSpPr>
        <p:spPr>
          <a:xfrm>
            <a:off x="505677" y="914400"/>
            <a:ext cx="2743200" cy="2887579"/>
          </a:xfrm>
        </p:spPr>
        <p:txBody>
          <a:bodyPr vert="horz" lIns="91440" tIns="45720" rIns="91440" bIns="45720" rtlCol="0" anchor="b">
            <a:normAutofit/>
          </a:bodyPr>
          <a:lstStyle/>
          <a:p>
            <a:pPr eaLnBrk="1" hangingPunct="1">
              <a:lnSpc>
                <a:spcPct val="90000"/>
              </a:lnSpc>
            </a:pPr>
            <a:r>
              <a:rPr lang="en-US" altLang="en-US" sz="4200" kern="1200" dirty="0">
                <a:solidFill>
                  <a:srgbClr val="FFFFFF"/>
                </a:solidFill>
                <a:latin typeface="+mj-lt"/>
                <a:ea typeface="+mj-ea"/>
                <a:cs typeface="+mj-cs"/>
              </a:rPr>
              <a:t>Pascal’s Wager </a:t>
            </a:r>
          </a:p>
        </p:txBody>
      </p:sp>
      <p:cxnSp>
        <p:nvCxnSpPr>
          <p:cNvPr id="74" name="Straight Connector 73">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5" name="Content Placeholder 14">
            <a:extLst>
              <a:ext uri="{FF2B5EF4-FFF2-40B4-BE49-F238E27FC236}">
                <a16:creationId xmlns:a16="http://schemas.microsoft.com/office/drawing/2014/main" id="{9A45FC78-68A8-4C6E-BB7A-FFFF1C334A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65366" y="1686796"/>
            <a:ext cx="4915159" cy="34923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C9602-04A4-4EFA-974A-EDC737E0AB41}"/>
              </a:ext>
            </a:extLst>
          </p:cNvPr>
          <p:cNvSpPr>
            <a:spLocks noGrp="1"/>
          </p:cNvSpPr>
          <p:nvPr>
            <p:ph type="title"/>
          </p:nvPr>
        </p:nvSpPr>
        <p:spPr/>
        <p:txBody>
          <a:bodyPr/>
          <a:lstStyle/>
          <a:p>
            <a:r>
              <a:rPr lang="en-US" dirty="0">
                <a:solidFill>
                  <a:schemeClr val="bg1"/>
                </a:solidFill>
              </a:rPr>
              <a:t>Strengths and Weaknesses of Pascal’s Wager?</a:t>
            </a:r>
          </a:p>
        </p:txBody>
      </p:sp>
      <p:sp>
        <p:nvSpPr>
          <p:cNvPr id="6" name="Text Placeholder 5">
            <a:extLst>
              <a:ext uri="{FF2B5EF4-FFF2-40B4-BE49-F238E27FC236}">
                <a16:creationId xmlns:a16="http://schemas.microsoft.com/office/drawing/2014/main" id="{B9CFA5FD-4ADF-4D3C-A524-880BB8CF4DB7}"/>
              </a:ext>
            </a:extLst>
          </p:cNvPr>
          <p:cNvSpPr>
            <a:spLocks noGrp="1"/>
          </p:cNvSpPr>
          <p:nvPr>
            <p:ph idx="1"/>
          </p:nvPr>
        </p:nvSpPr>
        <p:spPr/>
        <p:txBody>
          <a:bodyPr/>
          <a:lstStyle/>
          <a:p>
            <a:r>
              <a:rPr lang="en-US" dirty="0">
                <a:solidFill>
                  <a:schemeClr val="bg1"/>
                </a:solidFill>
              </a:rPr>
              <a:t>Strengths </a:t>
            </a:r>
          </a:p>
        </p:txBody>
      </p:sp>
      <p:sp>
        <p:nvSpPr>
          <p:cNvPr id="8" name="Text Placeholder 7">
            <a:extLst>
              <a:ext uri="{FF2B5EF4-FFF2-40B4-BE49-F238E27FC236}">
                <a16:creationId xmlns:a16="http://schemas.microsoft.com/office/drawing/2014/main" id="{FB5BD048-BA22-4892-BE69-DD57E88DBE96}"/>
              </a:ext>
            </a:extLst>
          </p:cNvPr>
          <p:cNvSpPr>
            <a:spLocks noGrp="1"/>
          </p:cNvSpPr>
          <p:nvPr>
            <p:ph type="body" sz="quarter" idx="4294967295"/>
          </p:nvPr>
        </p:nvSpPr>
        <p:spPr>
          <a:xfrm>
            <a:off x="5256213" y="1681163"/>
            <a:ext cx="3887787" cy="823912"/>
          </a:xfrm>
        </p:spPr>
        <p:txBody>
          <a:bodyPr/>
          <a:lstStyle/>
          <a:p>
            <a:r>
              <a:rPr lang="en-US" dirty="0">
                <a:solidFill>
                  <a:schemeClr val="bg1"/>
                </a:solidFill>
              </a:rPr>
              <a:t>Weaknesses </a:t>
            </a:r>
          </a:p>
        </p:txBody>
      </p:sp>
      <p:pic>
        <p:nvPicPr>
          <p:cNvPr id="11" name="Picture 10">
            <a:extLst>
              <a:ext uri="{FF2B5EF4-FFF2-40B4-BE49-F238E27FC236}">
                <a16:creationId xmlns:a16="http://schemas.microsoft.com/office/drawing/2014/main" id="{33F88CF0-6EE1-4EB0-8E6E-5EF97678E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3266"/>
            <a:ext cx="9144000" cy="4354734"/>
          </a:xfrm>
          <a:prstGeom prst="rect">
            <a:avLst/>
          </a:prstGeom>
        </p:spPr>
      </p:pic>
    </p:spTree>
    <p:extLst>
      <p:ext uri="{BB962C8B-B14F-4D97-AF65-F5344CB8AC3E}">
        <p14:creationId xmlns:p14="http://schemas.microsoft.com/office/powerpoint/2010/main" val="204217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A9FD64D-24C4-4B6E-A128-5F410DA709E3}"/>
              </a:ext>
            </a:extLst>
          </p:cNvPr>
          <p:cNvSpPr>
            <a:spLocks noGrp="1"/>
          </p:cNvSpPr>
          <p:nvPr>
            <p:ph type="title"/>
          </p:nvPr>
        </p:nvSpPr>
        <p:spPr>
          <a:xfrm>
            <a:off x="480059" y="2053641"/>
            <a:ext cx="2751871" cy="2760098"/>
          </a:xfrm>
        </p:spPr>
        <p:txBody>
          <a:bodyPr>
            <a:normAutofit/>
          </a:bodyPr>
          <a:lstStyle/>
          <a:p>
            <a:r>
              <a:rPr lang="en-US" sz="4100" dirty="0">
                <a:solidFill>
                  <a:srgbClr val="FFFFFF"/>
                </a:solidFill>
              </a:rPr>
              <a:t>Those who support Pascal’s Wager </a:t>
            </a:r>
          </a:p>
        </p:txBody>
      </p:sp>
      <p:sp>
        <p:nvSpPr>
          <p:cNvPr id="3" name="Content Placeholder 2">
            <a:extLst>
              <a:ext uri="{FF2B5EF4-FFF2-40B4-BE49-F238E27FC236}">
                <a16:creationId xmlns:a16="http://schemas.microsoft.com/office/drawing/2014/main" id="{A7CBAFB3-ED7D-4D06-A2C7-337209256D1D}"/>
              </a:ext>
            </a:extLst>
          </p:cNvPr>
          <p:cNvSpPr>
            <a:spLocks noGrp="1"/>
          </p:cNvSpPr>
          <p:nvPr>
            <p:ph idx="1"/>
          </p:nvPr>
        </p:nvSpPr>
        <p:spPr>
          <a:xfrm>
            <a:off x="4567930" y="801866"/>
            <a:ext cx="3979563" cy="5230634"/>
          </a:xfrm>
        </p:spPr>
        <p:txBody>
          <a:bodyPr anchor="ctr">
            <a:normAutofit/>
          </a:bodyPr>
          <a:lstStyle/>
          <a:p>
            <a:r>
              <a:rPr lang="en-US" sz="2100" dirty="0">
                <a:solidFill>
                  <a:srgbClr val="000000"/>
                </a:solidFill>
              </a:rPr>
              <a:t>Given the four outcomes, there is no doubt that logically there is only one desirable outcome. </a:t>
            </a:r>
          </a:p>
          <a:p>
            <a:r>
              <a:rPr lang="en-US" sz="2100" dirty="0">
                <a:solidFill>
                  <a:srgbClr val="000000"/>
                </a:solidFill>
              </a:rPr>
              <a:t>If you maintain the premise that Heaven and Hell exists, Pascal is correct. </a:t>
            </a:r>
          </a:p>
          <a:p>
            <a:r>
              <a:rPr lang="en-US" sz="2100" dirty="0">
                <a:solidFill>
                  <a:srgbClr val="000000"/>
                </a:solidFill>
              </a:rPr>
              <a:t>People who are adamant that there is a God, atheism is a path to eternal suffering. Believers want to save people from this outcome. Pascal; attempts to save these individuals. </a:t>
            </a:r>
          </a:p>
        </p:txBody>
      </p:sp>
    </p:spTree>
    <p:extLst>
      <p:ext uri="{BB962C8B-B14F-4D97-AF65-F5344CB8AC3E}">
        <p14:creationId xmlns:p14="http://schemas.microsoft.com/office/powerpoint/2010/main" val="105433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7C53F0B-A5D5-40CD-8B70-204F81157980}"/>
              </a:ext>
            </a:extLst>
          </p:cNvPr>
          <p:cNvSpPr>
            <a:spLocks noGrp="1"/>
          </p:cNvSpPr>
          <p:nvPr>
            <p:ph type="title"/>
          </p:nvPr>
        </p:nvSpPr>
        <p:spPr>
          <a:xfrm>
            <a:off x="884419" y="826680"/>
            <a:ext cx="7375161" cy="1325563"/>
          </a:xfrm>
        </p:spPr>
        <p:txBody>
          <a:bodyPr>
            <a:normAutofit/>
          </a:bodyPr>
          <a:lstStyle/>
          <a:p>
            <a:r>
              <a:rPr lang="en-US" sz="3500" dirty="0">
                <a:solidFill>
                  <a:srgbClr val="FFFFFF"/>
                </a:solidFill>
              </a:rPr>
              <a:t>Pascal’s Three Arguments:</a:t>
            </a:r>
          </a:p>
        </p:txBody>
      </p:sp>
      <p:sp>
        <p:nvSpPr>
          <p:cNvPr id="3" name="Content Placeholder 2">
            <a:extLst>
              <a:ext uri="{FF2B5EF4-FFF2-40B4-BE49-F238E27FC236}">
                <a16:creationId xmlns:a16="http://schemas.microsoft.com/office/drawing/2014/main" id="{537BD81A-F8E9-459F-BA49-67F621387F41}"/>
              </a:ext>
            </a:extLst>
          </p:cNvPr>
          <p:cNvSpPr>
            <a:spLocks noGrp="1"/>
          </p:cNvSpPr>
          <p:nvPr>
            <p:ph idx="1"/>
          </p:nvPr>
        </p:nvSpPr>
        <p:spPr>
          <a:xfrm>
            <a:off x="884419" y="3092970"/>
            <a:ext cx="7375161" cy="2693976"/>
          </a:xfrm>
        </p:spPr>
        <p:txBody>
          <a:bodyPr>
            <a:noAutofit/>
          </a:bodyPr>
          <a:lstStyle/>
          <a:p>
            <a:pPr marL="514350" indent="-514350">
              <a:buAutoNum type="arabicParenR"/>
            </a:pPr>
            <a:r>
              <a:rPr lang="en-US" sz="2400" b="1" dirty="0">
                <a:solidFill>
                  <a:srgbClr val="000000"/>
                </a:solidFill>
              </a:rPr>
              <a:t>Argument from super dominance: </a:t>
            </a:r>
          </a:p>
          <a:p>
            <a:pPr marL="0" indent="0">
              <a:buNone/>
            </a:pPr>
            <a:r>
              <a:rPr lang="en-US" sz="2400" b="1" dirty="0">
                <a:solidFill>
                  <a:srgbClr val="FFC000"/>
                </a:solidFill>
              </a:rPr>
              <a:t>“God is, or God isn’t”. </a:t>
            </a:r>
          </a:p>
          <a:p>
            <a:pPr marL="0" indent="0">
              <a:buNone/>
            </a:pPr>
            <a:r>
              <a:rPr lang="en-US" sz="2400" b="1" dirty="0">
                <a:solidFill>
                  <a:srgbClr val="000000"/>
                </a:solidFill>
              </a:rPr>
              <a:t>2) Argument from expectation: </a:t>
            </a:r>
          </a:p>
          <a:p>
            <a:pPr marL="0" indent="0">
              <a:buNone/>
            </a:pPr>
            <a:r>
              <a:rPr lang="en-US" sz="2400" b="1" dirty="0">
                <a:solidFill>
                  <a:srgbClr val="FFC000"/>
                </a:solidFill>
              </a:rPr>
              <a:t>“There is a mathematical expectation that God is statistically likely”. </a:t>
            </a:r>
          </a:p>
          <a:p>
            <a:pPr marL="0" indent="0">
              <a:buNone/>
            </a:pPr>
            <a:r>
              <a:rPr lang="en-US" sz="2400" b="1" dirty="0">
                <a:solidFill>
                  <a:srgbClr val="000000"/>
                </a:solidFill>
              </a:rPr>
              <a:t>3) Argument from generalized expectations: </a:t>
            </a:r>
            <a:r>
              <a:rPr lang="en-US" sz="2400" b="1" dirty="0">
                <a:solidFill>
                  <a:srgbClr val="FFC000"/>
                </a:solidFill>
              </a:rPr>
              <a:t>“There is an afterlife that ends one way, or another”. </a:t>
            </a:r>
            <a:endParaRPr lang="en-US" sz="2400" dirty="0">
              <a:solidFill>
                <a:srgbClr val="FFC000"/>
              </a:solidFill>
            </a:endParaRPr>
          </a:p>
        </p:txBody>
      </p:sp>
    </p:spTree>
    <p:extLst>
      <p:ext uri="{BB962C8B-B14F-4D97-AF65-F5344CB8AC3E}">
        <p14:creationId xmlns:p14="http://schemas.microsoft.com/office/powerpoint/2010/main" val="303277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C8F5BF-BDAD-4F3B-9A6C-BC76019D9B73}"/>
              </a:ext>
            </a:extLst>
          </p:cNvPr>
          <p:cNvSpPr>
            <a:spLocks noGrp="1"/>
          </p:cNvSpPr>
          <p:nvPr>
            <p:ph type="title"/>
          </p:nvPr>
        </p:nvSpPr>
        <p:spPr>
          <a:xfrm>
            <a:off x="505677" y="914400"/>
            <a:ext cx="2743200" cy="2887579"/>
          </a:xfrm>
        </p:spPr>
        <p:txBody>
          <a:bodyPr vert="horz" lIns="91440" tIns="45720" rIns="91440" bIns="45720" rtlCol="0" anchor="b">
            <a:normAutofit/>
          </a:bodyPr>
          <a:lstStyle/>
          <a:p>
            <a:pPr eaLnBrk="1" hangingPunct="1">
              <a:lnSpc>
                <a:spcPct val="90000"/>
              </a:lnSpc>
            </a:pPr>
            <a:r>
              <a:rPr lang="en-US" sz="3300" kern="1200" dirty="0">
                <a:solidFill>
                  <a:srgbClr val="FFFFFF"/>
                </a:solidFill>
                <a:latin typeface="+mj-lt"/>
                <a:ea typeface="+mj-ea"/>
                <a:cs typeface="+mj-cs"/>
              </a:rPr>
              <a:t>Pascal’s Wager had some philosophical flaws…..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141C118E-3B02-463A-AAD5-B4A5381419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5366" y="1029523"/>
            <a:ext cx="4915159" cy="4806895"/>
          </a:xfrm>
          <a:prstGeom prst="rect">
            <a:avLst/>
          </a:prstGeom>
        </p:spPr>
      </p:pic>
    </p:spTree>
    <p:extLst>
      <p:ext uri="{BB962C8B-B14F-4D97-AF65-F5344CB8AC3E}">
        <p14:creationId xmlns:p14="http://schemas.microsoft.com/office/powerpoint/2010/main" val="225127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22" name="Title 1">
            <a:extLst>
              <a:ext uri="{FF2B5EF4-FFF2-40B4-BE49-F238E27FC236}">
                <a16:creationId xmlns:a16="http://schemas.microsoft.com/office/drawing/2014/main" id="{0602E5E4-5BBE-4C13-8BEE-8229774155EB}"/>
              </a:ext>
            </a:extLst>
          </p:cNvPr>
          <p:cNvSpPr>
            <a:spLocks noGrp="1" noChangeArrowheads="1"/>
          </p:cNvSpPr>
          <p:nvPr>
            <p:ph type="title"/>
          </p:nvPr>
        </p:nvSpPr>
        <p:spPr>
          <a:xfrm>
            <a:off x="394554" y="4756638"/>
            <a:ext cx="8354891" cy="930447"/>
          </a:xfrm>
        </p:spPr>
        <p:txBody>
          <a:bodyPr vert="horz" lIns="91440" tIns="45720" rIns="91440" bIns="45720" rtlCol="0" anchor="b">
            <a:normAutofit/>
          </a:bodyPr>
          <a:lstStyle/>
          <a:p>
            <a:pPr eaLnBrk="1" hangingPunct="1">
              <a:lnSpc>
                <a:spcPct val="90000"/>
              </a:lnSpc>
            </a:pPr>
            <a:r>
              <a:rPr lang="en-US" altLang="en-US" sz="3300" kern="1200" dirty="0">
                <a:solidFill>
                  <a:srgbClr val="FFFFFF"/>
                </a:solidFill>
                <a:latin typeface="+mj-lt"/>
                <a:ea typeface="+mj-ea"/>
                <a:cs typeface="+mj-cs"/>
              </a:rPr>
              <a:t>Calvin saw the flaws in Pascal’s Wager…..</a:t>
            </a:r>
          </a:p>
        </p:txBody>
      </p:sp>
      <p:pic>
        <p:nvPicPr>
          <p:cNvPr id="5123" name="Content Placeholder 4">
            <a:extLst>
              <a:ext uri="{FF2B5EF4-FFF2-40B4-BE49-F238E27FC236}">
                <a16:creationId xmlns:a16="http://schemas.microsoft.com/office/drawing/2014/main" id="{9E3A9ACC-0DD5-4762-8919-7F9C1081A7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15616" y="1412776"/>
            <a:ext cx="6666485" cy="2233615"/>
          </a:xfrm>
          <a:prstGeom prst="rect">
            <a:avLst/>
          </a:prstGeom>
        </p:spPr>
      </p:pic>
      <p:cxnSp>
        <p:nvCxnSpPr>
          <p:cNvPr id="74" name="Straight Connector 73">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1DF5BF6-92C2-4B84-8A80-2D77D268A828}"/>
              </a:ext>
            </a:extLst>
          </p:cNvPr>
          <p:cNvSpPr>
            <a:spLocks noGrp="1"/>
          </p:cNvSpPr>
          <p:nvPr>
            <p:ph type="title"/>
          </p:nvPr>
        </p:nvSpPr>
        <p:spPr>
          <a:xfrm>
            <a:off x="505677" y="914400"/>
            <a:ext cx="2743200" cy="2887579"/>
          </a:xfrm>
        </p:spPr>
        <p:txBody>
          <a:bodyPr vert="horz" lIns="91440" tIns="45720" rIns="91440" bIns="45720" rtlCol="0" anchor="b">
            <a:normAutofit/>
          </a:bodyPr>
          <a:lstStyle/>
          <a:p>
            <a:pPr eaLnBrk="1" hangingPunct="1">
              <a:lnSpc>
                <a:spcPct val="90000"/>
              </a:lnSpc>
            </a:pPr>
            <a:r>
              <a:rPr lang="en-US" sz="3300" kern="1200" dirty="0">
                <a:solidFill>
                  <a:srgbClr val="FFFFFF"/>
                </a:solidFill>
                <a:latin typeface="+mj-lt"/>
                <a:ea typeface="+mj-ea"/>
                <a:cs typeface="+mj-cs"/>
              </a:rPr>
              <a:t>Philosophical Flaw #1</a:t>
            </a:r>
          </a:p>
        </p:txBody>
      </p:sp>
      <p:sp>
        <p:nvSpPr>
          <p:cNvPr id="5" name="Content Placeholder 4">
            <a:extLst>
              <a:ext uri="{FF2B5EF4-FFF2-40B4-BE49-F238E27FC236}">
                <a16:creationId xmlns:a16="http://schemas.microsoft.com/office/drawing/2014/main" id="{BCF2C199-D0BE-489C-AD27-10528F3083AC}"/>
              </a:ext>
            </a:extLst>
          </p:cNvPr>
          <p:cNvSpPr>
            <a:spLocks noGrp="1"/>
          </p:cNvSpPr>
          <p:nvPr>
            <p:ph sz="half" idx="1"/>
          </p:nvPr>
        </p:nvSpPr>
        <p:spPr>
          <a:xfrm>
            <a:off x="505677" y="4170501"/>
            <a:ext cx="2743200" cy="1525597"/>
          </a:xfrm>
        </p:spPr>
        <p:txBody>
          <a:bodyPr vert="horz" lIns="91440" tIns="45720" rIns="91440" bIns="45720" rtlCol="0">
            <a:normAutofit/>
          </a:bodyPr>
          <a:lstStyle/>
          <a:p>
            <a:pPr marL="0" indent="0" algn="ctr" eaLnBrk="1" hangingPunct="1">
              <a:lnSpc>
                <a:spcPct val="90000"/>
              </a:lnSpc>
              <a:spcBef>
                <a:spcPts val="1000"/>
              </a:spcBef>
              <a:buNone/>
            </a:pPr>
            <a:r>
              <a:rPr lang="en-US" altLang="en-US" sz="1700" kern="1200" dirty="0">
                <a:solidFill>
                  <a:srgbClr val="FFFFFF"/>
                </a:solidFill>
                <a:latin typeface="+mn-lt"/>
                <a:ea typeface="+mn-ea"/>
                <a:cs typeface="+mn-cs"/>
              </a:rPr>
              <a:t>Is believing in God sufficient for salvation?</a:t>
            </a:r>
            <a:endParaRPr lang="en-US" sz="1700" kern="1200" dirty="0">
              <a:solidFill>
                <a:srgbClr val="FFFFFF"/>
              </a:solidFill>
              <a:latin typeface="+mn-lt"/>
              <a:ea typeface="+mn-ea"/>
              <a:cs typeface="+mn-cs"/>
            </a:endParaRP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AFC3075D-2067-4E00-B6D1-E98FC09605A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65366" y="1592159"/>
            <a:ext cx="4915159" cy="3681624"/>
          </a:xfrm>
          <a:prstGeom prst="rect">
            <a:avLst/>
          </a:prstGeom>
        </p:spPr>
      </p:pic>
    </p:spTree>
    <p:extLst>
      <p:ext uri="{BB962C8B-B14F-4D97-AF65-F5344CB8AC3E}">
        <p14:creationId xmlns:p14="http://schemas.microsoft.com/office/powerpoint/2010/main" val="805057308"/>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433</Words>
  <Application>Microsoft Office PowerPoint</Application>
  <PresentationFormat>On-screen Show (4:3)</PresentationFormat>
  <Paragraphs>43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Diseño predeterminado</vt:lpstr>
      <vt:lpstr>LESSON 41:  Pascal’s Wager</vt:lpstr>
      <vt:lpstr>Blaise Pascal</vt:lpstr>
      <vt:lpstr>Pascal’s Wager </vt:lpstr>
      <vt:lpstr>Strengths and Weaknesses of Pascal’s Wager?</vt:lpstr>
      <vt:lpstr>Those who support Pascal’s Wager </vt:lpstr>
      <vt:lpstr>Pascal’s Three Arguments:</vt:lpstr>
      <vt:lpstr>Pascal’s Wager had some philosophical flaws…..</vt:lpstr>
      <vt:lpstr>Calvin saw the flaws in Pascal’s Wager…..</vt:lpstr>
      <vt:lpstr>Philosophical Flaw #1</vt:lpstr>
      <vt:lpstr>Philosophical Flaw #2</vt:lpstr>
      <vt:lpstr>Philosophical Flaw #3</vt:lpstr>
      <vt:lpstr>Philosophical Flaw #4</vt:lpstr>
      <vt:lpstr>Philosophical Flaw #5</vt:lpstr>
      <vt:lpstr>Philosophical Flaw #6</vt:lpstr>
      <vt:lpstr>   Philosophical Flaw #7</vt:lpstr>
      <vt:lpstr>Philosophical Flaw #8</vt:lpstr>
      <vt:lpstr>Philosophical Flaw #9</vt:lpstr>
      <vt:lpstr>Journal Entry</vt:lpstr>
      <vt:lpstr>Farewell to Logic and hello to Metaphysics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41:  Pascal’s Wager</dc:title>
  <dc:creator>Anthony Salciccioli</dc:creator>
  <cp:lastModifiedBy>Anthony Salciccioli</cp:lastModifiedBy>
  <cp:revision>1</cp:revision>
  <dcterms:created xsi:type="dcterms:W3CDTF">2019-08-19T01:02:09Z</dcterms:created>
  <dcterms:modified xsi:type="dcterms:W3CDTF">2019-08-19T18:00:39Z</dcterms:modified>
</cp:coreProperties>
</file>